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56" r:id="rId2"/>
    <p:sldId id="257" r:id="rId3"/>
    <p:sldId id="270" r:id="rId4"/>
    <p:sldId id="258" r:id="rId5"/>
    <p:sldId id="259" r:id="rId6"/>
    <p:sldId id="265" r:id="rId7"/>
    <p:sldId id="266" r:id="rId8"/>
    <p:sldId id="267" r:id="rId9"/>
    <p:sldId id="268" r:id="rId10"/>
    <p:sldId id="260" r:id="rId11"/>
    <p:sldId id="264" r:id="rId12"/>
    <p:sldId id="261" r:id="rId13"/>
    <p:sldId id="262" r:id="rId14"/>
    <p:sldId id="263"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92" y="3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55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9B22A-55EC-4A68-A1AE-1A1AE03C8C30}" type="datetimeFigureOut">
              <a:rPr lang="en-US" smtClean="0"/>
              <a:t>16/02/2019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7" name="Rectangle 6"/>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9" name="Footer Placeholder 8"/>
          <p:cNvSpPr txBox="1">
            <a:spLocks/>
          </p:cNvSpPr>
          <p:nvPr userDrawn="1"/>
        </p:nvSpPr>
        <p:spPr>
          <a:xfrm>
            <a:off x="820714" y="6280348"/>
            <a:ext cx="321788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chemeClr val="tx1"/>
                </a:solidFill>
              </a:rPr>
              <a:t>International Hydrographic Organization</a:t>
            </a:r>
            <a:br>
              <a:rPr lang="de-DE" dirty="0" smtClean="0">
                <a:solidFill>
                  <a:schemeClr val="tx1"/>
                </a:solidFill>
              </a:rPr>
            </a:br>
            <a:r>
              <a:rPr lang="de-DE" i="1" dirty="0" smtClean="0">
                <a:solidFill>
                  <a:schemeClr val="tx1"/>
                </a:solidFill>
              </a:rPr>
              <a:t>Organisation Hydrographique Internationale</a:t>
            </a:r>
            <a:endParaRPr lang="en-US" i="1" dirty="0">
              <a:solidFill>
                <a:schemeClr val="tx1"/>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5349" y="6049723"/>
            <a:ext cx="676525" cy="817921"/>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39098" y="6069012"/>
            <a:ext cx="793714" cy="808277"/>
          </a:xfrm>
          <a:prstGeom prst="rect">
            <a:avLst/>
          </a:prstGeom>
        </p:spPr>
      </p:pic>
      <p:sp>
        <p:nvSpPr>
          <p:cNvPr id="11" name="Footer Placeholder 8"/>
          <p:cNvSpPr txBox="1">
            <a:spLocks/>
          </p:cNvSpPr>
          <p:nvPr userDrawn="1"/>
        </p:nvSpPr>
        <p:spPr>
          <a:xfrm>
            <a:off x="8021213" y="6271896"/>
            <a:ext cx="321788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chemeClr val="tx1"/>
                </a:solidFill>
              </a:rPr>
              <a:t>South</a:t>
            </a:r>
            <a:r>
              <a:rPr lang="de-DE" baseline="0" dirty="0" smtClean="0">
                <a:solidFill>
                  <a:schemeClr val="tx1"/>
                </a:solidFill>
              </a:rPr>
              <a:t> West Pacific </a:t>
            </a:r>
            <a:r>
              <a:rPr lang="de-DE" dirty="0" smtClean="0">
                <a:solidFill>
                  <a:schemeClr val="tx1"/>
                </a:solidFill>
              </a:rPr>
              <a:t>Hydrographic Commission</a:t>
            </a:r>
            <a:endParaRPr lang="en-US" i="1" dirty="0">
              <a:solidFill>
                <a:schemeClr val="tx1"/>
              </a:solidFill>
            </a:endParaRPr>
          </a:p>
        </p:txBody>
      </p:sp>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4B6E37-4826-409A-84BF-C23BE3AFE5AD}" type="datetime1">
              <a:rPr lang="en-US" smtClean="0"/>
              <a:t>16/02/2019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760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7737A-A71E-4586-A91E-10B206952AFF}" type="datetime1">
              <a:rPr lang="en-US" smtClean="0"/>
              <a:t>16/02/2019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39741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8201" y="1825625"/>
            <a:ext cx="7724182" cy="21587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20790"/>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12"/>
          </p:nvPr>
        </p:nvSpPr>
        <p:spPr>
          <a:xfrm>
            <a:off x="4700292" y="6266476"/>
            <a:ext cx="2743200" cy="365125"/>
          </a:xfrm>
        </p:spPr>
        <p:txBody>
          <a:bodyPr/>
          <a:lstStyle>
            <a:lvl1pPr algn="ctr">
              <a:defRPr/>
            </a:lvl1pPr>
          </a:lstStyle>
          <a:p>
            <a:fld id="{EC878826-814C-4FD2-96B3-D147818A5C89}" type="slidenum">
              <a:rPr lang="en-US" smtClean="0"/>
              <a:pPr/>
              <a:t>‹#›</a:t>
            </a:fld>
            <a:endParaRPr lang="en-US" dirty="0"/>
          </a:p>
        </p:txBody>
      </p:sp>
      <p:sp>
        <p:nvSpPr>
          <p:cNvPr id="13"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chemeClr val="tx1"/>
                </a:solidFill>
              </a:rPr>
              <a:t>International Hydrographic Organization</a:t>
            </a:r>
            <a:br>
              <a:rPr lang="de-DE" dirty="0" smtClean="0">
                <a:solidFill>
                  <a:schemeClr val="tx1"/>
                </a:solidFill>
              </a:rPr>
            </a:br>
            <a:r>
              <a:rPr lang="de-DE" i="1" dirty="0" smtClean="0">
                <a:solidFill>
                  <a:schemeClr val="tx1"/>
                </a:solidFill>
              </a:rPr>
              <a:t>Organisation Hydrographique Internationale</a:t>
            </a:r>
            <a:endParaRPr lang="en-US" i="1" dirty="0">
              <a:solidFill>
                <a:schemeClr val="tx1"/>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5467" y="6040079"/>
            <a:ext cx="676525" cy="817921"/>
          </a:xfrm>
          <a:prstGeom prst="rect">
            <a:avLst/>
          </a:prstGeom>
        </p:spPr>
      </p:pic>
      <p:sp>
        <p:nvSpPr>
          <p:cNvPr id="10" name="Footer Placeholder 8"/>
          <p:cNvSpPr txBox="1">
            <a:spLocks/>
          </p:cNvSpPr>
          <p:nvPr userDrawn="1"/>
        </p:nvSpPr>
        <p:spPr>
          <a:xfrm>
            <a:off x="7867467" y="6280348"/>
            <a:ext cx="321788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chemeClr val="tx1"/>
                </a:solidFill>
              </a:rPr>
              <a:t>South West Pacific Hydrographic Commission</a:t>
            </a:r>
            <a:endParaRPr lang="en-US" i="1" dirty="0">
              <a:solidFill>
                <a:schemeClr val="tx1"/>
              </a:solidFill>
            </a:endParaRP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90914" y="6031690"/>
            <a:ext cx="813938" cy="828872"/>
          </a:xfrm>
          <a:prstGeom prst="rect">
            <a:avLst/>
          </a:prstGeom>
        </p:spPr>
      </p:pic>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B5D8A9-F208-4318-BC74-B3344BEA26B5}" type="datetime1">
              <a:rPr lang="en-US" smtClean="0"/>
              <a:t>16/02/2019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29427241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E17B1D-B7C6-4688-9D52-777E0A492BB3}" type="datetime1">
              <a:rPr lang="en-US" smtClean="0"/>
              <a:t>16/02/2019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7975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016E03-FAB4-4246-838E-712AF3C131B7}" type="datetime1">
              <a:rPr lang="en-US" smtClean="0"/>
              <a:t>16/02/2019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8633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E6D911-1E11-4707-B3EF-A7D446B4076E}" type="datetime1">
              <a:rPr lang="en-US" smtClean="0"/>
              <a:t>16/02/2019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9740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66D49-534C-4821-8ABB-97E9F0832A6F}" type="datetime1">
              <a:rPr lang="en-US" smtClean="0"/>
              <a:t>16/02/2019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6307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8EB816-9769-4CDC-B9A1-47A4932BA44A}" type="datetime1">
              <a:rPr lang="en-US" smtClean="0"/>
              <a:t>16/02/2019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234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137E5F-198F-4D2D-8AD0-EFCE6F5EBE91}" type="datetime1">
              <a:rPr lang="en-US" smtClean="0"/>
              <a:t>16/02/2019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B590C-9002-419D-8032-E96BBEE3DDA4}" type="datetime1">
              <a:rPr lang="en-US" smtClean="0"/>
              <a:t>16/02/2019</a:t>
            </a:fld>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a:t>
            </a:fld>
            <a:endParaRPr lang="en-US"/>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saungaki.rasmussen@cookislands.gov.c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2509" b="19525"/>
          <a:stretch/>
        </p:blipFill>
        <p:spPr>
          <a:xfrm>
            <a:off x="2776152" y="2770082"/>
            <a:ext cx="6240162" cy="3388068"/>
          </a:xfrm>
          <a:prstGeom prst="rect">
            <a:avLst/>
          </a:prstGeom>
          <a:ln>
            <a:noFill/>
          </a:ln>
          <a:effectLst>
            <a:softEdge rad="112500"/>
          </a:effectLst>
        </p:spPr>
      </p:pic>
      <p:sp>
        <p:nvSpPr>
          <p:cNvPr id="2" name="Title 1"/>
          <p:cNvSpPr>
            <a:spLocks noGrp="1"/>
          </p:cNvSpPr>
          <p:nvPr>
            <p:ph type="ctrTitle"/>
          </p:nvPr>
        </p:nvSpPr>
        <p:spPr>
          <a:xfrm>
            <a:off x="1598477" y="105507"/>
            <a:ext cx="8743794" cy="2261671"/>
          </a:xfrm>
        </p:spPr>
        <p:txBody>
          <a:bodyPr>
            <a:normAutofit/>
          </a:bodyPr>
          <a:lstStyle/>
          <a:p>
            <a:r>
              <a:rPr lang="en-US" sz="4800" b="1" dirty="0" smtClean="0">
                <a:effectLst>
                  <a:outerShdw blurRad="38100" dist="38100" dir="2700000" algn="tl">
                    <a:srgbClr val="000000">
                      <a:alpha val="43137"/>
                    </a:srgbClr>
                  </a:outerShdw>
                </a:effectLst>
                <a:latin typeface="Century Gothic" panose="020B0502020202020204" pitchFamily="34" charset="0"/>
              </a:rPr>
              <a:t>16</a:t>
            </a:r>
            <a:r>
              <a:rPr lang="en-US" sz="4800" b="1" baseline="30000" dirty="0" smtClean="0">
                <a:effectLst>
                  <a:outerShdw blurRad="38100" dist="38100" dir="2700000" algn="tl">
                    <a:srgbClr val="000000">
                      <a:alpha val="43137"/>
                    </a:srgbClr>
                  </a:outerShdw>
                </a:effectLst>
                <a:latin typeface="Century Gothic" panose="020B0502020202020204" pitchFamily="34" charset="0"/>
              </a:rPr>
              <a:t>th</a:t>
            </a:r>
            <a:r>
              <a:rPr lang="en-US" sz="4800" b="1" dirty="0" smtClean="0">
                <a:effectLst>
                  <a:outerShdw blurRad="38100" dist="38100" dir="2700000" algn="tl">
                    <a:srgbClr val="000000">
                      <a:alpha val="43137"/>
                    </a:srgbClr>
                  </a:outerShdw>
                </a:effectLst>
                <a:latin typeface="Century Gothic" panose="020B0502020202020204" pitchFamily="34" charset="0"/>
              </a:rPr>
              <a:t> </a:t>
            </a:r>
            <a:r>
              <a:rPr lang="en-US" sz="4800" b="1" dirty="0">
                <a:effectLst>
                  <a:outerShdw blurRad="38100" dist="38100" dir="2700000" algn="tl">
                    <a:srgbClr val="000000">
                      <a:alpha val="43137"/>
                    </a:srgbClr>
                  </a:outerShdw>
                </a:effectLst>
                <a:latin typeface="Century Gothic" panose="020B0502020202020204" pitchFamily="34" charset="0"/>
              </a:rPr>
              <a:t>Meeting of the </a:t>
            </a:r>
            <a:br>
              <a:rPr lang="en-US" sz="4800" b="1" dirty="0">
                <a:effectLst>
                  <a:outerShdw blurRad="38100" dist="38100" dir="2700000" algn="tl">
                    <a:srgbClr val="000000">
                      <a:alpha val="43137"/>
                    </a:srgbClr>
                  </a:outerShdw>
                </a:effectLst>
                <a:latin typeface="Century Gothic" panose="020B0502020202020204" pitchFamily="34" charset="0"/>
              </a:rPr>
            </a:br>
            <a:r>
              <a:rPr lang="en-US" sz="4800" b="1" dirty="0" smtClean="0">
                <a:effectLst>
                  <a:outerShdw blurRad="38100" dist="38100" dir="2700000" algn="tl">
                    <a:srgbClr val="000000">
                      <a:alpha val="43137"/>
                    </a:srgbClr>
                  </a:outerShdw>
                </a:effectLst>
                <a:latin typeface="Century Gothic" panose="020B0502020202020204" pitchFamily="34" charset="0"/>
              </a:rPr>
              <a:t>South West Pacific</a:t>
            </a:r>
            <a:r>
              <a:rPr lang="en-US" sz="4800" b="1" dirty="0">
                <a:effectLst>
                  <a:outerShdw blurRad="38100" dist="38100" dir="2700000" algn="tl">
                    <a:srgbClr val="000000">
                      <a:alpha val="43137"/>
                    </a:srgbClr>
                  </a:outerShdw>
                </a:effectLst>
                <a:latin typeface="Century Gothic" panose="020B0502020202020204" pitchFamily="34" charset="0"/>
              </a:rPr>
              <a:t/>
            </a:r>
            <a:br>
              <a:rPr lang="en-US" sz="4800" b="1" dirty="0">
                <a:effectLst>
                  <a:outerShdw blurRad="38100" dist="38100" dir="2700000" algn="tl">
                    <a:srgbClr val="000000">
                      <a:alpha val="43137"/>
                    </a:srgbClr>
                  </a:outerShdw>
                </a:effectLst>
                <a:latin typeface="Century Gothic" panose="020B0502020202020204" pitchFamily="34" charset="0"/>
              </a:rPr>
            </a:br>
            <a:r>
              <a:rPr lang="en-US" sz="4800" b="1" dirty="0">
                <a:effectLst>
                  <a:outerShdw blurRad="38100" dist="38100" dir="2700000" algn="tl">
                    <a:srgbClr val="000000">
                      <a:alpha val="43137"/>
                    </a:srgbClr>
                  </a:outerShdw>
                </a:effectLst>
                <a:latin typeface="Century Gothic" panose="020B0502020202020204" pitchFamily="34" charset="0"/>
              </a:rPr>
              <a:t>Hydrographic Commission</a:t>
            </a:r>
            <a:br>
              <a:rPr lang="en-US" sz="4800" b="1" dirty="0">
                <a:effectLst>
                  <a:outerShdw blurRad="38100" dist="38100" dir="2700000" algn="tl">
                    <a:srgbClr val="000000">
                      <a:alpha val="43137"/>
                    </a:srgbClr>
                  </a:outerShdw>
                </a:effectLst>
                <a:latin typeface="Century Gothic" panose="020B0502020202020204" pitchFamily="34" charset="0"/>
              </a:rPr>
            </a:br>
            <a:endParaRPr lang="en-AU" sz="14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1524336" y="5017318"/>
            <a:ext cx="9144000" cy="534027"/>
          </a:xfrm>
        </p:spPr>
        <p:txBody>
          <a:bodyPr/>
          <a:lstStyle/>
          <a:p>
            <a:r>
              <a:rPr lang="en-AU" b="1" dirty="0" smtClean="0">
                <a:solidFill>
                  <a:schemeClr val="bg1"/>
                </a:solidFill>
                <a:effectLst>
                  <a:outerShdw blurRad="38100" dist="38100" dir="2700000" algn="tl">
                    <a:srgbClr val="000000">
                      <a:alpha val="43137"/>
                    </a:srgbClr>
                  </a:outerShdw>
                </a:effectLst>
                <a:latin typeface="Century Gothic" panose="020B0502020202020204" pitchFamily="34" charset="0"/>
              </a:rPr>
              <a:t>COOK ISLANDS</a:t>
            </a:r>
            <a:endParaRPr lang="en-AU" b="1" dirty="0">
              <a:solidFill>
                <a:schemeClr val="bg1"/>
              </a:solidFill>
              <a:effectLst>
                <a:outerShdw blurRad="38100" dist="38100" dir="2700000" algn="tl">
                  <a:srgbClr val="000000">
                    <a:alpha val="43137"/>
                  </a:srgbClr>
                </a:outerShdw>
              </a:effectLst>
              <a:latin typeface="Century Gothic" panose="020B0502020202020204" pitchFamily="34" charset="0"/>
            </a:endParaRPr>
          </a:p>
          <a:p>
            <a:endParaRPr lang="en-US" dirty="0">
              <a:latin typeface="Arial" pitchFamily="34" charset="0"/>
              <a:cs typeface="Arial" pitchFamily="34" charset="0"/>
            </a:endParaRPr>
          </a:p>
        </p:txBody>
      </p:sp>
      <p:sp>
        <p:nvSpPr>
          <p:cNvPr id="5" name="Subtitle 2"/>
          <p:cNvSpPr txBox="1">
            <a:spLocks/>
          </p:cNvSpPr>
          <p:nvPr/>
        </p:nvSpPr>
        <p:spPr>
          <a:xfrm>
            <a:off x="3700657" y="2204664"/>
            <a:ext cx="4391152" cy="9318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b="1" dirty="0" smtClean="0">
                <a:effectLst>
                  <a:outerShdw blurRad="38100" dist="38100" dir="2700000" algn="tl">
                    <a:srgbClr val="000000">
                      <a:alpha val="43137"/>
                    </a:srgbClr>
                  </a:outerShdw>
                </a:effectLst>
                <a:latin typeface="Century Gothic" panose="020B0502020202020204" pitchFamily="34" charset="0"/>
              </a:rPr>
              <a:t>Niue</a:t>
            </a:r>
          </a:p>
          <a:p>
            <a:r>
              <a:rPr lang="en-AU" b="1" dirty="0" smtClean="0">
                <a:effectLst>
                  <a:outerShdw blurRad="38100" dist="38100" dir="2700000" algn="tl">
                    <a:srgbClr val="000000">
                      <a:alpha val="43137"/>
                    </a:srgbClr>
                  </a:outerShdw>
                </a:effectLst>
                <a:latin typeface="Century Gothic" panose="020B0502020202020204" pitchFamily="34" charset="0"/>
              </a:rPr>
              <a:t>13-15 February 2019</a:t>
            </a:r>
          </a:p>
          <a:p>
            <a:endParaRPr lang="en-US" dirty="0">
              <a:latin typeface="Arial" pitchFamily="34" charset="0"/>
              <a:cs typeface="Arial" pitchFamily="34" charset="0"/>
            </a:endParaRPr>
          </a:p>
        </p:txBody>
      </p:sp>
    </p:spTree>
    <p:extLst>
      <p:ext uri="{BB962C8B-B14F-4D97-AF65-F5344CB8AC3E}">
        <p14:creationId xmlns:p14="http://schemas.microsoft.com/office/powerpoint/2010/main" val="3348262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48469" y="976143"/>
            <a:ext cx="1961469" cy="3101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59414"/>
            <a:ext cx="11271738" cy="540511"/>
          </a:xfrm>
        </p:spPr>
        <p:txBody>
          <a:bodyPr>
            <a:normAutofit fontScale="90000"/>
          </a:bodyPr>
          <a:lstStyle/>
          <a:p>
            <a:r>
              <a:rPr lang="en-US" b="1" dirty="0" smtClean="0">
                <a:effectLst>
                  <a:outerShdw blurRad="38100" dist="38100" dir="2700000" algn="tl">
                    <a:srgbClr val="000000">
                      <a:alpha val="43137"/>
                    </a:srgbClr>
                  </a:outerShdw>
                </a:effectLst>
                <a:latin typeface="Century Gothic" panose="020B0502020202020204" pitchFamily="34" charset="0"/>
              </a:rPr>
              <a:t>Contributions to the IHO DCDB and GEBCO</a:t>
            </a:r>
            <a:endParaRPr lang="en-US" b="1" dirty="0">
              <a:effectLst>
                <a:outerShdw blurRad="38100" dist="38100" dir="2700000" algn="tl">
                  <a:srgbClr val="000000">
                    <a:alpha val="43137"/>
                  </a:srgbClr>
                </a:outerShdw>
              </a:effectLst>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EC878826-814C-4FD2-96B3-D147818A5C89}" type="slidenum">
              <a:rPr lang="en-US" smtClean="0"/>
              <a:t>10</a:t>
            </a:fld>
            <a:endParaRPr lang="en-US" dirty="0"/>
          </a:p>
        </p:txBody>
      </p:sp>
      <p:sp>
        <p:nvSpPr>
          <p:cNvPr id="6" name="Content Placeholder 2"/>
          <p:cNvSpPr txBox="1">
            <a:spLocks/>
          </p:cNvSpPr>
          <p:nvPr/>
        </p:nvSpPr>
        <p:spPr>
          <a:xfrm>
            <a:off x="435151" y="1304794"/>
            <a:ext cx="6179831" cy="31209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effectLst>
                  <a:outerShdw blurRad="38100" dist="38100" dir="2700000" algn="tl">
                    <a:srgbClr val="000000">
                      <a:alpha val="43137"/>
                    </a:srgbClr>
                  </a:outerShdw>
                </a:effectLst>
                <a:latin typeface="Century Gothic" panose="020B0502020202020204" pitchFamily="34" charset="0"/>
              </a:rPr>
              <a:t>Cook Islands Contributions</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
        <p:nvSpPr>
          <p:cNvPr id="7" name="Rectangle 6"/>
          <p:cNvSpPr/>
          <p:nvPr/>
        </p:nvSpPr>
        <p:spPr>
          <a:xfrm>
            <a:off x="1071523" y="1753687"/>
            <a:ext cx="8962768" cy="1897443"/>
          </a:xfrm>
          <a:prstGeom prst="rect">
            <a:avLst/>
          </a:prstGeom>
        </p:spPr>
        <p:txBody>
          <a:bodyPr wrap="square">
            <a:spAutoFit/>
          </a:bodyPr>
          <a:lstStyle/>
          <a:p>
            <a:pPr marL="285750" indent="-285750">
              <a:lnSpc>
                <a:spcPct val="115000"/>
              </a:lnSpc>
              <a:spcAft>
                <a:spcPts val="0"/>
              </a:spcAft>
              <a:buFont typeface="Arial" panose="020B0604020202020204" pitchFamily="34" charset="0"/>
              <a:buChar char="•"/>
            </a:pPr>
            <a:r>
              <a:rPr lang="en-NZ" b="1" dirty="0" smtClean="0">
                <a:latin typeface="Century Gothic" panose="020B0502020202020204" pitchFamily="34" charset="0"/>
                <a:ea typeface="Times New Roman" panose="02020603050405020304" pitchFamily="18" charset="0"/>
              </a:rPr>
              <a:t>Not at this stage</a:t>
            </a:r>
          </a:p>
          <a:p>
            <a:pPr marL="285750" indent="-285750">
              <a:lnSpc>
                <a:spcPct val="115000"/>
              </a:lnSpc>
              <a:spcAft>
                <a:spcPts val="0"/>
              </a:spcAft>
              <a:buFont typeface="Arial" panose="020B0604020202020204" pitchFamily="34" charset="0"/>
              <a:buChar char="•"/>
            </a:pPr>
            <a:r>
              <a:rPr lang="en-NZ" b="1" dirty="0" err="1" smtClean="0">
                <a:latin typeface="Century Gothic" panose="020B0502020202020204" pitchFamily="34" charset="0"/>
                <a:ea typeface="Times New Roman" panose="02020603050405020304" pitchFamily="18" charset="0"/>
              </a:rPr>
              <a:t>Multibeam</a:t>
            </a:r>
            <a:r>
              <a:rPr lang="en-NZ" b="1" dirty="0" smtClean="0">
                <a:latin typeface="Century Gothic" panose="020B0502020202020204" pitchFamily="34" charset="0"/>
                <a:ea typeface="Times New Roman" panose="02020603050405020304" pitchFamily="18" charset="0"/>
              </a:rPr>
              <a:t> and Single beam survey of the </a:t>
            </a:r>
            <a:r>
              <a:rPr lang="en-NZ" b="1" dirty="0" err="1" smtClean="0">
                <a:latin typeface="Century Gothic" panose="020B0502020202020204" pitchFamily="34" charset="0"/>
                <a:ea typeface="Times New Roman" panose="02020603050405020304" pitchFamily="18" charset="0"/>
              </a:rPr>
              <a:t>Manihiki</a:t>
            </a:r>
            <a:r>
              <a:rPr lang="en-NZ" b="1" dirty="0" smtClean="0">
                <a:latin typeface="Century Gothic" panose="020B0502020202020204" pitchFamily="34" charset="0"/>
                <a:ea typeface="Times New Roman" panose="02020603050405020304" pitchFamily="18" charset="0"/>
              </a:rPr>
              <a:t> Plateau by research institutions</a:t>
            </a:r>
          </a:p>
          <a:p>
            <a:pPr marL="285750" indent="-285750">
              <a:lnSpc>
                <a:spcPct val="115000"/>
              </a:lnSpc>
              <a:spcAft>
                <a:spcPts val="0"/>
              </a:spcAft>
              <a:buFont typeface="Arial" panose="020B0604020202020204" pitchFamily="34" charset="0"/>
              <a:buChar char="•"/>
            </a:pPr>
            <a:r>
              <a:rPr lang="en-NZ" b="1" dirty="0" smtClean="0">
                <a:latin typeface="Century Gothic" panose="020B0502020202020204" pitchFamily="34" charset="0"/>
                <a:ea typeface="Times New Roman" panose="02020603050405020304" pitchFamily="18" charset="0"/>
              </a:rPr>
              <a:t>Support Cook Islands ECS claim with Limit of Continental Shelf Commission</a:t>
            </a:r>
          </a:p>
          <a:p>
            <a:pPr marL="285750" indent="-285750">
              <a:lnSpc>
                <a:spcPct val="115000"/>
              </a:lnSpc>
              <a:spcAft>
                <a:spcPts val="0"/>
              </a:spcAft>
              <a:buFont typeface="Arial" panose="020B0604020202020204" pitchFamily="34" charset="0"/>
              <a:buChar char="•"/>
            </a:pPr>
            <a:endParaRPr lang="en-NZ" b="1" dirty="0" smtClean="0">
              <a:latin typeface="Century Gothic" panose="020B0502020202020204" pitchFamily="34" charset="0"/>
              <a:ea typeface="Times New Roman" panose="02020603050405020304" pitchFamily="18" charset="0"/>
            </a:endParaRPr>
          </a:p>
          <a:p>
            <a:pPr marL="285750" indent="-285750">
              <a:lnSpc>
                <a:spcPct val="115000"/>
              </a:lnSpc>
              <a:spcAft>
                <a:spcPts val="0"/>
              </a:spcAft>
              <a:buFont typeface="Arial" panose="020B0604020202020204" pitchFamily="34" charset="0"/>
              <a:buChar char="•"/>
            </a:pPr>
            <a:endParaRPr lang="en-NZ" sz="1200" dirty="0">
              <a:effectLst/>
              <a:latin typeface="Century Gothic" panose="020B0502020202020204" pitchFamily="34" charset="0"/>
              <a:ea typeface="Times New Roman" panose="02020603050405020304" pitchFamily="18"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0465" y="3117338"/>
            <a:ext cx="5421399" cy="3218294"/>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1523" y="3141725"/>
            <a:ext cx="3962743" cy="2926334"/>
          </a:xfrm>
          <a:prstGeom prst="rect">
            <a:avLst/>
          </a:prstGeom>
        </p:spPr>
      </p:pic>
    </p:spTree>
    <p:extLst>
      <p:ext uri="{BB962C8B-B14F-4D97-AF65-F5344CB8AC3E}">
        <p14:creationId xmlns:p14="http://schemas.microsoft.com/office/powerpoint/2010/main" val="3475146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latin typeface="Century Gothic" panose="020B0502020202020204" pitchFamily="34" charset="0"/>
              </a:rPr>
              <a:t>Progress on MSDI</a:t>
            </a:r>
            <a:endParaRPr lang="en-US" b="1" dirty="0">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212124" y="1224006"/>
            <a:ext cx="5381368" cy="2804297"/>
          </a:xfrm>
        </p:spPr>
        <p:txBody>
          <a:bodyPr>
            <a:noAutofit/>
          </a:bodyPr>
          <a:lstStyle/>
          <a:p>
            <a:r>
              <a:rPr lang="en-US" sz="2400" b="1" dirty="0" err="1" smtClean="0">
                <a:effectLst>
                  <a:outerShdw blurRad="38100" dist="38100" dir="2700000" algn="tl">
                    <a:srgbClr val="000000">
                      <a:alpha val="43137"/>
                    </a:srgbClr>
                  </a:outerShdw>
                </a:effectLst>
                <a:latin typeface="Century Gothic" panose="020B0502020202020204" pitchFamily="34" charset="0"/>
              </a:rPr>
              <a:t>CookGeo</a:t>
            </a:r>
            <a:endParaRPr lang="en-US" sz="2400" b="1" dirty="0" smtClean="0">
              <a:effectLst>
                <a:outerShdw blurRad="38100" dist="38100" dir="2700000" algn="tl">
                  <a:srgbClr val="000000">
                    <a:alpha val="43137"/>
                  </a:srgbClr>
                </a:outerShdw>
              </a:effectLst>
              <a:latin typeface="Century Gothic" panose="020B0502020202020204" pitchFamily="34" charset="0"/>
            </a:endParaRPr>
          </a:p>
          <a:p>
            <a:pPr>
              <a:lnSpc>
                <a:spcPct val="120000"/>
              </a:lnSpc>
            </a:pPr>
            <a:r>
              <a:rPr lang="en-US" sz="2400" b="1" dirty="0" smtClean="0">
                <a:latin typeface="Century Gothic" panose="020B0502020202020204" pitchFamily="34" charset="0"/>
              </a:rPr>
              <a:t>An open access geospatial data repository for the Cook Islands providing premier geophysical, geodetic and marine spatial data sets. </a:t>
            </a:r>
          </a:p>
          <a:p>
            <a:r>
              <a:rPr lang="en-US" sz="2400" b="1" dirty="0" smtClean="0">
                <a:latin typeface="Century Gothic" panose="020B0502020202020204" pitchFamily="34" charset="0"/>
              </a:rPr>
              <a:t>251 layers</a:t>
            </a:r>
          </a:p>
          <a:p>
            <a:r>
              <a:rPr lang="en-US" sz="2400" b="1" dirty="0" smtClean="0">
                <a:latin typeface="Century Gothic" panose="020B0502020202020204" pitchFamily="34" charset="0"/>
              </a:rPr>
              <a:t>17 Users</a:t>
            </a:r>
            <a:endParaRPr lang="en-US" sz="2400" b="1"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EC878826-814C-4FD2-96B3-D147818A5C89}" type="slidenum">
              <a:rPr lang="en-US" smtClean="0"/>
              <a:t>11</a:t>
            </a:fld>
            <a:endParaRPr lang="en-US"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94112" y="1087063"/>
            <a:ext cx="6308377" cy="3559078"/>
          </a:xfrm>
          <a:prstGeom prst="rect">
            <a:avLst/>
          </a:prstGeom>
        </p:spPr>
      </p:pic>
    </p:spTree>
    <p:extLst>
      <p:ext uri="{BB962C8B-B14F-4D97-AF65-F5344CB8AC3E}">
        <p14:creationId xmlns:p14="http://schemas.microsoft.com/office/powerpoint/2010/main" val="3065158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latin typeface="Century Gothic" panose="020B0502020202020204" pitchFamily="34" charset="0"/>
              </a:rPr>
              <a:t>Plans that affect the region</a:t>
            </a:r>
            <a:endParaRPr lang="en-US" b="1" dirty="0">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838201" y="1207787"/>
            <a:ext cx="7724182" cy="2158761"/>
          </a:xfrm>
        </p:spPr>
        <p:txBody>
          <a:bodyPr>
            <a:normAutofit fontScale="92500" lnSpcReduction="20000"/>
          </a:bodyPr>
          <a:lstStyle/>
          <a:p>
            <a:r>
              <a:rPr lang="en-US" b="1" dirty="0" smtClean="0">
                <a:effectLst>
                  <a:outerShdw blurRad="38100" dist="38100" dir="2700000" algn="tl">
                    <a:srgbClr val="000000">
                      <a:alpha val="43137"/>
                    </a:srgbClr>
                  </a:outerShdw>
                </a:effectLst>
                <a:latin typeface="Century Gothic" panose="020B0502020202020204" pitchFamily="34" charset="0"/>
              </a:rPr>
              <a:t>Pacific Regional Navigation Initiative (PRNI)</a:t>
            </a:r>
          </a:p>
          <a:p>
            <a:r>
              <a:rPr lang="en-US" b="1" dirty="0" smtClean="0">
                <a:effectLst>
                  <a:outerShdw blurRad="38100" dist="38100" dir="2700000" algn="tl">
                    <a:srgbClr val="000000">
                      <a:alpha val="43137"/>
                    </a:srgbClr>
                  </a:outerShdw>
                </a:effectLst>
                <a:latin typeface="Century Gothic" panose="020B0502020202020204" pitchFamily="34" charset="0"/>
              </a:rPr>
              <a:t>Ridge 2 Reef</a:t>
            </a:r>
          </a:p>
          <a:p>
            <a:r>
              <a:rPr lang="en-US" b="1" dirty="0" smtClean="0">
                <a:effectLst>
                  <a:outerShdw blurRad="38100" dist="38100" dir="2700000" algn="tl">
                    <a:srgbClr val="000000">
                      <a:alpha val="43137"/>
                    </a:srgbClr>
                  </a:outerShdw>
                </a:effectLst>
                <a:latin typeface="Century Gothic" panose="020B0502020202020204" pitchFamily="34" charset="0"/>
              </a:rPr>
              <a:t>Pacific Maritime Boundaries</a:t>
            </a:r>
          </a:p>
          <a:p>
            <a:r>
              <a:rPr lang="en-US" b="1" dirty="0" smtClean="0">
                <a:effectLst>
                  <a:outerShdw blurRad="38100" dist="38100" dir="2700000" algn="tl">
                    <a:srgbClr val="000000">
                      <a:alpha val="43137"/>
                    </a:srgbClr>
                  </a:outerShdw>
                </a:effectLst>
                <a:latin typeface="Century Gothic" panose="020B0502020202020204" pitchFamily="34" charset="0"/>
              </a:rPr>
              <a:t>Extended Continental Shelf </a:t>
            </a:r>
          </a:p>
          <a:p>
            <a:r>
              <a:rPr lang="en-US" b="1" dirty="0" err="1" smtClean="0">
                <a:effectLst>
                  <a:outerShdw blurRad="38100" dist="38100" dir="2700000" algn="tl">
                    <a:srgbClr val="000000">
                      <a:alpha val="43137"/>
                    </a:srgbClr>
                  </a:outerShdw>
                </a:effectLst>
                <a:latin typeface="Century Gothic" panose="020B0502020202020204" pitchFamily="34" charset="0"/>
              </a:rPr>
              <a:t>Manaatua</a:t>
            </a:r>
            <a:r>
              <a:rPr lang="en-US" b="1" dirty="0" smtClean="0">
                <a:effectLst>
                  <a:outerShdw blurRad="38100" dist="38100" dir="2700000" algn="tl">
                    <a:srgbClr val="000000">
                      <a:alpha val="43137"/>
                    </a:srgbClr>
                  </a:outerShdw>
                </a:effectLst>
                <a:latin typeface="Century Gothic" panose="020B0502020202020204" pitchFamily="34" charset="0"/>
              </a:rPr>
              <a:t> Cable</a:t>
            </a:r>
          </a:p>
          <a:p>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12</a:t>
            </a:fld>
            <a:endParaRPr lang="en-US" dirty="0"/>
          </a:p>
        </p:txBody>
      </p:sp>
      <p:pic>
        <p:nvPicPr>
          <p:cNvPr id="7" name="Picture 6"/>
          <p:cNvPicPr>
            <a:picLocks noChangeAspect="1"/>
          </p:cNvPicPr>
          <p:nvPr/>
        </p:nvPicPr>
        <p:blipFill>
          <a:blip r:embed="rId2"/>
          <a:stretch>
            <a:fillRect/>
          </a:stretch>
        </p:blipFill>
        <p:spPr>
          <a:xfrm>
            <a:off x="8337208" y="988942"/>
            <a:ext cx="2946442" cy="2206987"/>
          </a:xfrm>
          <a:prstGeom prst="rect">
            <a:avLst/>
          </a:prstGeom>
        </p:spPr>
      </p:pic>
      <p:pic>
        <p:nvPicPr>
          <p:cNvPr id="4" name="Picture 3"/>
          <p:cNvPicPr>
            <a:picLocks noChangeAspect="1"/>
          </p:cNvPicPr>
          <p:nvPr/>
        </p:nvPicPr>
        <p:blipFill>
          <a:blip r:embed="rId3"/>
          <a:stretch>
            <a:fillRect/>
          </a:stretch>
        </p:blipFill>
        <p:spPr>
          <a:xfrm>
            <a:off x="9226894" y="2385889"/>
            <a:ext cx="2552700" cy="1790700"/>
          </a:xfrm>
          <a:prstGeom prst="rect">
            <a:avLst/>
          </a:prstGeom>
        </p:spPr>
      </p:pic>
      <p:pic>
        <p:nvPicPr>
          <p:cNvPr id="9" name="Picture 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26894" y="4091432"/>
            <a:ext cx="2919844" cy="191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25078" y="4091432"/>
            <a:ext cx="3451697" cy="1912240"/>
          </a:xfrm>
          <a:prstGeom prst="rect">
            <a:avLst/>
          </a:prstGeom>
        </p:spPr>
      </p:pic>
    </p:spTree>
    <p:extLst>
      <p:ext uri="{BB962C8B-B14F-4D97-AF65-F5344CB8AC3E}">
        <p14:creationId xmlns:p14="http://schemas.microsoft.com/office/powerpoint/2010/main" val="3339967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latin typeface="Century Gothic" panose="020B0502020202020204" pitchFamily="34" charset="0"/>
              </a:rPr>
              <a:t>Lessons learned to share</a:t>
            </a:r>
            <a:endParaRPr lang="en-US" b="1" dirty="0">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838201" y="1290166"/>
            <a:ext cx="7724182" cy="2158761"/>
          </a:xfrm>
        </p:spPr>
        <p:txBody>
          <a:bodyPr>
            <a:normAutofit fontScale="77500" lnSpcReduction="20000"/>
          </a:bodyPr>
          <a:lstStyle/>
          <a:p>
            <a:pPr>
              <a:lnSpc>
                <a:spcPct val="120000"/>
              </a:lnSpc>
            </a:pPr>
            <a:r>
              <a:rPr lang="en-US" b="1" dirty="0" smtClean="0">
                <a:effectLst>
                  <a:outerShdw blurRad="38100" dist="38100" dir="2700000" algn="tl">
                    <a:srgbClr val="000000">
                      <a:alpha val="43137"/>
                    </a:srgbClr>
                  </a:outerShdw>
                </a:effectLst>
                <a:latin typeface="Century Gothic" panose="020B0502020202020204" pitchFamily="34" charset="0"/>
              </a:rPr>
              <a:t>National Government support Hydrography</a:t>
            </a:r>
          </a:p>
          <a:p>
            <a:pPr>
              <a:lnSpc>
                <a:spcPct val="120000"/>
              </a:lnSpc>
            </a:pPr>
            <a:r>
              <a:rPr lang="en-US" b="1" dirty="0" smtClean="0">
                <a:effectLst>
                  <a:outerShdw blurRad="38100" dist="38100" dir="2700000" algn="tl">
                    <a:srgbClr val="000000">
                      <a:alpha val="43137"/>
                    </a:srgbClr>
                  </a:outerShdw>
                </a:effectLst>
                <a:latin typeface="Century Gothic" panose="020B0502020202020204" pitchFamily="34" charset="0"/>
              </a:rPr>
              <a:t>Established NHCC to drive Hydrography in country</a:t>
            </a:r>
          </a:p>
          <a:p>
            <a:pPr>
              <a:lnSpc>
                <a:spcPct val="120000"/>
              </a:lnSpc>
            </a:pPr>
            <a:r>
              <a:rPr lang="en-US" b="1" dirty="0" smtClean="0">
                <a:effectLst>
                  <a:outerShdw blurRad="38100" dist="38100" dir="2700000" algn="tl">
                    <a:srgbClr val="000000">
                      <a:alpha val="43137"/>
                    </a:srgbClr>
                  </a:outerShdw>
                </a:effectLst>
                <a:latin typeface="Century Gothic" panose="020B0502020202020204" pitchFamily="34" charset="0"/>
              </a:rPr>
              <a:t>NAVAREA to update progress PRNI project</a:t>
            </a:r>
          </a:p>
          <a:p>
            <a:pPr>
              <a:lnSpc>
                <a:spcPct val="120000"/>
              </a:lnSpc>
            </a:pPr>
            <a:r>
              <a:rPr lang="en-US" b="1" dirty="0" smtClean="0">
                <a:effectLst>
                  <a:outerShdw blurRad="38100" dist="38100" dir="2700000" algn="tl">
                    <a:srgbClr val="000000">
                      <a:alpha val="43137"/>
                    </a:srgbClr>
                  </a:outerShdw>
                </a:effectLst>
                <a:latin typeface="Century Gothic" panose="020B0502020202020204" pitchFamily="34" charset="0"/>
              </a:rPr>
              <a:t>National Government to support IHO membership</a:t>
            </a:r>
          </a:p>
          <a:p>
            <a:pPr marL="0" indent="0">
              <a:lnSpc>
                <a:spcPct val="120000"/>
              </a:lnSpc>
              <a:buNone/>
            </a:pPr>
            <a:endParaRPr lang="en-US" b="1" dirty="0" smtClean="0">
              <a:latin typeface="Century Gothic" panose="020B0502020202020204" pitchFamily="34" charset="0"/>
            </a:endParaRPr>
          </a:p>
          <a:p>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13</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6581" y="3605263"/>
            <a:ext cx="3591807" cy="834959"/>
          </a:xfrm>
          <a:prstGeom prst="rect">
            <a:avLst/>
          </a:prstGeom>
        </p:spPr>
      </p:pic>
    </p:spTree>
    <p:extLst>
      <p:ext uri="{BB962C8B-B14F-4D97-AF65-F5344CB8AC3E}">
        <p14:creationId xmlns:p14="http://schemas.microsoft.com/office/powerpoint/2010/main" val="2792697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latin typeface="Century Gothic" panose="020B0502020202020204" pitchFamily="34" charset="0"/>
              </a:rPr>
              <a:t>Success stories to share</a:t>
            </a:r>
            <a:endParaRPr lang="en-US" b="1" dirty="0">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838201" y="1150123"/>
            <a:ext cx="7724182" cy="2158761"/>
          </a:xfrm>
        </p:spPr>
        <p:txBody>
          <a:bodyPr/>
          <a:lstStyle/>
          <a:p>
            <a:r>
              <a:rPr lang="en-US" b="1" dirty="0" smtClean="0">
                <a:effectLst>
                  <a:outerShdw blurRad="38100" dist="38100" dir="2700000" algn="tl">
                    <a:srgbClr val="000000">
                      <a:alpha val="43137"/>
                    </a:srgbClr>
                  </a:outerShdw>
                </a:effectLst>
                <a:latin typeface="Century Gothic" panose="020B0502020202020204" pitchFamily="34" charset="0"/>
              </a:rPr>
              <a:t>CINHCC still active</a:t>
            </a:r>
          </a:p>
          <a:p>
            <a:r>
              <a:rPr lang="en-US" b="1" dirty="0" smtClean="0">
                <a:effectLst>
                  <a:outerShdw blurRad="38100" dist="38100" dir="2700000" algn="tl">
                    <a:srgbClr val="000000">
                      <a:alpha val="43137"/>
                    </a:srgbClr>
                  </a:outerShdw>
                </a:effectLst>
                <a:latin typeface="Century Gothic" panose="020B0502020202020204" pitchFamily="34" charset="0"/>
              </a:rPr>
              <a:t>Cook Islands ENC charts PRNI project in progress</a:t>
            </a:r>
          </a:p>
          <a:p>
            <a:endParaRPr lang="en-US"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EC878826-814C-4FD2-96B3-D147818A5C89}" type="slidenum">
              <a:rPr lang="en-US" smtClean="0"/>
              <a:t>14</a:t>
            </a:fld>
            <a:endParaRPr lang="en-US" dirty="0"/>
          </a:p>
        </p:txBody>
      </p:sp>
    </p:spTree>
    <p:extLst>
      <p:ext uri="{BB962C8B-B14F-4D97-AF65-F5344CB8AC3E}">
        <p14:creationId xmlns:p14="http://schemas.microsoft.com/office/powerpoint/2010/main" val="3439781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411" y="4131198"/>
            <a:ext cx="4862384" cy="811505"/>
          </a:xfrm>
        </p:spPr>
        <p:txBody>
          <a:bodyPr>
            <a:normAutofit/>
          </a:bodyPr>
          <a:lstStyle/>
          <a:p>
            <a:r>
              <a:rPr lang="en-US" b="1" dirty="0" err="1" smtClean="0">
                <a:effectLst>
                  <a:outerShdw blurRad="38100" dist="38100" dir="2700000" algn="tl">
                    <a:srgbClr val="000000">
                      <a:alpha val="43137"/>
                    </a:srgbClr>
                  </a:outerShdw>
                </a:effectLst>
                <a:latin typeface="Century Gothic" panose="020B0502020202020204" pitchFamily="34" charset="0"/>
              </a:rPr>
              <a:t>Meitaki</a:t>
            </a:r>
            <a:r>
              <a:rPr lang="en-US" b="1" dirty="0" smtClean="0">
                <a:effectLst>
                  <a:outerShdw blurRad="38100" dist="38100" dir="2700000" algn="tl">
                    <a:srgbClr val="000000">
                      <a:alpha val="43137"/>
                    </a:srgbClr>
                  </a:outerShdw>
                </a:effectLst>
                <a:latin typeface="Century Gothic" panose="020B0502020202020204" pitchFamily="34" charset="0"/>
              </a:rPr>
              <a:t> </a:t>
            </a:r>
            <a:r>
              <a:rPr lang="en-US" b="1" dirty="0" err="1" smtClean="0">
                <a:effectLst>
                  <a:outerShdw blurRad="38100" dist="38100" dir="2700000" algn="tl">
                    <a:srgbClr val="000000">
                      <a:alpha val="43137"/>
                    </a:srgbClr>
                  </a:outerShdw>
                </a:effectLst>
                <a:latin typeface="Century Gothic" panose="020B0502020202020204" pitchFamily="34" charset="0"/>
              </a:rPr>
              <a:t>ma’ata</a:t>
            </a:r>
            <a:endParaRPr lang="en-US" b="1" dirty="0">
              <a:effectLst>
                <a:outerShdw blurRad="38100" dist="38100" dir="2700000" algn="tl">
                  <a:srgbClr val="000000">
                    <a:alpha val="43137"/>
                  </a:srgbClr>
                </a:outerShdw>
              </a:effectLst>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EC878826-814C-4FD2-96B3-D147818A5C89}" type="slidenum">
              <a:rPr lang="en-US" smtClean="0"/>
              <a:t>15</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62163" y="1136465"/>
            <a:ext cx="3099957" cy="2978750"/>
          </a:xfrm>
          <a:prstGeom prst="rect">
            <a:avLst/>
          </a:prstGeom>
        </p:spPr>
      </p:pic>
    </p:spTree>
    <p:extLst>
      <p:ext uri="{BB962C8B-B14F-4D97-AF65-F5344CB8AC3E}">
        <p14:creationId xmlns:p14="http://schemas.microsoft.com/office/powerpoint/2010/main" val="2329606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latin typeface="Century Gothic" panose="020B0502020202020204" pitchFamily="34" charset="0"/>
              </a:rPr>
              <a:t>Contents:</a:t>
            </a:r>
            <a:endParaRPr lang="en-US" b="1" dirty="0">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1151238" y="987260"/>
            <a:ext cx="9286103" cy="4210816"/>
          </a:xfrm>
        </p:spPr>
        <p:txBody>
          <a:bodyPr>
            <a:normAutofit/>
          </a:bodyPr>
          <a:lstStyle/>
          <a:p>
            <a:r>
              <a:rPr lang="en-US" sz="2400" b="1" dirty="0" smtClean="0">
                <a:effectLst>
                  <a:outerShdw blurRad="38100" dist="38100" dir="2700000" algn="tl">
                    <a:srgbClr val="000000">
                      <a:alpha val="43137"/>
                    </a:srgbClr>
                  </a:outerShdw>
                </a:effectLst>
                <a:latin typeface="Century Gothic" panose="020B0502020202020204" pitchFamily="34" charset="0"/>
              </a:rPr>
              <a:t>Main achievement</a:t>
            </a:r>
          </a:p>
          <a:p>
            <a:r>
              <a:rPr lang="en-US" sz="2400" b="1" dirty="0" smtClean="0">
                <a:effectLst>
                  <a:outerShdw blurRad="38100" dist="38100" dir="2700000" algn="tl">
                    <a:srgbClr val="000000">
                      <a:alpha val="43137"/>
                    </a:srgbClr>
                  </a:outerShdw>
                </a:effectLst>
                <a:latin typeface="Century Gothic" panose="020B0502020202020204" pitchFamily="34" charset="0"/>
              </a:rPr>
              <a:t>Challenges</a:t>
            </a:r>
          </a:p>
          <a:p>
            <a:r>
              <a:rPr lang="en-US" sz="2400" b="1" dirty="0" smtClean="0">
                <a:effectLst>
                  <a:outerShdw blurRad="38100" dist="38100" dir="2700000" algn="tl">
                    <a:srgbClr val="000000">
                      <a:alpha val="43137"/>
                    </a:srgbClr>
                  </a:outerShdw>
                </a:effectLst>
                <a:latin typeface="Century Gothic" panose="020B0502020202020204" pitchFamily="34" charset="0"/>
              </a:rPr>
              <a:t>Progress on Surveys, Charting and MSI</a:t>
            </a:r>
          </a:p>
          <a:p>
            <a:r>
              <a:rPr lang="en-US" sz="2400" b="1" dirty="0" smtClean="0">
                <a:effectLst>
                  <a:outerShdw blurRad="38100" dist="38100" dir="2700000" algn="tl">
                    <a:srgbClr val="000000">
                      <a:alpha val="43137"/>
                    </a:srgbClr>
                  </a:outerShdw>
                </a:effectLst>
                <a:latin typeface="Century Gothic" panose="020B0502020202020204" pitchFamily="34" charset="0"/>
              </a:rPr>
              <a:t>Contribution to the IHO DCDB and GEBCO</a:t>
            </a:r>
          </a:p>
          <a:p>
            <a:r>
              <a:rPr lang="en-US" sz="2400" b="1" dirty="0" smtClean="0">
                <a:effectLst>
                  <a:outerShdw blurRad="38100" dist="38100" dir="2700000" algn="tl">
                    <a:srgbClr val="000000">
                      <a:alpha val="43137"/>
                    </a:srgbClr>
                  </a:outerShdw>
                </a:effectLst>
                <a:latin typeface="Century Gothic" panose="020B0502020202020204" pitchFamily="34" charset="0"/>
              </a:rPr>
              <a:t>Progress on MSDI</a:t>
            </a:r>
          </a:p>
          <a:p>
            <a:r>
              <a:rPr lang="en-US" sz="2400" b="1" dirty="0" smtClean="0">
                <a:effectLst>
                  <a:outerShdw blurRad="38100" dist="38100" dir="2700000" algn="tl">
                    <a:srgbClr val="000000">
                      <a:alpha val="43137"/>
                    </a:srgbClr>
                  </a:outerShdw>
                </a:effectLst>
                <a:latin typeface="Century Gothic" panose="020B0502020202020204" pitchFamily="34" charset="0"/>
              </a:rPr>
              <a:t>Plans affecting the region</a:t>
            </a:r>
          </a:p>
          <a:p>
            <a:r>
              <a:rPr lang="en-US" sz="2400" b="1" dirty="0" smtClean="0">
                <a:effectLst>
                  <a:outerShdw blurRad="38100" dist="38100" dir="2700000" algn="tl">
                    <a:srgbClr val="000000">
                      <a:alpha val="43137"/>
                    </a:srgbClr>
                  </a:outerShdw>
                </a:effectLst>
                <a:latin typeface="Century Gothic" panose="020B0502020202020204" pitchFamily="34" charset="0"/>
              </a:rPr>
              <a:t>Lesson learned</a:t>
            </a:r>
          </a:p>
          <a:p>
            <a:r>
              <a:rPr lang="en-US" sz="2400" b="1" dirty="0" smtClean="0">
                <a:effectLst>
                  <a:outerShdw blurRad="38100" dist="38100" dir="2700000" algn="tl">
                    <a:srgbClr val="000000">
                      <a:alpha val="43137"/>
                    </a:srgbClr>
                  </a:outerShdw>
                </a:effectLst>
                <a:latin typeface="Century Gothic" panose="020B0502020202020204" pitchFamily="34" charset="0"/>
              </a:rPr>
              <a:t> Success stories to share</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2</a:t>
            </a:fld>
            <a:endParaRPr lang="en-US" dirty="0"/>
          </a:p>
        </p:txBody>
      </p:sp>
    </p:spTree>
    <p:extLst>
      <p:ext uri="{BB962C8B-B14F-4D97-AF65-F5344CB8AC3E}">
        <p14:creationId xmlns:p14="http://schemas.microsoft.com/office/powerpoint/2010/main" val="3135391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Century Gothic" panose="020B0502020202020204" pitchFamily="34" charset="0"/>
              </a:rPr>
              <a:t>Main</a:t>
            </a:r>
            <a:r>
              <a:rPr lang="en-US" b="1" dirty="0">
                <a:latin typeface="Century Gothic" panose="020B0502020202020204" pitchFamily="34" charset="0"/>
              </a:rPr>
              <a:t> </a:t>
            </a:r>
            <a:r>
              <a:rPr lang="en-US" b="1" dirty="0">
                <a:effectLst>
                  <a:outerShdw blurRad="38100" dist="38100" dir="2700000" algn="tl">
                    <a:srgbClr val="000000">
                      <a:alpha val="43137"/>
                    </a:srgbClr>
                  </a:outerShdw>
                </a:effectLst>
                <a:latin typeface="Century Gothic" panose="020B0502020202020204" pitchFamily="34" charset="0"/>
              </a:rPr>
              <a:t>achievements during the year</a:t>
            </a:r>
          </a:p>
        </p:txBody>
      </p:sp>
      <p:sp>
        <p:nvSpPr>
          <p:cNvPr id="3" name="Content Placeholder 2"/>
          <p:cNvSpPr>
            <a:spLocks noGrp="1"/>
          </p:cNvSpPr>
          <p:nvPr>
            <p:ph idx="1"/>
          </p:nvPr>
        </p:nvSpPr>
        <p:spPr>
          <a:xfrm>
            <a:off x="838200" y="1374440"/>
            <a:ext cx="8907161" cy="3535312"/>
          </a:xfrm>
        </p:spPr>
        <p:txBody>
          <a:bodyPr>
            <a:normAutofit/>
          </a:bodyPr>
          <a:lstStyle/>
          <a:p>
            <a:r>
              <a:rPr lang="en-US" sz="2400" b="1" dirty="0" smtClean="0">
                <a:effectLst>
                  <a:outerShdw blurRad="38100" dist="38100" dir="2700000" algn="tl">
                    <a:srgbClr val="000000">
                      <a:alpha val="43137"/>
                    </a:srgbClr>
                  </a:outerShdw>
                </a:effectLst>
                <a:latin typeface="Century Gothic" panose="020B0502020202020204" pitchFamily="34" charset="0"/>
              </a:rPr>
              <a:t>Cook Islands National Hydrographic Office completed </a:t>
            </a:r>
          </a:p>
          <a:p>
            <a:r>
              <a:rPr lang="en-US" sz="2400" b="1" dirty="0" smtClean="0">
                <a:effectLst>
                  <a:outerShdw blurRad="38100" dist="38100" dir="2700000" algn="tl">
                    <a:srgbClr val="000000">
                      <a:alpha val="43137"/>
                    </a:srgbClr>
                  </a:outerShdw>
                </a:effectLst>
                <a:latin typeface="Century Gothic" panose="020B0502020202020204" pitchFamily="34" charset="0"/>
              </a:rPr>
              <a:t>Recruitment of a cadastral Surveyor and GIS officer</a:t>
            </a:r>
          </a:p>
          <a:p>
            <a:r>
              <a:rPr lang="en-US" sz="2400" b="1" dirty="0" smtClean="0">
                <a:effectLst>
                  <a:outerShdw blurRad="38100" dist="38100" dir="2700000" algn="tl">
                    <a:srgbClr val="000000">
                      <a:alpha val="43137"/>
                    </a:srgbClr>
                  </a:outerShdw>
                </a:effectLst>
                <a:latin typeface="Century Gothic" panose="020B0502020202020204" pitchFamily="34" charset="0"/>
              </a:rPr>
              <a:t>Appointment of new MSI officer </a:t>
            </a:r>
          </a:p>
          <a:p>
            <a:r>
              <a:rPr lang="en-US" sz="2400" b="1" dirty="0" smtClean="0">
                <a:effectLst>
                  <a:outerShdw blurRad="38100" dist="38100" dir="2700000" algn="tl">
                    <a:srgbClr val="000000">
                      <a:alpha val="43137"/>
                    </a:srgbClr>
                  </a:outerShdw>
                </a:effectLst>
                <a:latin typeface="Century Gothic" panose="020B0502020202020204" pitchFamily="34" charset="0"/>
              </a:rPr>
              <a:t>Maritime (Hydrographic and AIDS to Navigation Standards and Requirements) Rules, 2017 No.1</a:t>
            </a:r>
          </a:p>
          <a:p>
            <a:pPr lvl="2"/>
            <a:endParaRPr lang="en-US" dirty="0" smtClean="0"/>
          </a:p>
          <a:p>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3</a:t>
            </a:fld>
            <a:endParaRPr lang="en-US" dirty="0"/>
          </a:p>
        </p:txBody>
      </p:sp>
    </p:spTree>
    <p:extLst>
      <p:ext uri="{BB962C8B-B14F-4D97-AF65-F5344CB8AC3E}">
        <p14:creationId xmlns:p14="http://schemas.microsoft.com/office/powerpoint/2010/main" val="574195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entury Gothic" panose="020B0502020202020204" pitchFamily="34" charset="0"/>
              </a:rPr>
              <a:t>Main challenges and/or obstructions</a:t>
            </a:r>
          </a:p>
        </p:txBody>
      </p:sp>
      <p:sp>
        <p:nvSpPr>
          <p:cNvPr id="3" name="Content Placeholder 2"/>
          <p:cNvSpPr>
            <a:spLocks noGrp="1"/>
          </p:cNvSpPr>
          <p:nvPr>
            <p:ph idx="1"/>
          </p:nvPr>
        </p:nvSpPr>
        <p:spPr>
          <a:xfrm>
            <a:off x="931986" y="1374439"/>
            <a:ext cx="7724182" cy="3549253"/>
          </a:xfrm>
        </p:spPr>
        <p:txBody>
          <a:bodyPr>
            <a:normAutofit fontScale="85000" lnSpcReduction="10000"/>
          </a:bodyPr>
          <a:lstStyle/>
          <a:p>
            <a:r>
              <a:rPr lang="en-US" b="1" dirty="0" smtClean="0">
                <a:effectLst>
                  <a:outerShdw blurRad="38100" dist="38100" dir="2700000" algn="tl">
                    <a:srgbClr val="000000">
                      <a:alpha val="43137"/>
                    </a:srgbClr>
                  </a:outerShdw>
                </a:effectLst>
                <a:latin typeface="Century Gothic" panose="020B0502020202020204" pitchFamily="34" charset="0"/>
              </a:rPr>
              <a:t>Resignation former MSI Officer Steve Simpson</a:t>
            </a:r>
          </a:p>
          <a:p>
            <a:pPr lvl="4">
              <a:lnSpc>
                <a:spcPct val="120000"/>
              </a:lnSpc>
            </a:pPr>
            <a:r>
              <a:rPr lang="en-US" b="1" dirty="0" smtClean="0">
                <a:latin typeface="Century Gothic" panose="020B0502020202020204" pitchFamily="34" charset="0"/>
              </a:rPr>
              <a:t>Delayed progress of the </a:t>
            </a:r>
            <a:r>
              <a:rPr lang="en-US" b="1" dirty="0">
                <a:latin typeface="Century Gothic" panose="020B0502020202020204" pitchFamily="34" charset="0"/>
              </a:rPr>
              <a:t>Maritime (Hydrographic and AIDS to Navigation Standards and Requirements) Rules, 2017 </a:t>
            </a:r>
            <a:r>
              <a:rPr lang="en-US" b="1" dirty="0" smtClean="0">
                <a:latin typeface="Century Gothic" panose="020B0502020202020204" pitchFamily="34" charset="0"/>
              </a:rPr>
              <a:t>No.1</a:t>
            </a:r>
          </a:p>
          <a:p>
            <a:r>
              <a:rPr lang="en-US" b="1" dirty="0" smtClean="0">
                <a:effectLst>
                  <a:outerShdw blurRad="38100" dist="38100" dir="2700000" algn="tl">
                    <a:srgbClr val="000000">
                      <a:alpha val="43137"/>
                    </a:srgbClr>
                  </a:outerShdw>
                </a:effectLst>
                <a:latin typeface="Century Gothic" panose="020B0502020202020204" pitchFamily="34" charset="0"/>
              </a:rPr>
              <a:t>New Head of Ministries appointed</a:t>
            </a:r>
          </a:p>
          <a:p>
            <a:r>
              <a:rPr lang="en-US" b="1" dirty="0" smtClean="0">
                <a:effectLst>
                  <a:outerShdw blurRad="38100" dist="38100" dir="2700000" algn="tl">
                    <a:srgbClr val="000000">
                      <a:alpha val="43137"/>
                    </a:srgbClr>
                  </a:outerShdw>
                </a:effectLst>
                <a:latin typeface="Century Gothic" panose="020B0502020202020204" pitchFamily="34" charset="0"/>
              </a:rPr>
              <a:t>Lack of knowledge importance of hydrography</a:t>
            </a:r>
          </a:p>
          <a:p>
            <a:r>
              <a:rPr lang="en-US" b="1" dirty="0" smtClean="0">
                <a:effectLst>
                  <a:outerShdw blurRad="38100" dist="38100" dir="2700000" algn="tl">
                    <a:srgbClr val="000000">
                      <a:alpha val="43137"/>
                    </a:srgbClr>
                  </a:outerShdw>
                </a:effectLst>
                <a:latin typeface="Century Gothic" panose="020B0502020202020204" pitchFamily="34" charset="0"/>
              </a:rPr>
              <a:t>Lack of interest from College students career in Hydrography and Cartography</a:t>
            </a:r>
          </a:p>
          <a:p>
            <a:r>
              <a:rPr lang="en-US" b="1" dirty="0" smtClean="0">
                <a:effectLst>
                  <a:outerShdw blurRad="38100" dist="38100" dir="2700000" algn="tl">
                    <a:srgbClr val="000000">
                      <a:alpha val="43137"/>
                    </a:srgbClr>
                  </a:outerShdw>
                </a:effectLst>
                <a:latin typeface="Century Gothic" panose="020B0502020202020204" pitchFamily="34" charset="0"/>
              </a:rPr>
              <a:t>Lack of funding commitment from Government</a:t>
            </a:r>
          </a:p>
          <a:p>
            <a:endParaRPr lang="en-US" dirty="0" smtClean="0">
              <a:effectLst>
                <a:outerShdw blurRad="38100" dist="38100" dir="2700000" algn="tl">
                  <a:srgbClr val="000000">
                    <a:alpha val="43137"/>
                  </a:srgbClr>
                </a:outerShdw>
              </a:effectLst>
            </a:endParaRPr>
          </a:p>
          <a:p>
            <a:endParaRPr lang="en-US" dirty="0" smtClean="0"/>
          </a:p>
          <a:p>
            <a:endParaRPr lang="en-US" dirty="0" smtClean="0"/>
          </a:p>
        </p:txBody>
      </p:sp>
      <p:sp>
        <p:nvSpPr>
          <p:cNvPr id="5" name="Slide Number Placeholder 4"/>
          <p:cNvSpPr>
            <a:spLocks noGrp="1"/>
          </p:cNvSpPr>
          <p:nvPr>
            <p:ph type="sldNum" sz="quarter" idx="12"/>
          </p:nvPr>
        </p:nvSpPr>
        <p:spPr/>
        <p:txBody>
          <a:bodyPr/>
          <a:lstStyle/>
          <a:p>
            <a:fld id="{EC878826-814C-4FD2-96B3-D147818A5C89}" type="slidenum">
              <a:rPr lang="en-US" smtClean="0"/>
              <a:t>4</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49946" y="1005641"/>
            <a:ext cx="1528136" cy="1633525"/>
          </a:xfrm>
          <a:prstGeom prst="rect">
            <a:avLst/>
          </a:prstGeom>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49947" y="2214807"/>
            <a:ext cx="1536396" cy="1236848"/>
          </a:xfrm>
          <a:prstGeom prst="rect">
            <a:avLst/>
          </a:prstGeom>
        </p:spPr>
      </p:pic>
      <p:pic>
        <p:nvPicPr>
          <p:cNvPr id="7" name="Picture 6"/>
          <p:cNvPicPr>
            <a:picLocks noChangeAspect="1"/>
          </p:cNvPicPr>
          <p:nvPr/>
        </p:nvPicPr>
        <p:blipFill>
          <a:blip r:embed="rId4"/>
          <a:stretch>
            <a:fillRect/>
          </a:stretch>
        </p:blipFill>
        <p:spPr>
          <a:xfrm>
            <a:off x="8629650" y="3513438"/>
            <a:ext cx="2724150" cy="1676400"/>
          </a:xfrm>
          <a:prstGeom prst="rect">
            <a:avLst/>
          </a:prstGeom>
        </p:spPr>
      </p:pic>
    </p:spTree>
    <p:extLst>
      <p:ext uri="{BB962C8B-B14F-4D97-AF65-F5344CB8AC3E}">
        <p14:creationId xmlns:p14="http://schemas.microsoft.com/office/powerpoint/2010/main" val="3508410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latin typeface="Century Gothic" panose="020B0502020202020204" pitchFamily="34" charset="0"/>
              </a:rPr>
              <a:t>Progress on surveys, charting and MSI</a:t>
            </a:r>
            <a:endParaRPr lang="en-US" b="1" dirty="0">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814093" y="1110517"/>
            <a:ext cx="2052676" cy="545288"/>
          </a:xfrm>
        </p:spPr>
        <p:txBody>
          <a:bodyPr/>
          <a:lstStyle/>
          <a:p>
            <a:r>
              <a:rPr lang="en-US" b="1" dirty="0" smtClean="0">
                <a:effectLst>
                  <a:outerShdw blurRad="38100" dist="38100" dir="2700000" algn="tl">
                    <a:srgbClr val="000000">
                      <a:alpha val="43137"/>
                    </a:srgbClr>
                  </a:outerShdw>
                </a:effectLst>
                <a:latin typeface="Century Gothic" panose="020B0502020202020204" pitchFamily="34" charset="0"/>
              </a:rPr>
              <a:t>Surveys:</a:t>
            </a:r>
          </a:p>
          <a:p>
            <a:pPr marL="0" indent="0">
              <a:buNone/>
            </a:pP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5</a:t>
            </a:fld>
            <a:endParaRPr lang="en-US" dirty="0"/>
          </a:p>
        </p:txBody>
      </p:sp>
      <p:sp>
        <p:nvSpPr>
          <p:cNvPr id="6" name="Content Placeholder 2"/>
          <p:cNvSpPr txBox="1">
            <a:spLocks/>
          </p:cNvSpPr>
          <p:nvPr/>
        </p:nvSpPr>
        <p:spPr>
          <a:xfrm>
            <a:off x="1840431" y="1765544"/>
            <a:ext cx="8907161" cy="3535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smtClean="0">
                <a:latin typeface="Century Gothic" panose="020B0502020202020204" pitchFamily="34" charset="0"/>
              </a:rPr>
              <a:t>No significant surveys done</a:t>
            </a:r>
            <a:endParaRPr lang="en-US" dirty="0" smtClean="0"/>
          </a:p>
          <a:p>
            <a:endParaRPr lang="en-US" dirty="0"/>
          </a:p>
        </p:txBody>
      </p:sp>
    </p:spTree>
    <p:extLst>
      <p:ext uri="{BB962C8B-B14F-4D97-AF65-F5344CB8AC3E}">
        <p14:creationId xmlns:p14="http://schemas.microsoft.com/office/powerpoint/2010/main" val="2264923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latin typeface="Century Gothic" panose="020B0502020202020204" pitchFamily="34" charset="0"/>
              </a:rPr>
              <a:t>Progress on surveys, charting and MSI</a:t>
            </a:r>
            <a:endParaRPr lang="en-US" b="1" dirty="0">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690525" y="927701"/>
            <a:ext cx="2176243" cy="678677"/>
          </a:xfrm>
        </p:spPr>
        <p:txBody>
          <a:bodyPr/>
          <a:lstStyle/>
          <a:p>
            <a:r>
              <a:rPr lang="en-US" b="1" dirty="0" smtClean="0">
                <a:effectLst>
                  <a:outerShdw blurRad="38100" dist="38100" dir="2700000" algn="tl">
                    <a:srgbClr val="000000">
                      <a:alpha val="43137"/>
                    </a:srgbClr>
                  </a:outerShdw>
                </a:effectLst>
              </a:rPr>
              <a:t>Charts:</a:t>
            </a:r>
          </a:p>
          <a:p>
            <a:pPr marL="0" indent="0">
              <a:buNone/>
            </a:pPr>
            <a:endParaRPr lang="en-US" dirty="0" smtClean="0"/>
          </a:p>
        </p:txBody>
      </p:sp>
      <p:sp>
        <p:nvSpPr>
          <p:cNvPr id="5" name="Slide Number Placeholder 4"/>
          <p:cNvSpPr>
            <a:spLocks noGrp="1"/>
          </p:cNvSpPr>
          <p:nvPr>
            <p:ph type="sldNum" sz="quarter" idx="12"/>
          </p:nvPr>
        </p:nvSpPr>
        <p:spPr/>
        <p:txBody>
          <a:bodyPr/>
          <a:lstStyle/>
          <a:p>
            <a:fld id="{EC878826-814C-4FD2-96B3-D147818A5C89}" type="slidenum">
              <a:rPr lang="en-US" smtClean="0"/>
              <a:t>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61563079"/>
              </p:ext>
            </p:extLst>
          </p:nvPr>
        </p:nvGraphicFramePr>
        <p:xfrm>
          <a:off x="2321989" y="1039887"/>
          <a:ext cx="6212410" cy="4949271"/>
        </p:xfrm>
        <a:graphic>
          <a:graphicData uri="http://schemas.openxmlformats.org/drawingml/2006/table">
            <a:tbl>
              <a:tblPr firstRow="1" firstCol="1" bandRow="1">
                <a:tableStyleId>{C4B1156A-380E-4F78-BDF5-A606A8083BF9}</a:tableStyleId>
              </a:tblPr>
              <a:tblGrid>
                <a:gridCol w="1950353"/>
                <a:gridCol w="1950353"/>
                <a:gridCol w="1322225"/>
                <a:gridCol w="989479"/>
              </a:tblGrid>
              <a:tr h="398090">
                <a:tc>
                  <a:txBody>
                    <a:bodyPr/>
                    <a:lstStyle/>
                    <a:p>
                      <a:pPr algn="ctr">
                        <a:lnSpc>
                          <a:spcPct val="115000"/>
                        </a:lnSpc>
                        <a:spcAft>
                          <a:spcPts val="1000"/>
                        </a:spcAft>
                      </a:pPr>
                      <a:r>
                        <a:rPr lang="en-GB" sz="2400" b="1" dirty="0">
                          <a:effectLst>
                            <a:outerShdw blurRad="38100" dist="38100" dir="2700000" algn="tl">
                              <a:srgbClr val="000000">
                                <a:alpha val="43137"/>
                              </a:srgbClr>
                            </a:outerShdw>
                          </a:effectLst>
                        </a:rPr>
                        <a:t>Chart</a:t>
                      </a:r>
                      <a:endParaRPr lang="en-NZ"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1000"/>
                        </a:spcAft>
                      </a:pPr>
                      <a:r>
                        <a:rPr lang="en-GB" sz="2400" b="1" dirty="0">
                          <a:effectLst>
                            <a:outerShdw blurRad="38100" dist="38100" dir="2700000" algn="tl">
                              <a:srgbClr val="000000">
                                <a:alpha val="43137"/>
                              </a:srgbClr>
                            </a:outerShdw>
                          </a:effectLst>
                        </a:rPr>
                        <a:t>Plan</a:t>
                      </a:r>
                      <a:endParaRPr lang="en-NZ"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1000"/>
                        </a:spcAft>
                      </a:pPr>
                      <a:r>
                        <a:rPr lang="en-GB" sz="1600" b="1" dirty="0">
                          <a:effectLst>
                            <a:outerShdw blurRad="38100" dist="38100" dir="2700000" algn="tl">
                              <a:srgbClr val="000000">
                                <a:alpha val="43137"/>
                              </a:srgbClr>
                            </a:outerShdw>
                          </a:effectLst>
                        </a:rPr>
                        <a:t>ENC Published</a:t>
                      </a:r>
                      <a:endParaRPr lang="en-NZ" sz="1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1000"/>
                        </a:spcAft>
                      </a:pPr>
                      <a:r>
                        <a:rPr lang="en-GB" sz="1400" b="1" dirty="0">
                          <a:effectLst>
                            <a:outerShdw blurRad="38100" dist="38100" dir="2700000" algn="tl">
                              <a:srgbClr val="000000">
                                <a:alpha val="43137"/>
                              </a:srgbClr>
                            </a:outerShdw>
                          </a:effectLst>
                        </a:rPr>
                        <a:t>Paper Charts Published</a:t>
                      </a:r>
                      <a:endParaRPr lang="en-NZ"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nchor="ctr"/>
                </a:tc>
              </a:tr>
              <a:tr h="504581">
                <a:tc rowSpan="3">
                  <a:txBody>
                    <a:bodyPr/>
                    <a:lstStyle/>
                    <a:p>
                      <a:pPr algn="ctr">
                        <a:lnSpc>
                          <a:spcPct val="115000"/>
                        </a:lnSpc>
                        <a:spcAft>
                          <a:spcPts val="1000"/>
                        </a:spcAft>
                      </a:pPr>
                      <a:r>
                        <a:rPr lang="en-GB" sz="1400" b="1" dirty="0">
                          <a:effectLst/>
                        </a:rPr>
                        <a:t>NZ 945</a:t>
                      </a:r>
                      <a:endParaRPr lang="en-NZ"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1000"/>
                        </a:spcAft>
                      </a:pPr>
                      <a:r>
                        <a:rPr lang="en-GB" sz="1400" b="1" dirty="0" err="1">
                          <a:effectLst/>
                        </a:rPr>
                        <a:t>Rakahanga</a:t>
                      </a:r>
                      <a:endParaRPr lang="en-NZ" sz="1600" b="1" dirty="0">
                        <a:effectLst/>
                        <a:latin typeface="Times New Roman" panose="02020603050405020304" pitchFamily="18" charset="0"/>
                        <a:ea typeface="Times New Roman" panose="02020603050405020304" pitchFamily="18" charset="0"/>
                      </a:endParaRPr>
                    </a:p>
                  </a:txBody>
                  <a:tcPr marL="68580" marR="68580" marT="0" marB="0" anchor="ctr"/>
                </a:tc>
                <a:tc rowSpan="3">
                  <a:txBody>
                    <a:bodyPr/>
                    <a:lstStyle/>
                    <a:p>
                      <a:pPr algn="ctr">
                        <a:lnSpc>
                          <a:spcPct val="115000"/>
                        </a:lnSpc>
                        <a:spcAft>
                          <a:spcPts val="1000"/>
                        </a:spcAft>
                      </a:pPr>
                      <a:r>
                        <a:rPr lang="en-GB" sz="1400" b="1">
                          <a:effectLst/>
                        </a:rPr>
                        <a:t>8/12/2018 </a:t>
                      </a:r>
                      <a:endParaRPr lang="en-NZ" sz="1600" b="1">
                        <a:effectLst/>
                        <a:latin typeface="Times New Roman" panose="02020603050405020304" pitchFamily="18" charset="0"/>
                        <a:ea typeface="Times New Roman" panose="02020603050405020304" pitchFamily="18" charset="0"/>
                      </a:endParaRPr>
                    </a:p>
                  </a:txBody>
                  <a:tcPr marL="68580" marR="68580" marT="0" marB="0" anchor="ctr"/>
                </a:tc>
                <a:tc rowSpan="3">
                  <a:txBody>
                    <a:bodyPr/>
                    <a:lstStyle/>
                    <a:p>
                      <a:pPr algn="ctr">
                        <a:lnSpc>
                          <a:spcPct val="115000"/>
                        </a:lnSpc>
                        <a:spcAft>
                          <a:spcPts val="1000"/>
                        </a:spcAft>
                      </a:pPr>
                      <a:r>
                        <a:rPr lang="en-GB" sz="1400" b="1">
                          <a:effectLst/>
                        </a:rPr>
                        <a:t>Expected to be published by 25/1/19</a:t>
                      </a:r>
                      <a:endParaRPr lang="en-NZ" sz="1600" b="1">
                        <a:effectLst/>
                        <a:latin typeface="Times New Roman" panose="02020603050405020304" pitchFamily="18" charset="0"/>
                        <a:ea typeface="Times New Roman" panose="02020603050405020304" pitchFamily="18" charset="0"/>
                      </a:endParaRPr>
                    </a:p>
                  </a:txBody>
                  <a:tcPr marL="68580" marR="68580" marT="0" marB="0" anchor="ctr"/>
                </a:tc>
              </a:tr>
              <a:tr h="390228">
                <a:tc vMerge="1">
                  <a:txBody>
                    <a:bodyPr/>
                    <a:lstStyle/>
                    <a:p>
                      <a:endParaRPr lang="en-NZ"/>
                    </a:p>
                  </a:txBody>
                  <a:tcPr/>
                </a:tc>
                <a:tc>
                  <a:txBody>
                    <a:bodyPr/>
                    <a:lstStyle/>
                    <a:p>
                      <a:pPr algn="ctr">
                        <a:lnSpc>
                          <a:spcPct val="115000"/>
                        </a:lnSpc>
                        <a:spcAft>
                          <a:spcPts val="1000"/>
                        </a:spcAft>
                      </a:pPr>
                      <a:r>
                        <a:rPr lang="en-GB" sz="1400" b="1" dirty="0">
                          <a:effectLst/>
                        </a:rPr>
                        <a:t>Nassau</a:t>
                      </a:r>
                      <a:endParaRPr lang="en-NZ" sz="1600" b="1" dirty="0">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endParaRPr lang="en-NZ"/>
                    </a:p>
                  </a:txBody>
                  <a:tcPr/>
                </a:tc>
                <a:tc vMerge="1">
                  <a:txBody>
                    <a:bodyPr/>
                    <a:lstStyle/>
                    <a:p>
                      <a:endParaRPr lang="en-NZ"/>
                    </a:p>
                  </a:txBody>
                  <a:tcPr/>
                </a:tc>
              </a:tr>
              <a:tr h="598922">
                <a:tc vMerge="1">
                  <a:txBody>
                    <a:bodyPr/>
                    <a:lstStyle/>
                    <a:p>
                      <a:endParaRPr lang="en-NZ"/>
                    </a:p>
                  </a:txBody>
                  <a:tcPr/>
                </a:tc>
                <a:tc>
                  <a:txBody>
                    <a:bodyPr/>
                    <a:lstStyle/>
                    <a:p>
                      <a:pPr algn="ctr">
                        <a:lnSpc>
                          <a:spcPct val="115000"/>
                        </a:lnSpc>
                        <a:spcAft>
                          <a:spcPts val="1000"/>
                        </a:spcAft>
                      </a:pPr>
                      <a:r>
                        <a:rPr lang="en-GB" sz="1400" b="1" dirty="0" err="1">
                          <a:effectLst/>
                        </a:rPr>
                        <a:t>Manihiki</a:t>
                      </a:r>
                      <a:endParaRPr lang="en-NZ" sz="1600" b="1" dirty="0">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endParaRPr lang="en-NZ"/>
                    </a:p>
                  </a:txBody>
                  <a:tcPr/>
                </a:tc>
                <a:tc vMerge="1">
                  <a:txBody>
                    <a:bodyPr/>
                    <a:lstStyle/>
                    <a:p>
                      <a:endParaRPr lang="en-NZ"/>
                    </a:p>
                  </a:txBody>
                  <a:tcPr/>
                </a:tc>
              </a:tr>
              <a:tr h="403808">
                <a:tc rowSpan="6">
                  <a:txBody>
                    <a:bodyPr/>
                    <a:lstStyle/>
                    <a:p>
                      <a:pPr algn="ctr">
                        <a:lnSpc>
                          <a:spcPct val="115000"/>
                        </a:lnSpc>
                        <a:spcAft>
                          <a:spcPts val="1000"/>
                        </a:spcAft>
                      </a:pPr>
                      <a:r>
                        <a:rPr lang="en-GB" sz="1400" b="1" dirty="0">
                          <a:effectLst/>
                        </a:rPr>
                        <a:t>NZ 955</a:t>
                      </a:r>
                      <a:endParaRPr lang="en-NZ"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1000"/>
                        </a:spcAft>
                      </a:pPr>
                      <a:r>
                        <a:rPr lang="en-GB" sz="1400" b="1" dirty="0">
                          <a:effectLst/>
                        </a:rPr>
                        <a:t>Mauke</a:t>
                      </a:r>
                      <a:endParaRPr lang="en-NZ" sz="1600" b="1" dirty="0">
                        <a:effectLst/>
                        <a:latin typeface="Times New Roman" panose="02020603050405020304" pitchFamily="18" charset="0"/>
                        <a:ea typeface="Times New Roman" panose="02020603050405020304" pitchFamily="18" charset="0"/>
                      </a:endParaRPr>
                    </a:p>
                  </a:txBody>
                  <a:tcPr marL="68580" marR="68580" marT="0" marB="0" anchor="ctr"/>
                </a:tc>
                <a:tc rowSpan="6">
                  <a:txBody>
                    <a:bodyPr/>
                    <a:lstStyle/>
                    <a:p>
                      <a:pPr algn="ctr">
                        <a:lnSpc>
                          <a:spcPct val="115000"/>
                        </a:lnSpc>
                        <a:spcAft>
                          <a:spcPts val="1000"/>
                        </a:spcAft>
                      </a:pPr>
                      <a:r>
                        <a:rPr lang="en-GB" sz="1400" b="1" dirty="0">
                          <a:effectLst/>
                        </a:rPr>
                        <a:t>Expected to be published by 25/1/19 </a:t>
                      </a:r>
                      <a:endParaRPr lang="en-NZ" sz="1600" b="1" dirty="0">
                        <a:effectLst/>
                        <a:latin typeface="Times New Roman" panose="02020603050405020304" pitchFamily="18" charset="0"/>
                        <a:ea typeface="Times New Roman" panose="02020603050405020304" pitchFamily="18" charset="0"/>
                      </a:endParaRPr>
                    </a:p>
                  </a:txBody>
                  <a:tcPr marL="68580" marR="68580" marT="0" marB="0" anchor="ctr"/>
                </a:tc>
                <a:tc rowSpan="6">
                  <a:txBody>
                    <a:bodyPr/>
                    <a:lstStyle/>
                    <a:p>
                      <a:pPr algn="ctr">
                        <a:lnSpc>
                          <a:spcPct val="115000"/>
                        </a:lnSpc>
                        <a:spcAft>
                          <a:spcPts val="1000"/>
                        </a:spcAft>
                      </a:pPr>
                      <a:r>
                        <a:rPr lang="en-GB" sz="1400" b="1">
                          <a:effectLst/>
                        </a:rPr>
                        <a:t>Expected to be published mid February</a:t>
                      </a:r>
                      <a:endParaRPr lang="en-NZ" sz="1600" b="1">
                        <a:effectLst/>
                        <a:latin typeface="Times New Roman" panose="02020603050405020304" pitchFamily="18" charset="0"/>
                        <a:ea typeface="Times New Roman" panose="02020603050405020304" pitchFamily="18" charset="0"/>
                      </a:endParaRPr>
                    </a:p>
                  </a:txBody>
                  <a:tcPr marL="68580" marR="68580" marT="0" marB="0" anchor="ctr"/>
                </a:tc>
              </a:tr>
              <a:tr h="463128">
                <a:tc vMerge="1">
                  <a:txBody>
                    <a:bodyPr/>
                    <a:lstStyle/>
                    <a:p>
                      <a:endParaRPr lang="en-NZ"/>
                    </a:p>
                  </a:txBody>
                  <a:tcPr/>
                </a:tc>
                <a:tc>
                  <a:txBody>
                    <a:bodyPr/>
                    <a:lstStyle/>
                    <a:p>
                      <a:pPr algn="ctr">
                        <a:lnSpc>
                          <a:spcPct val="115000"/>
                        </a:lnSpc>
                        <a:spcAft>
                          <a:spcPts val="1000"/>
                        </a:spcAft>
                      </a:pPr>
                      <a:r>
                        <a:rPr lang="en-GB" sz="1400" b="1" dirty="0">
                          <a:effectLst/>
                        </a:rPr>
                        <a:t>Palmerston</a:t>
                      </a:r>
                      <a:endParaRPr lang="en-NZ" sz="1600" b="1" dirty="0">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endParaRPr lang="en-NZ"/>
                    </a:p>
                  </a:txBody>
                  <a:tcPr/>
                </a:tc>
                <a:tc vMerge="1">
                  <a:txBody>
                    <a:bodyPr/>
                    <a:lstStyle/>
                    <a:p>
                      <a:endParaRPr lang="en-NZ"/>
                    </a:p>
                  </a:txBody>
                  <a:tcPr/>
                </a:tc>
              </a:tr>
              <a:tr h="463128">
                <a:tc vMerge="1">
                  <a:txBody>
                    <a:bodyPr/>
                    <a:lstStyle/>
                    <a:p>
                      <a:endParaRPr lang="en-NZ"/>
                    </a:p>
                  </a:txBody>
                  <a:tcPr/>
                </a:tc>
                <a:tc>
                  <a:txBody>
                    <a:bodyPr/>
                    <a:lstStyle/>
                    <a:p>
                      <a:pPr algn="ctr">
                        <a:lnSpc>
                          <a:spcPct val="115000"/>
                        </a:lnSpc>
                        <a:spcAft>
                          <a:spcPts val="1000"/>
                        </a:spcAft>
                      </a:pPr>
                      <a:r>
                        <a:rPr lang="en-GB" sz="1400" b="1" dirty="0" err="1">
                          <a:effectLst/>
                        </a:rPr>
                        <a:t>Mangaia</a:t>
                      </a:r>
                      <a:endParaRPr lang="en-NZ" sz="1600" b="1" dirty="0">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endParaRPr lang="en-NZ"/>
                    </a:p>
                  </a:txBody>
                  <a:tcPr/>
                </a:tc>
                <a:tc vMerge="1">
                  <a:txBody>
                    <a:bodyPr/>
                    <a:lstStyle/>
                    <a:p>
                      <a:endParaRPr lang="en-NZ"/>
                    </a:p>
                  </a:txBody>
                  <a:tcPr/>
                </a:tc>
              </a:tr>
              <a:tr h="463128">
                <a:tc vMerge="1">
                  <a:txBody>
                    <a:bodyPr/>
                    <a:lstStyle/>
                    <a:p>
                      <a:endParaRPr lang="en-NZ"/>
                    </a:p>
                  </a:txBody>
                  <a:tcPr/>
                </a:tc>
                <a:tc>
                  <a:txBody>
                    <a:bodyPr/>
                    <a:lstStyle/>
                    <a:p>
                      <a:pPr algn="ctr">
                        <a:lnSpc>
                          <a:spcPct val="115000"/>
                        </a:lnSpc>
                        <a:spcAft>
                          <a:spcPts val="1000"/>
                        </a:spcAft>
                      </a:pPr>
                      <a:r>
                        <a:rPr lang="en-GB" sz="1400" b="1" dirty="0" err="1">
                          <a:effectLst/>
                        </a:rPr>
                        <a:t>Mitiaro</a:t>
                      </a:r>
                      <a:endParaRPr lang="en-NZ" sz="1600" b="1" dirty="0">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endParaRPr lang="en-NZ"/>
                    </a:p>
                  </a:txBody>
                  <a:tcPr/>
                </a:tc>
                <a:tc vMerge="1">
                  <a:txBody>
                    <a:bodyPr/>
                    <a:lstStyle/>
                    <a:p>
                      <a:endParaRPr lang="en-NZ"/>
                    </a:p>
                  </a:txBody>
                  <a:tcPr/>
                </a:tc>
              </a:tr>
              <a:tr h="463128">
                <a:tc vMerge="1">
                  <a:txBody>
                    <a:bodyPr/>
                    <a:lstStyle/>
                    <a:p>
                      <a:endParaRPr lang="en-NZ"/>
                    </a:p>
                  </a:txBody>
                  <a:tcPr/>
                </a:tc>
                <a:tc>
                  <a:txBody>
                    <a:bodyPr/>
                    <a:lstStyle/>
                    <a:p>
                      <a:pPr algn="ctr">
                        <a:lnSpc>
                          <a:spcPct val="115000"/>
                        </a:lnSpc>
                        <a:spcAft>
                          <a:spcPts val="1000"/>
                        </a:spcAft>
                      </a:pPr>
                      <a:r>
                        <a:rPr lang="en-GB" sz="1400" b="1" dirty="0" err="1">
                          <a:effectLst/>
                        </a:rPr>
                        <a:t>Manuae</a:t>
                      </a:r>
                      <a:endParaRPr lang="en-NZ" sz="1600" b="1" dirty="0">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endParaRPr lang="en-NZ"/>
                    </a:p>
                  </a:txBody>
                  <a:tcPr/>
                </a:tc>
                <a:tc vMerge="1">
                  <a:txBody>
                    <a:bodyPr/>
                    <a:lstStyle/>
                    <a:p>
                      <a:endParaRPr lang="en-NZ"/>
                    </a:p>
                  </a:txBody>
                  <a:tcPr/>
                </a:tc>
              </a:tr>
              <a:tr h="463128">
                <a:tc vMerge="1">
                  <a:txBody>
                    <a:bodyPr/>
                    <a:lstStyle/>
                    <a:p>
                      <a:endParaRPr lang="en-NZ"/>
                    </a:p>
                  </a:txBody>
                  <a:tcPr/>
                </a:tc>
                <a:tc>
                  <a:txBody>
                    <a:bodyPr/>
                    <a:lstStyle/>
                    <a:p>
                      <a:pPr algn="ctr">
                        <a:lnSpc>
                          <a:spcPct val="115000"/>
                        </a:lnSpc>
                        <a:spcAft>
                          <a:spcPts val="1000"/>
                        </a:spcAft>
                      </a:pPr>
                      <a:r>
                        <a:rPr lang="en-GB" sz="1400" b="1" dirty="0" err="1">
                          <a:effectLst/>
                        </a:rPr>
                        <a:t>Takutea</a:t>
                      </a:r>
                      <a:endParaRPr lang="en-NZ" sz="1600" b="1" dirty="0">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endParaRPr lang="en-NZ"/>
                    </a:p>
                  </a:txBody>
                  <a:tcPr/>
                </a:tc>
                <a:tc vMerge="1">
                  <a:txBody>
                    <a:bodyPr/>
                    <a:lstStyle/>
                    <a:p>
                      <a:endParaRPr lang="en-NZ"/>
                    </a:p>
                  </a:txBody>
                  <a:tcPr/>
                </a:tc>
              </a:tr>
            </a:tbl>
          </a:graphicData>
        </a:graphic>
      </p:graphicFrame>
    </p:spTree>
    <p:extLst>
      <p:ext uri="{BB962C8B-B14F-4D97-AF65-F5344CB8AC3E}">
        <p14:creationId xmlns:p14="http://schemas.microsoft.com/office/powerpoint/2010/main" val="2890961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latin typeface="Century Gothic" panose="020B0502020202020204" pitchFamily="34" charset="0"/>
              </a:rPr>
              <a:t>Progress on surveys, charting and MSI</a:t>
            </a:r>
            <a:endParaRPr lang="en-US" b="1" dirty="0">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582827" y="962548"/>
            <a:ext cx="1195940" cy="456256"/>
          </a:xfrm>
        </p:spPr>
        <p:txBody>
          <a:bodyPr>
            <a:normAutofit lnSpcReduction="10000"/>
          </a:bodyPr>
          <a:lstStyle/>
          <a:p>
            <a:r>
              <a:rPr lang="en-US" b="1" dirty="0" smtClean="0">
                <a:effectLst>
                  <a:outerShdw blurRad="38100" dist="38100" dir="2700000" algn="tl">
                    <a:srgbClr val="000000">
                      <a:alpha val="43137"/>
                    </a:srgbClr>
                  </a:outerShdw>
                </a:effectLst>
                <a:latin typeface="Century Gothic" panose="020B0502020202020204" pitchFamily="34" charset="0"/>
              </a:rPr>
              <a:t>MSI:</a:t>
            </a:r>
          </a:p>
          <a:p>
            <a:pPr marL="0" indent="0">
              <a:buNone/>
            </a:pP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7</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46465358"/>
              </p:ext>
            </p:extLst>
          </p:nvPr>
        </p:nvGraphicFramePr>
        <p:xfrm>
          <a:off x="984512" y="2723935"/>
          <a:ext cx="7431560" cy="1024280"/>
        </p:xfrm>
        <a:graphic>
          <a:graphicData uri="http://schemas.openxmlformats.org/drawingml/2006/table">
            <a:tbl>
              <a:tblPr firstRow="1" firstCol="1" bandRow="1">
                <a:tableStyleId>{8799B23B-EC83-4686-B30A-512413B5E67A}</a:tableStyleId>
              </a:tblPr>
              <a:tblGrid>
                <a:gridCol w="2051860"/>
                <a:gridCol w="1550151"/>
                <a:gridCol w="1550151"/>
                <a:gridCol w="2279398"/>
              </a:tblGrid>
              <a:tr h="256070">
                <a:tc>
                  <a:txBody>
                    <a:bodyPr/>
                    <a:lstStyle/>
                    <a:p>
                      <a:pPr algn="ctr">
                        <a:lnSpc>
                          <a:spcPct val="115000"/>
                        </a:lnSpc>
                        <a:spcAft>
                          <a:spcPts val="0"/>
                        </a:spcAft>
                      </a:pPr>
                      <a:r>
                        <a:rPr lang="en-GB" sz="1200" dirty="0">
                          <a:effectLst/>
                        </a:rPr>
                        <a:t>INSTITUTION</a:t>
                      </a:r>
                      <a:endParaRPr lang="en-NZ" sz="1000" dirty="0">
                        <a:effectLst/>
                        <a:latin typeface="Century Gothic" panose="020B0502020202020204" pitchFamily="34"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200">
                          <a:effectLst/>
                        </a:rPr>
                        <a:t>TELEPHONE</a:t>
                      </a:r>
                      <a:endParaRPr lang="en-NZ" sz="1000">
                        <a:effectLst/>
                        <a:latin typeface="Century Gothic" panose="020B0502020202020204" pitchFamily="34"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200">
                          <a:effectLst/>
                        </a:rPr>
                        <a:t>FACSIMILE</a:t>
                      </a:r>
                      <a:endParaRPr lang="en-NZ" sz="1000">
                        <a:effectLst/>
                        <a:latin typeface="Century Gothic" panose="020B0502020202020204" pitchFamily="34"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200">
                          <a:effectLst/>
                        </a:rPr>
                        <a:t>EMAIL</a:t>
                      </a:r>
                      <a:endParaRPr lang="en-NZ" sz="1000">
                        <a:effectLst/>
                        <a:latin typeface="Century Gothic" panose="020B0502020202020204" pitchFamily="34" charset="0"/>
                        <a:ea typeface="Times New Roman" panose="02020603050405020304" pitchFamily="18" charset="0"/>
                      </a:endParaRPr>
                    </a:p>
                  </a:txBody>
                  <a:tcPr marL="68580" marR="68580" marT="0" marB="0" anchor="ctr"/>
                </a:tc>
              </a:tr>
              <a:tr h="256070">
                <a:tc>
                  <a:txBody>
                    <a:bodyPr/>
                    <a:lstStyle/>
                    <a:p>
                      <a:pPr>
                        <a:lnSpc>
                          <a:spcPct val="115000"/>
                        </a:lnSpc>
                        <a:spcAft>
                          <a:spcPts val="0"/>
                        </a:spcAft>
                      </a:pPr>
                      <a:r>
                        <a:rPr lang="en-GB" sz="1200" dirty="0">
                          <a:effectLst/>
                        </a:rPr>
                        <a:t> </a:t>
                      </a:r>
                      <a:endParaRPr lang="en-NZ" sz="10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 </a:t>
                      </a:r>
                      <a:endParaRPr lang="en-NZ" sz="1000">
                        <a:effectLst/>
                        <a:latin typeface="Century Gothic" panose="020B0502020202020204" pitchFamily="34" charset="0"/>
                        <a:ea typeface="Times New Roman" panose="02020603050405020304" pitchFamily="18" charset="0"/>
                      </a:endParaRPr>
                    </a:p>
                  </a:txBody>
                  <a:tcPr marL="68580" marR="68580" marT="0" marB="0" anchor="ctr"/>
                </a:tc>
                <a:tc>
                  <a:txBody>
                    <a:bodyPr/>
                    <a:lstStyle/>
                    <a:p>
                      <a:pPr>
                        <a:lnSpc>
                          <a:spcPct val="115000"/>
                        </a:lnSpc>
                        <a:spcAft>
                          <a:spcPts val="0"/>
                        </a:spcAft>
                      </a:pPr>
                      <a:r>
                        <a:rPr lang="en-GB" sz="1200">
                          <a:effectLst/>
                        </a:rPr>
                        <a:t> </a:t>
                      </a:r>
                      <a:endParaRPr lang="en-NZ" sz="1000">
                        <a:effectLst/>
                        <a:latin typeface="Century Gothic" panose="020B0502020202020204" pitchFamily="34" charset="0"/>
                        <a:ea typeface="Times New Roman" panose="02020603050405020304" pitchFamily="18" charset="0"/>
                      </a:endParaRPr>
                    </a:p>
                  </a:txBody>
                  <a:tcPr marL="68580" marR="68580" marT="0" marB="0" anchor="ctr"/>
                </a:tc>
                <a:tc>
                  <a:txBody>
                    <a:bodyPr/>
                    <a:lstStyle/>
                    <a:p>
                      <a:pPr>
                        <a:lnSpc>
                          <a:spcPct val="115000"/>
                        </a:lnSpc>
                        <a:spcAft>
                          <a:spcPts val="0"/>
                        </a:spcAft>
                      </a:pPr>
                      <a:r>
                        <a:rPr lang="en-GB" sz="1200">
                          <a:effectLst/>
                        </a:rPr>
                        <a:t> </a:t>
                      </a:r>
                      <a:endParaRPr lang="en-NZ" sz="1000">
                        <a:effectLst/>
                        <a:latin typeface="Century Gothic" panose="020B0502020202020204" pitchFamily="34" charset="0"/>
                        <a:ea typeface="Times New Roman" panose="02020603050405020304" pitchFamily="18" charset="0"/>
                      </a:endParaRPr>
                    </a:p>
                  </a:txBody>
                  <a:tcPr marL="68580" marR="68580" marT="0" marB="0" anchor="ctr"/>
                </a:tc>
              </a:tr>
              <a:tr h="512140">
                <a:tc>
                  <a:txBody>
                    <a:bodyPr/>
                    <a:lstStyle/>
                    <a:p>
                      <a:pPr>
                        <a:lnSpc>
                          <a:spcPct val="115000"/>
                        </a:lnSpc>
                        <a:spcAft>
                          <a:spcPts val="0"/>
                        </a:spcAft>
                      </a:pPr>
                      <a:r>
                        <a:rPr lang="en-GB" sz="1400" dirty="0">
                          <a:effectLst/>
                        </a:rPr>
                        <a:t>Ministry of Transport</a:t>
                      </a:r>
                      <a:endParaRPr lang="en-NZ" sz="1050" b="1" dirty="0">
                        <a:effectLst/>
                        <a:latin typeface="Century Gothic" panose="020B0502020202020204" pitchFamily="34" charset="0"/>
                        <a:ea typeface="Times New Roman" panose="02020603050405020304" pitchFamily="18" charset="0"/>
                      </a:endParaRPr>
                    </a:p>
                  </a:txBody>
                  <a:tcPr marL="68580" marR="68580" marT="0" marB="0" anchor="ctr"/>
                </a:tc>
                <a:tc>
                  <a:txBody>
                    <a:bodyPr/>
                    <a:lstStyle/>
                    <a:p>
                      <a:pPr>
                        <a:lnSpc>
                          <a:spcPct val="115000"/>
                        </a:lnSpc>
                        <a:spcAft>
                          <a:spcPts val="0"/>
                        </a:spcAft>
                      </a:pPr>
                      <a:r>
                        <a:rPr lang="en-GB" sz="1400" dirty="0">
                          <a:effectLst/>
                        </a:rPr>
                        <a:t>+682 28810</a:t>
                      </a:r>
                      <a:endParaRPr lang="en-NZ" sz="1050" b="1" dirty="0">
                        <a:effectLst/>
                        <a:latin typeface="Century Gothic" panose="020B0502020202020204" pitchFamily="34" charset="0"/>
                        <a:ea typeface="Times New Roman" panose="02020603050405020304" pitchFamily="18" charset="0"/>
                      </a:endParaRPr>
                    </a:p>
                  </a:txBody>
                  <a:tcPr marL="68580" marR="68580" marT="0" marB="0" anchor="ctr"/>
                </a:tc>
                <a:tc>
                  <a:txBody>
                    <a:bodyPr/>
                    <a:lstStyle/>
                    <a:p>
                      <a:pPr>
                        <a:lnSpc>
                          <a:spcPct val="115000"/>
                        </a:lnSpc>
                        <a:spcAft>
                          <a:spcPts val="0"/>
                        </a:spcAft>
                      </a:pPr>
                      <a:r>
                        <a:rPr lang="en-GB" sz="1400" dirty="0">
                          <a:effectLst/>
                        </a:rPr>
                        <a:t>+68228816</a:t>
                      </a:r>
                      <a:endParaRPr lang="en-NZ" sz="1050" b="1" dirty="0">
                        <a:effectLst/>
                        <a:latin typeface="Century Gothic" panose="020B0502020202020204" pitchFamily="34" charset="0"/>
                        <a:ea typeface="Times New Roman" panose="02020603050405020304" pitchFamily="18" charset="0"/>
                      </a:endParaRPr>
                    </a:p>
                  </a:txBody>
                  <a:tcPr marL="68580" marR="68580" marT="0" marB="0" anchor="ctr"/>
                </a:tc>
                <a:tc>
                  <a:txBody>
                    <a:bodyPr/>
                    <a:lstStyle/>
                    <a:p>
                      <a:pPr>
                        <a:lnSpc>
                          <a:spcPct val="115000"/>
                        </a:lnSpc>
                        <a:spcAft>
                          <a:spcPts val="0"/>
                        </a:spcAft>
                      </a:pPr>
                      <a:r>
                        <a:rPr lang="en-GB" sz="1200" u="sng" dirty="0">
                          <a:effectLst/>
                          <a:hlinkClick r:id="rId2"/>
                        </a:rPr>
                        <a:t>saungaki.rasmussen@cookislands.gov.ck</a:t>
                      </a:r>
                      <a:r>
                        <a:rPr lang="en-GB" sz="1200" dirty="0">
                          <a:effectLst/>
                        </a:rPr>
                        <a:t> </a:t>
                      </a:r>
                      <a:endParaRPr lang="en-NZ" sz="1000" dirty="0">
                        <a:effectLst/>
                        <a:latin typeface="Century Gothic" panose="020B0502020202020204" pitchFamily="34" charset="0"/>
                        <a:ea typeface="Times New Roman" panose="02020603050405020304" pitchFamily="18" charset="0"/>
                      </a:endParaRPr>
                    </a:p>
                  </a:txBody>
                  <a:tcPr marL="68580" marR="68580" marT="0" marB="0" anchor="ctr"/>
                </a:tc>
              </a:tr>
            </a:tbl>
          </a:graphicData>
        </a:graphic>
      </p:graphicFrame>
      <p:sp>
        <p:nvSpPr>
          <p:cNvPr id="6" name="Content Placeholder 2"/>
          <p:cNvSpPr txBox="1">
            <a:spLocks/>
          </p:cNvSpPr>
          <p:nvPr/>
        </p:nvSpPr>
        <p:spPr>
          <a:xfrm>
            <a:off x="756428" y="2315777"/>
            <a:ext cx="6179831" cy="312094"/>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effectLst>
                  <a:outerShdw blurRad="38100" dist="38100" dir="2700000" algn="tl">
                    <a:srgbClr val="000000">
                      <a:alpha val="43137"/>
                    </a:srgbClr>
                  </a:outerShdw>
                </a:effectLst>
                <a:latin typeface="Century Gothic" panose="020B0502020202020204" pitchFamily="34" charset="0"/>
              </a:rPr>
              <a:t>2. Operational Points of Contact for National Coordinator</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
        <p:nvSpPr>
          <p:cNvPr id="7" name="Content Placeholder 2"/>
          <p:cNvSpPr txBox="1">
            <a:spLocks/>
          </p:cNvSpPr>
          <p:nvPr/>
        </p:nvSpPr>
        <p:spPr>
          <a:xfrm>
            <a:off x="756427" y="1362459"/>
            <a:ext cx="6179831" cy="31209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effectLst>
                  <a:outerShdw blurRad="38100" dist="38100" dir="2700000" algn="tl">
                    <a:srgbClr val="000000">
                      <a:alpha val="43137"/>
                    </a:srgbClr>
                  </a:outerShdw>
                </a:effectLst>
                <a:latin typeface="Century Gothic" panose="020B0502020202020204" pitchFamily="34" charset="0"/>
              </a:rPr>
              <a:t>1. Maritime Area</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
        <p:nvSpPr>
          <p:cNvPr id="8" name="Rectangle 7"/>
          <p:cNvSpPr/>
          <p:nvPr/>
        </p:nvSpPr>
        <p:spPr>
          <a:xfrm>
            <a:off x="1598140" y="1525082"/>
            <a:ext cx="8962768" cy="729430"/>
          </a:xfrm>
          <a:prstGeom prst="rect">
            <a:avLst/>
          </a:prstGeom>
        </p:spPr>
        <p:txBody>
          <a:bodyPr wrap="square">
            <a:spAutoFit/>
          </a:bodyPr>
          <a:lstStyle/>
          <a:p>
            <a:pPr>
              <a:lnSpc>
                <a:spcPct val="115000"/>
              </a:lnSpc>
              <a:spcAft>
                <a:spcPts val="0"/>
              </a:spcAft>
            </a:pPr>
            <a:r>
              <a:rPr lang="en-GB" dirty="0">
                <a:latin typeface="Century Gothic" panose="020B0502020202020204" pitchFamily="34" charset="0"/>
                <a:ea typeface="Times New Roman" panose="02020603050405020304" pitchFamily="18" charset="0"/>
              </a:rPr>
              <a:t>RCC New Zealand covers the Cook Islands waters including the 200 nautical mile Exclusive Economic Zone (EEZ)</a:t>
            </a:r>
            <a:endParaRPr lang="en-NZ" sz="1200" dirty="0">
              <a:effectLst/>
              <a:latin typeface="Century Gothic" panose="020B0502020202020204" pitchFamily="34" charset="0"/>
              <a:ea typeface="Times New Roman" panose="02020603050405020304" pitchFamily="18" charset="0"/>
            </a:endParaRPr>
          </a:p>
        </p:txBody>
      </p:sp>
      <p:sp>
        <p:nvSpPr>
          <p:cNvPr id="9" name="Content Placeholder 2"/>
          <p:cNvSpPr txBox="1">
            <a:spLocks/>
          </p:cNvSpPr>
          <p:nvPr/>
        </p:nvSpPr>
        <p:spPr>
          <a:xfrm>
            <a:off x="756426" y="3987336"/>
            <a:ext cx="6179831" cy="31209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effectLst>
                  <a:outerShdw blurRad="38100" dist="38100" dir="2700000" algn="tl">
                    <a:srgbClr val="000000">
                      <a:alpha val="43137"/>
                    </a:srgbClr>
                  </a:outerShdw>
                </a:effectLst>
                <a:latin typeface="Century Gothic" panose="020B0502020202020204" pitchFamily="34" charset="0"/>
              </a:rPr>
              <a:t>3</a:t>
            </a:r>
            <a:r>
              <a:rPr lang="en-US" b="1" dirty="0" smtClean="0">
                <a:effectLst>
                  <a:outerShdw blurRad="38100" dist="38100" dir="2700000" algn="tl">
                    <a:srgbClr val="000000">
                      <a:alpha val="43137"/>
                    </a:srgbClr>
                  </a:outerShdw>
                </a:effectLst>
                <a:latin typeface="Century Gothic" panose="020B0502020202020204" pitchFamily="34" charset="0"/>
              </a:rPr>
              <a:t>. NAVTEX Coverage</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
        <p:nvSpPr>
          <p:cNvPr id="10" name="Content Placeholder 2"/>
          <p:cNvSpPr txBox="1">
            <a:spLocks/>
          </p:cNvSpPr>
          <p:nvPr/>
        </p:nvSpPr>
        <p:spPr>
          <a:xfrm>
            <a:off x="1138879" y="4411248"/>
            <a:ext cx="6179831" cy="312094"/>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latin typeface="Century Gothic" panose="020B0502020202020204" pitchFamily="34" charset="0"/>
              </a:rPr>
              <a:t>Cook Islands does not broadcast coastal warning via NAVTEX</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
        <p:nvSpPr>
          <p:cNvPr id="11" name="Content Placeholder 2"/>
          <p:cNvSpPr txBox="1">
            <a:spLocks/>
          </p:cNvSpPr>
          <p:nvPr/>
        </p:nvSpPr>
        <p:spPr>
          <a:xfrm>
            <a:off x="756426" y="4884309"/>
            <a:ext cx="6179831" cy="31209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effectLst>
                  <a:outerShdw blurRad="38100" dist="38100" dir="2700000" algn="tl">
                    <a:srgbClr val="000000">
                      <a:alpha val="43137"/>
                    </a:srgbClr>
                  </a:outerShdw>
                </a:effectLst>
                <a:latin typeface="Century Gothic" panose="020B0502020202020204" pitchFamily="34" charset="0"/>
              </a:rPr>
              <a:t>4</a:t>
            </a:r>
            <a:r>
              <a:rPr lang="en-US" b="1" dirty="0" smtClean="0">
                <a:effectLst>
                  <a:outerShdw blurRad="38100" dist="38100" dir="2700000" algn="tl">
                    <a:srgbClr val="000000">
                      <a:alpha val="43137"/>
                    </a:srgbClr>
                  </a:outerShdw>
                </a:effectLst>
                <a:latin typeface="Century Gothic" panose="020B0502020202020204" pitchFamily="34" charset="0"/>
              </a:rPr>
              <a:t>. Operational Issues</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
        <p:nvSpPr>
          <p:cNvPr id="12" name="Content Placeholder 2"/>
          <p:cNvSpPr txBox="1">
            <a:spLocks/>
          </p:cNvSpPr>
          <p:nvPr/>
        </p:nvSpPr>
        <p:spPr>
          <a:xfrm>
            <a:off x="1138879" y="5210987"/>
            <a:ext cx="6991867" cy="567843"/>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4500" b="1" dirty="0">
                <a:latin typeface="Century Gothic" panose="020B0502020202020204" pitchFamily="34" charset="0"/>
              </a:rPr>
              <a:t>Receiving and transmitting becomes difficult the further you are away from the main islands, sometime very difficult to hear.</a:t>
            </a:r>
            <a:endParaRPr lang="en-US" sz="4500" dirty="0" smtClean="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860543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latin typeface="Century Gothic" panose="020B0502020202020204" pitchFamily="34" charset="0"/>
              </a:rPr>
              <a:t>Progress on surveys, charting and MSI</a:t>
            </a:r>
            <a:endParaRPr lang="en-US" b="1" dirty="0">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582827" y="962548"/>
            <a:ext cx="1195940" cy="456256"/>
          </a:xfrm>
        </p:spPr>
        <p:txBody>
          <a:bodyPr>
            <a:normAutofit lnSpcReduction="10000"/>
          </a:bodyPr>
          <a:lstStyle/>
          <a:p>
            <a:r>
              <a:rPr lang="en-US" b="1" dirty="0" smtClean="0">
                <a:effectLst>
                  <a:outerShdw blurRad="38100" dist="38100" dir="2700000" algn="tl">
                    <a:srgbClr val="000000">
                      <a:alpha val="43137"/>
                    </a:srgbClr>
                  </a:outerShdw>
                </a:effectLst>
                <a:latin typeface="Century Gothic" panose="020B0502020202020204" pitchFamily="34" charset="0"/>
              </a:rPr>
              <a:t>MSI:</a:t>
            </a:r>
          </a:p>
          <a:p>
            <a:pPr marL="0" indent="0">
              <a:buNone/>
            </a:pP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8</a:t>
            </a:fld>
            <a:endParaRPr lang="en-US" dirty="0"/>
          </a:p>
        </p:txBody>
      </p:sp>
      <p:sp>
        <p:nvSpPr>
          <p:cNvPr id="6" name="Content Placeholder 2"/>
          <p:cNvSpPr txBox="1">
            <a:spLocks/>
          </p:cNvSpPr>
          <p:nvPr/>
        </p:nvSpPr>
        <p:spPr>
          <a:xfrm>
            <a:off x="756428" y="2315777"/>
            <a:ext cx="6179831" cy="31209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effectLst>
                  <a:outerShdw blurRad="38100" dist="38100" dir="2700000" algn="tl">
                    <a:srgbClr val="000000">
                      <a:alpha val="43137"/>
                    </a:srgbClr>
                  </a:outerShdw>
                </a:effectLst>
                <a:latin typeface="Century Gothic" panose="020B0502020202020204" pitchFamily="34" charset="0"/>
              </a:rPr>
              <a:t>7</a:t>
            </a:r>
            <a:r>
              <a:rPr lang="en-US" b="1" dirty="0" smtClean="0">
                <a:effectLst>
                  <a:outerShdw blurRad="38100" dist="38100" dir="2700000" algn="tl">
                    <a:srgbClr val="000000">
                      <a:alpha val="43137"/>
                    </a:srgbClr>
                  </a:outerShdw>
                </a:effectLst>
                <a:latin typeface="Century Gothic" panose="020B0502020202020204" pitchFamily="34" charset="0"/>
              </a:rPr>
              <a:t>. Capacity Training</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
        <p:nvSpPr>
          <p:cNvPr id="7" name="Content Placeholder 2"/>
          <p:cNvSpPr txBox="1">
            <a:spLocks/>
          </p:cNvSpPr>
          <p:nvPr/>
        </p:nvSpPr>
        <p:spPr>
          <a:xfrm>
            <a:off x="756427" y="1362459"/>
            <a:ext cx="6179831" cy="31209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effectLst>
                  <a:outerShdw blurRad="38100" dist="38100" dir="2700000" algn="tl">
                    <a:srgbClr val="000000">
                      <a:alpha val="43137"/>
                    </a:srgbClr>
                  </a:outerShdw>
                </a:effectLst>
                <a:latin typeface="Century Gothic" panose="020B0502020202020204" pitchFamily="34" charset="0"/>
              </a:rPr>
              <a:t>6</a:t>
            </a:r>
            <a:r>
              <a:rPr lang="en-US" b="1" dirty="0" smtClean="0">
                <a:effectLst>
                  <a:outerShdw blurRad="38100" dist="38100" dir="2700000" algn="tl">
                    <a:srgbClr val="000000">
                      <a:alpha val="43137"/>
                    </a:srgbClr>
                  </a:outerShdw>
                </a:effectLst>
                <a:latin typeface="Century Gothic" panose="020B0502020202020204" pitchFamily="34" charset="0"/>
              </a:rPr>
              <a:t>. Contingency Planning</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
        <p:nvSpPr>
          <p:cNvPr id="8" name="Rectangle 7"/>
          <p:cNvSpPr/>
          <p:nvPr/>
        </p:nvSpPr>
        <p:spPr>
          <a:xfrm>
            <a:off x="1590508" y="1583624"/>
            <a:ext cx="8962768" cy="701026"/>
          </a:xfrm>
          <a:prstGeom prst="rect">
            <a:avLst/>
          </a:prstGeom>
        </p:spPr>
        <p:txBody>
          <a:bodyPr wrap="square">
            <a:spAutoFit/>
          </a:bodyPr>
          <a:lstStyle/>
          <a:p>
            <a:pPr>
              <a:lnSpc>
                <a:spcPct val="115000"/>
              </a:lnSpc>
              <a:spcAft>
                <a:spcPts val="0"/>
              </a:spcAft>
            </a:pPr>
            <a:r>
              <a:rPr lang="en-NZ" dirty="0">
                <a:latin typeface="Century Gothic" panose="020B0502020202020204" pitchFamily="34" charset="0"/>
                <a:ea typeface="Times New Roman" panose="02020603050405020304" pitchFamily="18" charset="0"/>
              </a:rPr>
              <a:t>Navigational warning affecting SOLAS ships are sent to the NAVAREA XIV Coordinator.</a:t>
            </a:r>
            <a:endParaRPr lang="en-NZ" sz="1200" dirty="0">
              <a:effectLst/>
              <a:latin typeface="Century Gothic" panose="020B0502020202020204" pitchFamily="34" charset="0"/>
              <a:ea typeface="Times New Roman" panose="02020603050405020304" pitchFamily="18" charset="0"/>
            </a:endParaRPr>
          </a:p>
        </p:txBody>
      </p:sp>
      <p:sp>
        <p:nvSpPr>
          <p:cNvPr id="11" name="Content Placeholder 2"/>
          <p:cNvSpPr txBox="1">
            <a:spLocks/>
          </p:cNvSpPr>
          <p:nvPr/>
        </p:nvSpPr>
        <p:spPr>
          <a:xfrm>
            <a:off x="756426" y="4730801"/>
            <a:ext cx="6179831" cy="31209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effectLst>
                  <a:outerShdw blurRad="38100" dist="38100" dir="2700000" algn="tl">
                    <a:srgbClr val="000000">
                      <a:alpha val="43137"/>
                    </a:srgbClr>
                  </a:outerShdw>
                </a:effectLst>
                <a:latin typeface="Century Gothic" panose="020B0502020202020204" pitchFamily="34" charset="0"/>
              </a:rPr>
              <a:t>8. Other Activities</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
        <p:nvSpPr>
          <p:cNvPr id="13" name="Rectangle 12"/>
          <p:cNvSpPr/>
          <p:nvPr/>
        </p:nvSpPr>
        <p:spPr>
          <a:xfrm>
            <a:off x="1278076" y="2599500"/>
            <a:ext cx="9275200" cy="2003625"/>
          </a:xfrm>
          <a:prstGeom prst="rect">
            <a:avLst/>
          </a:prstGeom>
        </p:spPr>
        <p:txBody>
          <a:bodyPr wrap="square">
            <a:spAutoFit/>
          </a:bodyPr>
          <a:lstStyle/>
          <a:p>
            <a:pPr marL="285750" indent="-285750">
              <a:lnSpc>
                <a:spcPct val="115000"/>
              </a:lnSpc>
              <a:spcAft>
                <a:spcPts val="0"/>
              </a:spcAft>
              <a:buFont typeface="Arial" panose="020B0604020202020204" pitchFamily="34" charset="0"/>
              <a:buChar char="•"/>
            </a:pPr>
            <a:r>
              <a:rPr lang="en-NZ" dirty="0">
                <a:latin typeface="Century Gothic" panose="020B0502020202020204" pitchFamily="34" charset="0"/>
                <a:ea typeface="Times New Roman" panose="02020603050405020304" pitchFamily="18" charset="0"/>
              </a:rPr>
              <a:t>Ministry of Transport and Cook Islands National Hydrographic office has participate in the </a:t>
            </a:r>
            <a:r>
              <a:rPr lang="en-NZ" dirty="0" smtClean="0">
                <a:latin typeface="Century Gothic" panose="020B0502020202020204" pitchFamily="34" charset="0"/>
                <a:ea typeface="Times New Roman" panose="02020603050405020304" pitchFamily="18" charset="0"/>
              </a:rPr>
              <a:t>past </a:t>
            </a:r>
            <a:r>
              <a:rPr lang="en-NZ" dirty="0">
                <a:latin typeface="Century Gothic" panose="020B0502020202020204" pitchFamily="34" charset="0"/>
                <a:ea typeface="Times New Roman" panose="02020603050405020304" pitchFamily="18" charset="0"/>
              </a:rPr>
              <a:t>MSI </a:t>
            </a:r>
            <a:r>
              <a:rPr lang="en-NZ" dirty="0" smtClean="0">
                <a:latin typeface="Century Gothic" panose="020B0502020202020204" pitchFamily="34" charset="0"/>
                <a:ea typeface="Times New Roman" panose="02020603050405020304" pitchFamily="18" charset="0"/>
              </a:rPr>
              <a:t>training. </a:t>
            </a:r>
          </a:p>
          <a:p>
            <a:pPr marL="285750" indent="-285750">
              <a:lnSpc>
                <a:spcPct val="115000"/>
              </a:lnSpc>
              <a:spcAft>
                <a:spcPts val="0"/>
              </a:spcAft>
              <a:buFont typeface="Arial" panose="020B0604020202020204" pitchFamily="34" charset="0"/>
              <a:buChar char="•"/>
            </a:pPr>
            <a:r>
              <a:rPr lang="en-NZ" dirty="0" smtClean="0">
                <a:latin typeface="Century Gothic" panose="020B0502020202020204" pitchFamily="34" charset="0"/>
                <a:ea typeface="Times New Roman" panose="02020603050405020304" pitchFamily="18" charset="0"/>
              </a:rPr>
              <a:t>6-10 </a:t>
            </a:r>
            <a:r>
              <a:rPr lang="en-NZ" dirty="0">
                <a:latin typeface="Century Gothic" panose="020B0502020202020204" pitchFamily="34" charset="0"/>
                <a:ea typeface="Times New Roman" panose="02020603050405020304" pitchFamily="18" charset="0"/>
              </a:rPr>
              <a:t>August 2018, Cook Islands attended and MSI training course hosted by LINZ and funded through the South West Pacific Hydrographic Commission (SWPHC) Capacity Building Committee work programme other Pacific Island countries under New Zealand (NAVAREA XIV) also attended the MSI training..</a:t>
            </a:r>
            <a:endParaRPr lang="en-NZ" sz="1200" dirty="0">
              <a:effectLst/>
              <a:latin typeface="Century Gothic" panose="020B0502020202020204" pitchFamily="34" charset="0"/>
              <a:ea typeface="Times New Roman" panose="02020603050405020304" pitchFamily="18" charset="0"/>
            </a:endParaRPr>
          </a:p>
        </p:txBody>
      </p:sp>
      <p:sp>
        <p:nvSpPr>
          <p:cNvPr id="14" name="Rectangle 13"/>
          <p:cNvSpPr/>
          <p:nvPr/>
        </p:nvSpPr>
        <p:spPr>
          <a:xfrm>
            <a:off x="1114166" y="4906528"/>
            <a:ext cx="8962768" cy="701026"/>
          </a:xfrm>
          <a:prstGeom prst="rect">
            <a:avLst/>
          </a:prstGeom>
        </p:spPr>
        <p:txBody>
          <a:bodyPr wrap="square">
            <a:spAutoFit/>
          </a:bodyPr>
          <a:lstStyle/>
          <a:p>
            <a:pPr>
              <a:lnSpc>
                <a:spcPct val="115000"/>
              </a:lnSpc>
              <a:spcAft>
                <a:spcPts val="0"/>
              </a:spcAft>
            </a:pPr>
            <a:r>
              <a:rPr lang="en-NZ" dirty="0">
                <a:latin typeface="Century Gothic" panose="020B0502020202020204" pitchFamily="34" charset="0"/>
                <a:ea typeface="Times New Roman" panose="02020603050405020304" pitchFamily="18" charset="0"/>
              </a:rPr>
              <a:t>Ministry of Transport (MSI) provide assistance and supports the Cook Islands Rescue Coordination Centre (RCC) for Search and Rescue (SAR) purpose.</a:t>
            </a:r>
            <a:endParaRPr lang="en-NZ" sz="1200" dirty="0">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1842158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latin typeface="Century Gothic" panose="020B0502020202020204" pitchFamily="34" charset="0"/>
              </a:rPr>
              <a:t>Progress on surveys, charting and MSI</a:t>
            </a:r>
            <a:endParaRPr lang="en-US" b="1" dirty="0">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582827" y="962548"/>
            <a:ext cx="1195940" cy="456256"/>
          </a:xfrm>
        </p:spPr>
        <p:txBody>
          <a:bodyPr>
            <a:normAutofit lnSpcReduction="10000"/>
          </a:bodyPr>
          <a:lstStyle/>
          <a:p>
            <a:r>
              <a:rPr lang="en-US" b="1" dirty="0" smtClean="0">
                <a:effectLst>
                  <a:outerShdw blurRad="38100" dist="38100" dir="2700000" algn="tl">
                    <a:srgbClr val="000000">
                      <a:alpha val="43137"/>
                    </a:srgbClr>
                  </a:outerShdw>
                </a:effectLst>
                <a:latin typeface="Century Gothic" panose="020B0502020202020204" pitchFamily="34" charset="0"/>
              </a:rPr>
              <a:t>MSI:</a:t>
            </a:r>
          </a:p>
          <a:p>
            <a:pPr marL="0" indent="0">
              <a:buNone/>
            </a:pP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9</a:t>
            </a:fld>
            <a:endParaRPr lang="en-US" dirty="0"/>
          </a:p>
        </p:txBody>
      </p:sp>
      <p:sp>
        <p:nvSpPr>
          <p:cNvPr id="7" name="Content Placeholder 2"/>
          <p:cNvSpPr txBox="1">
            <a:spLocks/>
          </p:cNvSpPr>
          <p:nvPr/>
        </p:nvSpPr>
        <p:spPr>
          <a:xfrm>
            <a:off x="756427" y="1418804"/>
            <a:ext cx="6319876" cy="44851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100" b="1" dirty="0">
                <a:effectLst>
                  <a:outerShdw blurRad="38100" dist="38100" dir="2700000" algn="tl">
                    <a:srgbClr val="000000">
                      <a:alpha val="43137"/>
                    </a:srgbClr>
                  </a:outerShdw>
                </a:effectLst>
                <a:latin typeface="Century Gothic" panose="020B0502020202020204" pitchFamily="34" charset="0"/>
              </a:rPr>
              <a:t>9</a:t>
            </a:r>
            <a:r>
              <a:rPr lang="en-US" sz="5100" b="1" dirty="0" smtClean="0">
                <a:effectLst>
                  <a:outerShdw blurRad="38100" dist="38100" dir="2700000" algn="tl">
                    <a:srgbClr val="000000">
                      <a:alpha val="43137"/>
                    </a:srgbClr>
                  </a:outerShdw>
                </a:effectLst>
                <a:latin typeface="Century Gothic" panose="020B0502020202020204" pitchFamily="34" charset="0"/>
              </a:rPr>
              <a:t>. </a:t>
            </a:r>
            <a:r>
              <a:rPr lang="en-US" sz="5000" b="1" dirty="0" smtClean="0">
                <a:effectLst>
                  <a:outerShdw blurRad="38100" dist="38100" dir="2700000" algn="tl">
                    <a:srgbClr val="000000">
                      <a:alpha val="43137"/>
                    </a:srgbClr>
                  </a:outerShdw>
                </a:effectLst>
                <a:latin typeface="Century Gothic" panose="020B0502020202020204" pitchFamily="34" charset="0"/>
              </a:rPr>
              <a:t>Recommendations</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
        <p:nvSpPr>
          <p:cNvPr id="8" name="Rectangle 7"/>
          <p:cNvSpPr/>
          <p:nvPr/>
        </p:nvSpPr>
        <p:spPr>
          <a:xfrm>
            <a:off x="1590508" y="1954556"/>
            <a:ext cx="8962768" cy="1366528"/>
          </a:xfrm>
          <a:prstGeom prst="rect">
            <a:avLst/>
          </a:prstGeom>
        </p:spPr>
        <p:txBody>
          <a:bodyPr wrap="square">
            <a:spAutoFit/>
          </a:bodyPr>
          <a:lstStyle/>
          <a:p>
            <a:pPr>
              <a:lnSpc>
                <a:spcPct val="115000"/>
              </a:lnSpc>
              <a:spcAft>
                <a:spcPts val="0"/>
              </a:spcAft>
            </a:pPr>
            <a:r>
              <a:rPr lang="en-NZ" b="1" dirty="0">
                <a:latin typeface="Century Gothic" panose="020B0502020202020204" pitchFamily="34" charset="0"/>
                <a:ea typeface="Times New Roman" panose="02020603050405020304" pitchFamily="18" charset="0"/>
              </a:rPr>
              <a:t>It is strongly recommended that the Capacity Building Fund provides assistance in dispatching necessary experts to Cook Islands for conducting a feasibility study for the provision of GMDSS equipment for broadcasting of MSI under NZ guidance.</a:t>
            </a:r>
            <a:endParaRPr lang="en-NZ" sz="1200" b="1" dirty="0">
              <a:effectLst/>
              <a:latin typeface="Century Gothic" panose="020B0502020202020204" pitchFamily="34" charset="0"/>
              <a:ea typeface="Times New Roman" panose="02020603050405020304" pitchFamily="18" charset="0"/>
            </a:endParaRPr>
          </a:p>
        </p:txBody>
      </p:sp>
      <p:sp>
        <p:nvSpPr>
          <p:cNvPr id="11" name="Content Placeholder 2"/>
          <p:cNvSpPr txBox="1">
            <a:spLocks/>
          </p:cNvSpPr>
          <p:nvPr/>
        </p:nvSpPr>
        <p:spPr>
          <a:xfrm>
            <a:off x="838200" y="3437150"/>
            <a:ext cx="6238103" cy="44287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400" b="1" dirty="0" smtClean="0">
                <a:effectLst>
                  <a:outerShdw blurRad="38100" dist="38100" dir="2700000" algn="tl">
                    <a:srgbClr val="000000">
                      <a:alpha val="43137"/>
                    </a:srgbClr>
                  </a:outerShdw>
                </a:effectLst>
                <a:latin typeface="Century Gothic" panose="020B0502020202020204" pitchFamily="34" charset="0"/>
              </a:rPr>
              <a:t>10. Summary</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
        <p:nvSpPr>
          <p:cNvPr id="14" name="Rectangle 13"/>
          <p:cNvSpPr/>
          <p:nvPr/>
        </p:nvSpPr>
        <p:spPr>
          <a:xfrm>
            <a:off x="1614616" y="3967263"/>
            <a:ext cx="8962768" cy="701026"/>
          </a:xfrm>
          <a:prstGeom prst="rect">
            <a:avLst/>
          </a:prstGeom>
        </p:spPr>
        <p:txBody>
          <a:bodyPr wrap="square">
            <a:spAutoFit/>
          </a:bodyPr>
          <a:lstStyle/>
          <a:p>
            <a:pPr>
              <a:lnSpc>
                <a:spcPct val="115000"/>
              </a:lnSpc>
              <a:spcAft>
                <a:spcPts val="0"/>
              </a:spcAft>
            </a:pPr>
            <a:r>
              <a:rPr lang="en-NZ" b="1" dirty="0">
                <a:latin typeface="Century Gothic" panose="020B0502020202020204" pitchFamily="34" charset="0"/>
                <a:ea typeface="Times New Roman" panose="02020603050405020304" pitchFamily="18" charset="0"/>
              </a:rPr>
              <a:t>Cook Islands is very actively involved in providing MSI services to the maritime industry locally including local operations and RCC New Zealand and LINZ</a:t>
            </a:r>
            <a:endParaRPr lang="en-NZ" sz="1200" b="1" dirty="0">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2322337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IHO_Presentations_template-Blank">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presentations template" id="{02FEB0FD-5DB0-4DCA-8FD3-AD77DA5C0D37}" vid="{4295DFCE-4179-4A75-B3EC-50B8EFC8F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IHO_Presentations_template-Blank</Template>
  <TotalTime>1727</TotalTime>
  <Words>642</Words>
  <Application>Microsoft Office PowerPoint</Application>
  <PresentationFormat>Widescreen</PresentationFormat>
  <Paragraphs>125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Century Gothic</vt:lpstr>
      <vt:lpstr>Times New Roman</vt:lpstr>
      <vt:lpstr>IHO_Presentations_template-Blank</vt:lpstr>
      <vt:lpstr>16th Meeting of the  South West Pacific Hydrographic Commission </vt:lpstr>
      <vt:lpstr>Contents:</vt:lpstr>
      <vt:lpstr>Main achievements during the year</vt:lpstr>
      <vt:lpstr>Main challenges and/or obstructions</vt:lpstr>
      <vt:lpstr>Progress on surveys, charting and MSI</vt:lpstr>
      <vt:lpstr>Progress on surveys, charting and MSI</vt:lpstr>
      <vt:lpstr>Progress on surveys, charting and MSI</vt:lpstr>
      <vt:lpstr>Progress on surveys, charting and MSI</vt:lpstr>
      <vt:lpstr>Progress on surveys, charting and MSI</vt:lpstr>
      <vt:lpstr>Contributions to the IHO DCDB and GEBCO</vt:lpstr>
      <vt:lpstr>Progress on MSDI</vt:lpstr>
      <vt:lpstr>Plans that affect the region</vt:lpstr>
      <vt:lpstr>Lessons learned to share</vt:lpstr>
      <vt:lpstr>Success stories to share</vt:lpstr>
      <vt:lpstr>Meitaki ma’ata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of JCOMM-5 to HSSC 9 6-10 November 2017,  Ottawa, Canada</dc:title>
  <dc:creator>Owner</dc:creator>
  <cp:lastModifiedBy>Alberto Costa Neves</cp:lastModifiedBy>
  <cp:revision>78</cp:revision>
  <dcterms:created xsi:type="dcterms:W3CDTF">2017-10-26T13:07:26Z</dcterms:created>
  <dcterms:modified xsi:type="dcterms:W3CDTF">2019-02-16T21:46:54Z</dcterms:modified>
</cp:coreProperties>
</file>