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85" r:id="rId3"/>
    <p:sldId id="271" r:id="rId4"/>
    <p:sldId id="276" r:id="rId5"/>
    <p:sldId id="292" r:id="rId6"/>
    <p:sldId id="293" r:id="rId7"/>
    <p:sldId id="270" r:id="rId8"/>
    <p:sldId id="288" r:id="rId9"/>
    <p:sldId id="289" r:id="rId10"/>
    <p:sldId id="262" r:id="rId11"/>
    <p:sldId id="294" r:id="rId12"/>
    <p:sldId id="274" r:id="rId13"/>
    <p:sldId id="275" r:id="rId14"/>
    <p:sldId id="279" r:id="rId15"/>
    <p:sldId id="295" r:id="rId16"/>
    <p:sldId id="281" r:id="rId17"/>
    <p:sldId id="261" r:id="rId18"/>
    <p:sldId id="291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0000"/>
    <a:srgbClr val="0E58C4"/>
    <a:srgbClr val="CC0000"/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94136" autoAdjust="0"/>
  </p:normalViewPr>
  <p:slideViewPr>
    <p:cSldViewPr snapToGrid="0">
      <p:cViewPr varScale="1">
        <p:scale>
          <a:sx n="71" d="100"/>
          <a:sy n="71" d="100"/>
        </p:scale>
        <p:origin x="3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B22A-55EC-4A68-A1AE-1A1AE03C8C30}" type="datetimeFigureOut">
              <a:rPr lang="en-US" smtClean="0"/>
              <a:t>16/02/2019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4B252-8EFF-4387-B930-F07556521A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4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820714" y="6280348"/>
            <a:ext cx="3217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49" y="6049723"/>
            <a:ext cx="676525" cy="817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098" y="6069012"/>
            <a:ext cx="793714" cy="808277"/>
          </a:xfrm>
          <a:prstGeom prst="rect">
            <a:avLst/>
          </a:prstGeom>
        </p:spPr>
      </p:pic>
      <p:sp>
        <p:nvSpPr>
          <p:cNvPr id="11" name="Footer Placeholder 8"/>
          <p:cNvSpPr txBox="1">
            <a:spLocks/>
          </p:cNvSpPr>
          <p:nvPr userDrawn="1"/>
        </p:nvSpPr>
        <p:spPr>
          <a:xfrm>
            <a:off x="8021213" y="6271896"/>
            <a:ext cx="3217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South</a:t>
            </a:r>
            <a:r>
              <a:rPr lang="de-DE" baseline="0" dirty="0" smtClean="0">
                <a:solidFill>
                  <a:schemeClr val="tx1"/>
                </a:solidFill>
              </a:rPr>
              <a:t> West Pacific </a:t>
            </a:r>
            <a:r>
              <a:rPr lang="de-DE" dirty="0" smtClean="0">
                <a:solidFill>
                  <a:schemeClr val="tx1"/>
                </a:solidFill>
              </a:rPr>
              <a:t>Hydrographic Commission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6E37-4826-409A-84BF-C23BE3AFE5AD}" type="datetime1">
              <a:rPr lang="en-US" smtClean="0"/>
              <a:t>16/02/2019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737A-A71E-4586-A91E-10B206952AFF}" type="datetime1">
              <a:rPr lang="en-US" smtClean="0"/>
              <a:t>16/02/2019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724182" cy="21587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20790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00292" y="6266476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C878826-814C-4FD2-96B3-D147818A5C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6040079"/>
            <a:ext cx="676525" cy="817921"/>
          </a:xfrm>
          <a:prstGeom prst="rect">
            <a:avLst/>
          </a:prstGeom>
        </p:spPr>
      </p:pic>
      <p:sp>
        <p:nvSpPr>
          <p:cNvPr id="10" name="Footer Placeholder 8"/>
          <p:cNvSpPr txBox="1">
            <a:spLocks/>
          </p:cNvSpPr>
          <p:nvPr userDrawn="1"/>
        </p:nvSpPr>
        <p:spPr>
          <a:xfrm>
            <a:off x="7867467" y="6280348"/>
            <a:ext cx="32178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South West Pacific Hydrographic Commission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914" y="6031690"/>
            <a:ext cx="813938" cy="8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D8A9-F208-4318-BC74-B3344BEA26B5}" type="datetime1">
              <a:rPr lang="en-US" smtClean="0"/>
              <a:t>16/02/2019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B1D-B7C6-4688-9D52-777E0A492BB3}" type="datetime1">
              <a:rPr lang="en-US" smtClean="0"/>
              <a:t>16/02/2019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6E03-FAB4-4246-838E-712AF3C131B7}" type="datetime1">
              <a:rPr lang="en-US" smtClean="0"/>
              <a:t>16/02/2019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D911-1E11-4707-B3EF-A7D446B4076E}" type="datetime1">
              <a:rPr lang="en-US" smtClean="0"/>
              <a:t>16/02/2019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6D49-534C-4821-8ABB-97E9F0832A6F}" type="datetime1">
              <a:rPr lang="en-US" smtClean="0"/>
              <a:t>16/02/2019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B816-9769-4CDC-B9A1-47A4932BA44A}" type="datetime1">
              <a:rPr lang="en-US" smtClean="0"/>
              <a:t>16/02/2019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7E5F-198F-4D2D-8AD0-EFCE6F5EBE91}" type="datetime1">
              <a:rPr lang="en-US" smtClean="0"/>
              <a:t>16/02/2019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B590C-9002-419D-8032-E96BBEE3DDA4}" type="datetime1">
              <a:rPr lang="en-US" smtClean="0"/>
              <a:t>16/02/2019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hyperlink" Target="mailto:infohid@dishidros.go.id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12192000" cy="352044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Calibri" pitchFamily="34" charset="0"/>
              </a:rPr>
              <a:t>16</a:t>
            </a:r>
            <a:r>
              <a:rPr lang="en-US" sz="5400" b="1" baseline="30000" dirty="0" smtClean="0">
                <a:latin typeface="Calibri" pitchFamily="34" charset="0"/>
              </a:rPr>
              <a:t>th</a:t>
            </a:r>
            <a:r>
              <a:rPr lang="en-US" sz="5400" b="1" dirty="0" smtClean="0">
                <a:latin typeface="Calibri" pitchFamily="34" charset="0"/>
              </a:rPr>
              <a:t> </a:t>
            </a:r>
            <a:r>
              <a:rPr lang="en-US" sz="5400" b="1" dirty="0">
                <a:latin typeface="Calibri" pitchFamily="34" charset="0"/>
              </a:rPr>
              <a:t>Meeting of the </a:t>
            </a:r>
            <a:r>
              <a:rPr lang="en-US" sz="5400" b="1" dirty="0" smtClean="0">
                <a:latin typeface="Calibri" pitchFamily="34" charset="0"/>
              </a:rPr>
              <a:t>South West Pacific</a:t>
            </a:r>
            <a:r>
              <a:rPr lang="en-US" sz="5400" b="1" dirty="0">
                <a:latin typeface="Calibri" pitchFamily="34" charset="0"/>
              </a:rPr>
              <a:t/>
            </a:r>
            <a:br>
              <a:rPr lang="en-US" sz="5400" b="1" dirty="0">
                <a:latin typeface="Calibri" pitchFamily="34" charset="0"/>
              </a:rPr>
            </a:br>
            <a:r>
              <a:rPr lang="en-US" sz="5400" b="1" dirty="0">
                <a:latin typeface="Calibri" pitchFamily="34" charset="0"/>
              </a:rPr>
              <a:t>Hydrographic Commission</a:t>
            </a:r>
            <a:r>
              <a:rPr lang="en-US" sz="5400" dirty="0">
                <a:latin typeface="Calibri" pitchFamily="34" charset="0"/>
              </a:rPr>
              <a:t/>
            </a:r>
            <a:br>
              <a:rPr lang="en-US" sz="5400" dirty="0">
                <a:latin typeface="Calibri" pitchFamily="34" charset="0"/>
              </a:rPr>
            </a:br>
            <a:r>
              <a:rPr lang="en-US" sz="2200" dirty="0">
                <a:latin typeface="Calibri" pitchFamily="34" charset="0"/>
              </a:rPr>
              <a:t/>
            </a:r>
            <a:br>
              <a:rPr lang="en-US" sz="2200" dirty="0">
                <a:latin typeface="Calibri" pitchFamily="34" charset="0"/>
              </a:rPr>
            </a:br>
            <a:r>
              <a:rPr lang="en-US" sz="4900" dirty="0" smtClean="0">
                <a:latin typeface="Calibri" pitchFamily="34" charset="0"/>
              </a:rPr>
              <a:t>National Report by</a:t>
            </a:r>
            <a:r>
              <a:rPr lang="id-ID" sz="4900" dirty="0" smtClean="0">
                <a:latin typeface="Calibri" pitchFamily="34" charset="0"/>
              </a:rPr>
              <a:t> </a:t>
            </a:r>
            <a:r>
              <a:rPr lang="id-ID" sz="4900" b="1" dirty="0" smtClean="0">
                <a:latin typeface="Calibri" pitchFamily="34" charset="0"/>
              </a:rPr>
              <a:t>Indonesia</a:t>
            </a:r>
            <a:r>
              <a:rPr lang="id-ID" sz="5400" b="1" dirty="0" smtClean="0">
                <a:latin typeface="Calibri" pitchFamily="34" charset="0"/>
              </a:rPr>
              <a:t/>
            </a:r>
            <a:br>
              <a:rPr lang="id-ID" sz="5400" b="1" dirty="0" smtClean="0">
                <a:latin typeface="Calibri" pitchFamily="34" charset="0"/>
              </a:rPr>
            </a:br>
            <a:r>
              <a:rPr lang="id-ID" sz="5400" b="1" dirty="0" smtClean="0">
                <a:latin typeface="Calibri" pitchFamily="34" charset="0"/>
              </a:rPr>
              <a:t/>
            </a:r>
            <a:br>
              <a:rPr lang="id-ID" sz="5400" b="1" dirty="0" smtClean="0">
                <a:latin typeface="Calibri" pitchFamily="34" charset="0"/>
              </a:rPr>
            </a:br>
            <a:r>
              <a:rPr lang="id-ID" sz="5400" b="1" dirty="0" smtClean="0">
                <a:latin typeface="Calibri" pitchFamily="34" charset="0"/>
              </a:rPr>
              <a:t/>
            </a:r>
            <a:br>
              <a:rPr lang="id-ID" sz="5400" b="1" dirty="0" smtClean="0">
                <a:latin typeface="Calibri" pitchFamily="34" charset="0"/>
              </a:rPr>
            </a:br>
            <a:r>
              <a:rPr lang="id-ID" sz="3100" b="1" dirty="0">
                <a:latin typeface="Calibri" pitchFamily="34" charset="0"/>
              </a:rPr>
              <a:t/>
            </a:r>
            <a:br>
              <a:rPr lang="id-ID" sz="3100" b="1" dirty="0">
                <a:latin typeface="Calibri" pitchFamily="34" charset="0"/>
              </a:rPr>
            </a:br>
            <a:endParaRPr lang="en-AU" sz="2800" b="1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611" y="3773336"/>
            <a:ext cx="1280160" cy="1811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82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5870">
            <a:off x="6745140" y="904854"/>
            <a:ext cx="3037913" cy="164382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218" y="1130787"/>
            <a:ext cx="5490862" cy="33855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ON DISASTER </a:t>
            </a:r>
            <a:r>
              <a:rPr lang="id-ID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RELIEF AND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945" y="1726768"/>
            <a:ext cx="50135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SAR 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MV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Bangun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sinking in Toba Lake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d-ID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Participate 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Donggala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Earthquake 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Tsunami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SAR JT610 (Lion Air Crash) in North of T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anjun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 K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rawang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– Java Sea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d-ID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Strait Tsunami effect – Disaster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Search </a:t>
            </a:r>
            <a:r>
              <a:rPr lang="id-ID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Rescue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9324">
            <a:off x="9357156" y="1945007"/>
            <a:ext cx="2599685" cy="1686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4A03CD-D0B7-43FA-B00C-189E9D9976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41569">
            <a:off x="6576189" y="3055500"/>
            <a:ext cx="2701580" cy="1613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3066" y="4328618"/>
            <a:ext cx="1628941" cy="1628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Hasil gambar untuk km sinar bangun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6998" y="4328619"/>
            <a:ext cx="1450710" cy="1628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90600" y="4118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Lesson learned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6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4700292" y="6266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878826-814C-4FD2-96B3-D147818A5C8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4700292" y="65650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878826-814C-4FD2-96B3-D147818A5C8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="" xmlns:a16="http://schemas.microsoft.com/office/drawing/2014/main" id="{D83AF53E-DA1F-488D-A0CB-0A48FD5662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575"/>
            <a:ext cx="9640067" cy="599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B215226A-A430-4028-B322-FDB32E7C566E}"/>
              </a:ext>
            </a:extLst>
          </p:cNvPr>
          <p:cNvSpPr txBox="1">
            <a:spLocks/>
          </p:cNvSpPr>
          <p:nvPr/>
        </p:nvSpPr>
        <p:spPr bwMode="auto">
          <a:xfrm>
            <a:off x="0" y="185371"/>
            <a:ext cx="12192000" cy="55560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5720" rIns="18000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ID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 STRAIT  |  IMPACT OF KRAKATAU ERUPTION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B3C16D7-6AC1-4EDE-9B6C-900560EEB0FA}"/>
              </a:ext>
            </a:extLst>
          </p:cNvPr>
          <p:cNvSpPr/>
          <p:nvPr/>
        </p:nvSpPr>
        <p:spPr>
          <a:xfrm>
            <a:off x="1989477" y="5207140"/>
            <a:ext cx="937504" cy="374218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200" b="1" dirty="0">
                <a:solidFill>
                  <a:srgbClr val="7030A0"/>
                </a:solidFill>
              </a:rPr>
              <a:t>MT. ANAK </a:t>
            </a:r>
          </a:p>
          <a:p>
            <a:pPr algn="ctr"/>
            <a:r>
              <a:rPr lang="en-ID" sz="1200" b="1" dirty="0">
                <a:solidFill>
                  <a:srgbClr val="7030A0"/>
                </a:solidFill>
              </a:rPr>
              <a:t>KRAKATAU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226CCA9-0D78-4AE0-AFF6-2CC3ED810895}"/>
              </a:ext>
            </a:extLst>
          </p:cNvPr>
          <p:cNvSpPr/>
          <p:nvPr/>
        </p:nvSpPr>
        <p:spPr>
          <a:xfrm>
            <a:off x="9636001" y="2357872"/>
            <a:ext cx="2556000" cy="4474704"/>
          </a:xfrm>
          <a:prstGeom prst="rect">
            <a:avLst/>
          </a:prstGeom>
          <a:solidFill>
            <a:srgbClr val="A0DCDF"/>
          </a:solidFill>
          <a:ln w="12700">
            <a:solidFill>
              <a:srgbClr val="9EBCD8"/>
            </a:solidFill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</a:pPr>
            <a:endParaRPr lang="en-ID" sz="800" dirty="0"/>
          </a:p>
          <a:p>
            <a:pPr>
              <a:spcBef>
                <a:spcPts val="0"/>
              </a:spcBef>
            </a:pPr>
            <a:r>
              <a:rPr lang="en-ID" dirty="0"/>
              <a:t>MOUNT KRAKATAU</a:t>
            </a:r>
          </a:p>
          <a:p>
            <a:pPr>
              <a:spcBef>
                <a:spcPts val="0"/>
              </a:spcBef>
            </a:pPr>
            <a:r>
              <a:rPr lang="en-ID" dirty="0"/>
              <a:t>Eruption Dec 2018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1600" dirty="0"/>
              <a:t>Minor impact to navigation activities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1600" dirty="0"/>
              <a:t>Landslide of Seabed away from the IASL-I and the proposed TSS</a:t>
            </a:r>
          </a:p>
          <a:p>
            <a:pPr marL="180975" indent="-1809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D" sz="1600" dirty="0"/>
              <a:t>Continuously Observed &amp; Monitored</a:t>
            </a:r>
          </a:p>
        </p:txBody>
      </p:sp>
      <p:pic>
        <p:nvPicPr>
          <p:cNvPr id="11" name="Picture 10" descr="A small boat in a body of water&#10;&#10;Description automatically generated">
            <a:extLst>
              <a:ext uri="{FF2B5EF4-FFF2-40B4-BE49-F238E27FC236}">
                <a16:creationId xmlns="" xmlns:a16="http://schemas.microsoft.com/office/drawing/2014/main" id="{72F59B78-1B53-43DA-8F9C-23C3A220D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000" y="842299"/>
            <a:ext cx="2556000" cy="1515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7BA6C819-6FDB-4866-BD3E-D4E0AEB727B3}"/>
              </a:ext>
            </a:extLst>
          </p:cNvPr>
          <p:cNvSpPr txBox="1">
            <a:spLocks/>
          </p:cNvSpPr>
          <p:nvPr/>
        </p:nvSpPr>
        <p:spPr>
          <a:xfrm>
            <a:off x="2748205" y="4846224"/>
            <a:ext cx="432000" cy="432000"/>
          </a:xfrm>
          <a:prstGeom prst="ellipse">
            <a:avLst/>
          </a:prstGeom>
          <a:noFill/>
          <a:ln w="28575">
            <a:solidFill>
              <a:srgbClr val="A229FD"/>
            </a:solidFill>
            <a:prstDash val="sysDot"/>
          </a:ln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endParaRPr lang="id-ID" sz="1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-B 10 BT" panose="020B0601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44B68BD-7F63-45D9-A892-E8975B9C55DB}"/>
              </a:ext>
            </a:extLst>
          </p:cNvPr>
          <p:cNvCxnSpPr>
            <a:cxnSpLocks/>
          </p:cNvCxnSpPr>
          <p:nvPr/>
        </p:nvCxnSpPr>
        <p:spPr>
          <a:xfrm flipV="1">
            <a:off x="5159896" y="847257"/>
            <a:ext cx="3697191" cy="5985318"/>
          </a:xfrm>
          <a:prstGeom prst="line">
            <a:avLst/>
          </a:prstGeom>
          <a:ln w="28575">
            <a:solidFill>
              <a:srgbClr val="C489F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7C64F7F-F0E2-48A0-9BF9-88D832D01949}"/>
              </a:ext>
            </a:extLst>
          </p:cNvPr>
          <p:cNvCxnSpPr>
            <a:cxnSpLocks/>
          </p:cNvCxnSpPr>
          <p:nvPr/>
        </p:nvCxnSpPr>
        <p:spPr>
          <a:xfrm>
            <a:off x="3173237" y="5148672"/>
            <a:ext cx="2228622" cy="1216791"/>
          </a:xfrm>
          <a:prstGeom prst="line">
            <a:avLst/>
          </a:prstGeom>
          <a:ln w="28575">
            <a:solidFill>
              <a:srgbClr val="C489F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18C5469-B260-4E98-A882-AEEE682C0E23}"/>
              </a:ext>
            </a:extLst>
          </p:cNvPr>
          <p:cNvCxnSpPr>
            <a:cxnSpLocks/>
          </p:cNvCxnSpPr>
          <p:nvPr/>
        </p:nvCxnSpPr>
        <p:spPr>
          <a:xfrm flipV="1">
            <a:off x="3173237" y="3151513"/>
            <a:ext cx="4218907" cy="1826951"/>
          </a:xfrm>
          <a:prstGeom prst="line">
            <a:avLst/>
          </a:prstGeom>
          <a:ln w="28575">
            <a:solidFill>
              <a:srgbClr val="C489FE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9AA58C0-2405-4894-A878-2415AEE8A6A7}"/>
              </a:ext>
            </a:extLst>
          </p:cNvPr>
          <p:cNvSpPr/>
          <p:nvPr/>
        </p:nvSpPr>
        <p:spPr>
          <a:xfrm rot="1720169">
            <a:off x="3729295" y="5635378"/>
            <a:ext cx="1027937" cy="1780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200" b="1" dirty="0">
                <a:solidFill>
                  <a:srgbClr val="A229FD"/>
                </a:solidFill>
              </a:rPr>
              <a:t>12 NM AT 118⁰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5B7575C5-E802-462F-851B-781EF159902B}"/>
              </a:ext>
            </a:extLst>
          </p:cNvPr>
          <p:cNvSpPr/>
          <p:nvPr/>
        </p:nvSpPr>
        <p:spPr>
          <a:xfrm rot="20150981">
            <a:off x="4560990" y="4110304"/>
            <a:ext cx="1037117" cy="7466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200" b="1" dirty="0">
                <a:solidFill>
                  <a:srgbClr val="A229FD"/>
                </a:solidFill>
              </a:rPr>
              <a:t>23 NM AT 247⁰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FF3F084-8AA7-4EEE-8E37-F269926769D9}"/>
              </a:ext>
            </a:extLst>
          </p:cNvPr>
          <p:cNvSpPr/>
          <p:nvPr/>
        </p:nvSpPr>
        <p:spPr>
          <a:xfrm rot="18126338">
            <a:off x="5799656" y="5156532"/>
            <a:ext cx="707114" cy="16368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400" b="1" dirty="0">
                <a:solidFill>
                  <a:srgbClr val="A229FD"/>
                </a:solidFill>
              </a:rPr>
              <a:t>IASL - 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FEDA98D-F80D-49A4-AFD2-640A7C51FAA8}"/>
              </a:ext>
            </a:extLst>
          </p:cNvPr>
          <p:cNvSpPr/>
          <p:nvPr/>
        </p:nvSpPr>
        <p:spPr>
          <a:xfrm>
            <a:off x="7085824" y="3152578"/>
            <a:ext cx="1159235" cy="933701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200" b="1" dirty="0">
                <a:solidFill>
                  <a:srgbClr val="7030A0"/>
                </a:solidFill>
              </a:rPr>
              <a:t>SOUTH </a:t>
            </a:r>
          </a:p>
          <a:p>
            <a:pPr algn="ctr"/>
            <a:r>
              <a:rPr lang="en-ID" sz="1200" b="1" dirty="0">
                <a:solidFill>
                  <a:srgbClr val="7030A0"/>
                </a:solidFill>
              </a:rPr>
              <a:t>ENTERANCE</a:t>
            </a:r>
          </a:p>
          <a:p>
            <a:pPr algn="ctr"/>
            <a:r>
              <a:rPr lang="en-ID" sz="1200" b="1" dirty="0">
                <a:solidFill>
                  <a:srgbClr val="7030A0"/>
                </a:solidFill>
              </a:rPr>
              <a:t>OF THE </a:t>
            </a:r>
          </a:p>
          <a:p>
            <a:pPr algn="ctr"/>
            <a:r>
              <a:rPr lang="en-ID" sz="1200" b="1" dirty="0">
                <a:solidFill>
                  <a:srgbClr val="7030A0"/>
                </a:solidFill>
              </a:rPr>
              <a:t>PROPOSEDTSS</a:t>
            </a:r>
          </a:p>
        </p:txBody>
      </p:sp>
      <p:sp>
        <p:nvSpPr>
          <p:cNvPr id="20" name="Freeform: Shape 20">
            <a:extLst>
              <a:ext uri="{FF2B5EF4-FFF2-40B4-BE49-F238E27FC236}">
                <a16:creationId xmlns="" xmlns:a16="http://schemas.microsoft.com/office/drawing/2014/main" id="{44FCE4CC-2EA8-4822-A164-7F0BE6166BC3}"/>
              </a:ext>
            </a:extLst>
          </p:cNvPr>
          <p:cNvSpPr/>
          <p:nvPr/>
        </p:nvSpPr>
        <p:spPr>
          <a:xfrm>
            <a:off x="7356944" y="1272611"/>
            <a:ext cx="1391479" cy="1920240"/>
          </a:xfrm>
          <a:custGeom>
            <a:avLst/>
            <a:gdLst>
              <a:gd name="connsiteX0" fmla="*/ 922352 w 1391479"/>
              <a:gd name="connsiteY0" fmla="*/ 0 h 1920240"/>
              <a:gd name="connsiteX1" fmla="*/ 1391479 w 1391479"/>
              <a:gd name="connsiteY1" fmla="*/ 294198 h 1920240"/>
              <a:gd name="connsiteX2" fmla="*/ 1089329 w 1391479"/>
              <a:gd name="connsiteY2" fmla="*/ 781215 h 1920240"/>
              <a:gd name="connsiteX3" fmla="*/ 659959 w 1391479"/>
              <a:gd name="connsiteY3" fmla="*/ 1212574 h 1920240"/>
              <a:gd name="connsiteX4" fmla="*/ 222637 w 1391479"/>
              <a:gd name="connsiteY4" fmla="*/ 1920240 h 1920240"/>
              <a:gd name="connsiteX5" fmla="*/ 0 w 1391479"/>
              <a:gd name="connsiteY5" fmla="*/ 1773141 h 1920240"/>
              <a:gd name="connsiteX6" fmla="*/ 433346 w 1391479"/>
              <a:gd name="connsiteY6" fmla="*/ 1071438 h 1920240"/>
              <a:gd name="connsiteX7" fmla="*/ 618214 w 1391479"/>
              <a:gd name="connsiteY7" fmla="*/ 479066 h 1920240"/>
              <a:gd name="connsiteX8" fmla="*/ 922352 w 1391479"/>
              <a:gd name="connsiteY8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1479" h="1920240">
                <a:moveTo>
                  <a:pt x="922352" y="0"/>
                </a:moveTo>
                <a:lnTo>
                  <a:pt x="1391479" y="294198"/>
                </a:lnTo>
                <a:lnTo>
                  <a:pt x="1089329" y="781215"/>
                </a:lnTo>
                <a:lnTo>
                  <a:pt x="659959" y="1212574"/>
                </a:lnTo>
                <a:lnTo>
                  <a:pt x="222637" y="1920240"/>
                </a:lnTo>
                <a:lnTo>
                  <a:pt x="0" y="1773141"/>
                </a:lnTo>
                <a:lnTo>
                  <a:pt x="433346" y="1071438"/>
                </a:lnTo>
                <a:lnTo>
                  <a:pt x="618214" y="479066"/>
                </a:lnTo>
                <a:lnTo>
                  <a:pt x="922352" y="0"/>
                </a:lnTo>
                <a:close/>
              </a:path>
            </a:pathLst>
          </a:custGeom>
          <a:solidFill>
            <a:srgbClr val="A229FD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E3BB976-596B-4652-AAB8-35764E63F353}"/>
              </a:ext>
            </a:extLst>
          </p:cNvPr>
          <p:cNvSpPr/>
          <p:nvPr/>
        </p:nvSpPr>
        <p:spPr>
          <a:xfrm>
            <a:off x="2641273" y="4617362"/>
            <a:ext cx="607718" cy="269125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/>
            <a:r>
              <a:rPr lang="en-ID" sz="1200" b="1" dirty="0">
                <a:solidFill>
                  <a:srgbClr val="7030A0"/>
                </a:solidFill>
              </a:rPr>
              <a:t>± 1 NM </a:t>
            </a:r>
          </a:p>
        </p:txBody>
      </p:sp>
    </p:spTree>
    <p:extLst>
      <p:ext uri="{BB962C8B-B14F-4D97-AF65-F5344CB8AC3E}">
        <p14:creationId xmlns:p14="http://schemas.microsoft.com/office/powerpoint/2010/main" val="6239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83" y="0"/>
            <a:ext cx="597431" cy="84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55"/>
          <p:cNvSpPr txBox="1">
            <a:spLocks noChangeArrowheads="1"/>
          </p:cNvSpPr>
          <p:nvPr/>
        </p:nvSpPr>
        <p:spPr bwMode="auto">
          <a:xfrm>
            <a:off x="6071892" y="462306"/>
            <a:ext cx="5894118" cy="954107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Hydrographic Survey &amp; Charting  in Toba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Lake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1243" y="3308444"/>
            <a:ext cx="42064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IHO Publication 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S-4, specifies regulations of the IHO for international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(INT) charts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chart specifications of IHO,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B-350.4 : Navigable rivers, lakes and canals should be shown as completely as possible on the larger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scales;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• B-353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land drainage: rivers, lakes,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glaciers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821" y="1309076"/>
            <a:ext cx="2250323" cy="1595881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4812160" y="2483741"/>
            <a:ext cx="243069" cy="324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35" y="2954318"/>
            <a:ext cx="3346464" cy="22997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62307" y="1751518"/>
            <a:ext cx="33870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Safety Navigation Purposes provide  inland waterways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chart in Toba Lake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 local port for local transport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Hydrographic Survey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Full Cover MBES - 60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Depth  : 504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on 2019 program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73" y="1030147"/>
            <a:ext cx="2339896" cy="209359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17832894">
            <a:off x="998302" y="1737525"/>
            <a:ext cx="74152" cy="173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57347" y="1849259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 = 903 m from MSL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41458" y="224486"/>
            <a:ext cx="5663052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>
                <a:effectLst>
                  <a:glow rad="127000">
                    <a:srgbClr val="FFFF00"/>
                  </a:glow>
                </a:effectLst>
                <a:latin typeface="+mn-lt"/>
              </a:rPr>
              <a:t>Success stories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01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67473" y="182901"/>
            <a:ext cx="5663052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d-ID" b="1" dirty="0">
                <a:effectLst>
                  <a:glow rad="127000">
                    <a:srgbClr val="FFFF00"/>
                  </a:glow>
                </a:effectLst>
                <a:latin typeface="+mn-lt"/>
              </a:rPr>
              <a:t>Success stories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882" y="24315"/>
            <a:ext cx="511199" cy="723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00" y="280148"/>
            <a:ext cx="4178758" cy="2171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30" y="2628123"/>
            <a:ext cx="5132765" cy="3369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34" y="1322756"/>
            <a:ext cx="2347770" cy="15810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63579" y="1445075"/>
            <a:ext cx="560821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Launching in  2017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River in South Sumatera (hydrographic survey 2013 – 2015) – depth average 3 – 10 m.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distance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estuary to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harbor is 100 km.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river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width between 270 m to 2.5 km,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Book Chart of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River has 22 paper chart (Scale 1 : 10.000)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ENC 22 cell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project of Book Chart (ongoing process) is the channel of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Muara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Palaran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Samarinda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East Kalimantan (Mahakam river)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657267">
            <a:off x="728729" y="891003"/>
            <a:ext cx="527959" cy="1390871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3189536">
            <a:off x="2035327" y="1568905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Bangka Strait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2893" y="2113294"/>
            <a:ext cx="1328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SUMATERA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973875">
            <a:off x="527978" y="1599701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67" y="2199647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Palembang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1094" y="2156536"/>
            <a:ext cx="70367" cy="4571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903E317-E467-490B-B43C-C8C766EF2F60}"/>
              </a:ext>
            </a:extLst>
          </p:cNvPr>
          <p:cNvSpPr txBox="1"/>
          <p:nvPr/>
        </p:nvSpPr>
        <p:spPr>
          <a:xfrm>
            <a:off x="6200416" y="906313"/>
            <a:ext cx="5828421" cy="584775"/>
          </a:xfrm>
          <a:prstGeom prst="rect">
            <a:avLst/>
          </a:prstGeom>
          <a:solidFill>
            <a:srgbClr val="1F497D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 </a:t>
            </a:r>
            <a:r>
              <a:rPr lang="en-US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 PALEMBANG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0" lang="id-ID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0" lang="id-ID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LAND WATERWAYS CHARTS,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MUSI RIVER</a:t>
            </a:r>
          </a:p>
        </p:txBody>
      </p:sp>
    </p:spTree>
    <p:extLst>
      <p:ext uri="{BB962C8B-B14F-4D97-AF65-F5344CB8AC3E}">
        <p14:creationId xmlns:p14="http://schemas.microsoft.com/office/powerpoint/2010/main" val="102506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230" y="2260913"/>
            <a:ext cx="4680520" cy="374185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996785" y="2440302"/>
            <a:ext cx="428628" cy="4286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0" name="Straight Arrow Connector 9"/>
          <p:cNvCxnSpPr>
            <a:stCxn id="9" idx="0"/>
            <a:endCxn id="14" idx="2"/>
          </p:cNvCxnSpPr>
          <p:nvPr/>
        </p:nvCxnSpPr>
        <p:spPr>
          <a:xfrm flipV="1">
            <a:off x="1211099" y="2002032"/>
            <a:ext cx="18526" cy="43827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1" name="Oval 10"/>
          <p:cNvSpPr/>
          <p:nvPr/>
        </p:nvSpPr>
        <p:spPr>
          <a:xfrm rot="2343647">
            <a:off x="1788457" y="3976740"/>
            <a:ext cx="2747110" cy="94223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42274" y="1937351"/>
            <a:ext cx="2276" cy="251050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276672" y="1632700"/>
            <a:ext cx="1905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One-Fathom Bank</a:t>
            </a:r>
            <a:endParaRPr lang="en-US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8788" y="1646247"/>
            <a:ext cx="2641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North of </a:t>
            </a:r>
            <a:r>
              <a:rPr lang="en-US" b="1" dirty="0" err="1" smtClean="0">
                <a:solidFill>
                  <a:prstClr val="black"/>
                </a:solidFill>
                <a:cs typeface="Arial" charset="0"/>
              </a:rPr>
              <a:t>Rupat</a:t>
            </a: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 TSS (DW)</a:t>
            </a:r>
            <a:endParaRPr lang="en-US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10932" y="1917045"/>
            <a:ext cx="21005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One-Fathom Bank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Survey</a:t>
            </a:r>
            <a:r>
              <a:rPr lang="id-ID" sz="2000" b="1" dirty="0" smtClean="0">
                <a:solidFill>
                  <a:prstClr val="black"/>
                </a:solidFill>
                <a:cs typeface="Arial" charset="0"/>
              </a:rPr>
              <a:t>ed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 2016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KRI Rigel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4586" y="1881511"/>
            <a:ext cx="2551644" cy="21020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9288" y="4176226"/>
            <a:ext cx="2551644" cy="197849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910931" y="4114437"/>
            <a:ext cx="2930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North of </a:t>
            </a:r>
            <a:r>
              <a:rPr lang="en-US" sz="2000" b="1" dirty="0" err="1" smtClean="0">
                <a:solidFill>
                  <a:prstClr val="black"/>
                </a:solidFill>
                <a:cs typeface="Arial" charset="0"/>
              </a:rPr>
              <a:t>Rupat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 TSS (DW)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Survey</a:t>
            </a:r>
            <a:r>
              <a:rPr lang="id-ID" sz="2000" b="1" dirty="0" smtClean="0">
                <a:solidFill>
                  <a:prstClr val="black"/>
                </a:solidFill>
                <a:cs typeface="Arial" charset="0"/>
              </a:rPr>
              <a:t>ed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 2017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KRI Spica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03204" y="4387489"/>
            <a:ext cx="183051" cy="183051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34487" y="4963553"/>
            <a:ext cx="183051" cy="183051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90600" y="4118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Lesson learned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6624" y="1049780"/>
            <a:ext cx="720933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d-ID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andwaves in the Strait of Malacca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01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04091" y="1139070"/>
            <a:ext cx="2474395" cy="120032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cs typeface="Arial" charset="0"/>
              </a:rPr>
              <a:t>One-Fathom Bank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Water depth 20 – 40m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Amplitude 1-5m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Spacing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100-200 m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44" y="1114086"/>
            <a:ext cx="3210150" cy="1462401"/>
          </a:xfrm>
          <a:prstGeom prst="rect">
            <a:avLst/>
          </a:prstGeom>
          <a:ln w="63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44" y="2706642"/>
            <a:ext cx="2129957" cy="154894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96034" y="2706642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4,99 sq mi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2785" y="2665099"/>
            <a:ext cx="1953247" cy="1590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2785" y="4398616"/>
            <a:ext cx="1953247" cy="1560035"/>
          </a:xfrm>
          <a:prstGeom prst="rect">
            <a:avLst/>
          </a:prstGeom>
          <a:ln w="63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44" y="4398616"/>
            <a:ext cx="2128836" cy="156003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101791" y="5057730"/>
            <a:ext cx="1711006" cy="469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146920" y="4427036"/>
            <a:ext cx="114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6,58 sq mi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52339" y="3479527"/>
            <a:ext cx="1460458" cy="158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526033" y="2706642"/>
            <a:ext cx="2163661" cy="1200329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prstClr val="black"/>
                </a:solidFill>
                <a:cs typeface="Arial" charset="0"/>
              </a:rPr>
              <a:t>Rupat</a:t>
            </a: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 island vicinity</a:t>
            </a:r>
            <a:endParaRPr lang="en-US" b="1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epth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50-70 m </a:t>
            </a:r>
            <a:endParaRPr lang="en-US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Amplitude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1-6 m</a:t>
            </a:r>
            <a:endParaRPr lang="en-US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Spacing 100-200m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6033" y="4394177"/>
            <a:ext cx="2163661" cy="1477328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cs typeface="Arial" charset="0"/>
              </a:rPr>
              <a:t>Rupat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 island vicinity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Depth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40-60 m </a:t>
            </a:r>
            <a:endParaRPr lang="en-US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Amplitude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3-9 m</a:t>
            </a:r>
            <a:endParaRPr lang="en-US" dirty="0" smtClean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Spacing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100-300m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DW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south-bound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6970" y="2339399"/>
            <a:ext cx="413445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SUMMARY AND RECOMMENDATION 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b="1" dirty="0" err="1" smtClean="0">
                <a:solidFill>
                  <a:prstClr val="black"/>
                </a:solidFill>
                <a:cs typeface="Arial" charset="0"/>
              </a:rPr>
              <a:t>Sandwaves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 were detected to be in/near TSS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b="1" dirty="0" err="1" smtClean="0">
                <a:solidFill>
                  <a:prstClr val="black"/>
                </a:solidFill>
                <a:cs typeface="Arial" charset="0"/>
              </a:rPr>
              <a:t>Sandwave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 is fluid hence periodic survey may be needed.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Research on </a:t>
            </a:r>
            <a:r>
              <a:rPr lang="en-US" sz="2000" b="1" dirty="0" err="1" smtClean="0">
                <a:solidFill>
                  <a:prstClr val="black"/>
                </a:solidFill>
                <a:cs typeface="Arial" charset="0"/>
              </a:rPr>
              <a:t>Sandwave</a:t>
            </a:r>
            <a:endParaRPr lang="en-US" sz="2000" b="1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986389" y="2416872"/>
            <a:ext cx="473886" cy="2980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878486" y="945859"/>
            <a:ext cx="6181844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SANDWAVES </a:t>
            </a:r>
          </a:p>
          <a:p>
            <a:pPr algn="ctr" fontAlgn="base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STRAIT OF MALACCA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5354" y="216739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Lesson learned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61" y="51122"/>
            <a:ext cx="597431" cy="845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624" y="1049780"/>
            <a:ext cx="7209337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d-ID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atellite Derived Bathymetry (S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id-ID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2767" y="1723404"/>
            <a:ext cx="86478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oint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with the National Institute of Aeronautics and Space (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LAPAN)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id-ID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areas:</a:t>
            </a: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Sabang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2016</a:t>
            </a: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2016</a:t>
            </a: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Bawean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Islands 2017</a:t>
            </a: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Gili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Mantra 2018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Setokok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623888" indent="-276225" fontAlgn="base"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indent="-352425" fontAlgn="base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Methods:</a:t>
            </a:r>
          </a:p>
          <a:p>
            <a:pPr marL="633413" lvl="1" indent="-293688" fontAlgn="base">
              <a:spcBef>
                <a:spcPct val="0"/>
              </a:spcBef>
              <a:spcAft>
                <a:spcPct val="0"/>
              </a:spcAft>
              <a:buFontTx/>
              <a:buAutoNum type="alphaLcPeriod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 Parametric w/ Independent Depth Variable (TNP) by </a:t>
            </a: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Kanno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 (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2011)</a:t>
            </a:r>
          </a:p>
          <a:p>
            <a:pPr marL="633413" lvl="1" indent="-293688" fontAlgn="base">
              <a:spcBef>
                <a:spcPct val="0"/>
              </a:spcBef>
              <a:spcAft>
                <a:spcPct val="0"/>
              </a:spcAft>
              <a:buFontTx/>
              <a:buAutoNum type="alphaLcPeriod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 Forest (RF)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Manessa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(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Tx/>
              <a:buAutoNum type="alphaLcPeriod"/>
            </a:pPr>
            <a:endParaRPr lang="en-US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indent="-352425" fontAlgn="base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Imageries:</a:t>
            </a:r>
          </a:p>
          <a:p>
            <a:pPr marL="633413" lvl="1" indent="-280988" fontAlgn="base">
              <a:spcBef>
                <a:spcPct val="0"/>
              </a:spcBef>
              <a:spcAft>
                <a:spcPct val="0"/>
              </a:spcAft>
              <a:buFontTx/>
              <a:buAutoNum type="alphaLcPeriod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Worldview2 </a:t>
            </a:r>
          </a:p>
          <a:p>
            <a:pPr marL="633413" lvl="1" indent="-280988" fontAlgn="base">
              <a:spcBef>
                <a:spcPct val="0"/>
              </a:spcBef>
              <a:spcAft>
                <a:spcPct val="0"/>
              </a:spcAft>
              <a:buFontTx/>
              <a:buAutoNum type="alphaLcPeriod"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SPOT-6/7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93624" y="1284152"/>
            <a:ext cx="2424610" cy="199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pusfatja\AppData\Local\Temp\ksohtml\wpsD48E.tmp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6492" y="3539286"/>
            <a:ext cx="2411742" cy="21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91381" y="3002538"/>
            <a:ext cx="934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cs typeface="Arial" charset="0"/>
              </a:rPr>
              <a:t>Worldview2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93624" y="3539286"/>
            <a:ext cx="934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white"/>
                </a:solidFill>
                <a:cs typeface="Arial" charset="0"/>
              </a:rPr>
              <a:t>Worldview2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90600" y="4118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Lesson learned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8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259172"/>
            <a:ext cx="9641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IHO CB</a:t>
            </a:r>
            <a:r>
              <a:rPr lang="id-ID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–</a:t>
            </a:r>
            <a:r>
              <a:rPr lang="id-ID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EAHC TRDC</a:t>
            </a:r>
            <a:r>
              <a:rPr lang="id-ID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-BoD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P</a:t>
            </a:r>
            <a:r>
              <a:rPr lang="en-US" sz="2400" b="1" dirty="0" err="1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rogram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 2019 (on </a:t>
            </a:r>
            <a:r>
              <a:rPr lang="en-US" sz="2400" b="1" i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Marine Safety Information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smtClean="0">
                <a:effectLst>
                  <a:glow rad="127000">
                    <a:srgbClr val="FFFF00"/>
                  </a:glow>
                </a:effectLst>
                <a:cs typeface="Arial" panose="020B0604020202020204" pitchFamily="34" charset="0"/>
              </a:rPr>
              <a:t>Indonesia Golden Jubilee 2020 – International Hydrographic Seminar 2020</a:t>
            </a:r>
            <a:endParaRPr lang="en-US" sz="2400" b="1" dirty="0">
              <a:effectLst>
                <a:glow rad="127000">
                  <a:srgbClr val="FFFF00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74589" y="2766349"/>
            <a:ext cx="3617411" cy="3125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07288" y="2855730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Hydrographic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2018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589" y="3629697"/>
            <a:ext cx="3285010" cy="21891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919" y="3475221"/>
            <a:ext cx="8206451" cy="2416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21802" y="3630448"/>
            <a:ext cx="741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 CB – EAHC TRDC program 2018  – GNSS for </a:t>
            </a:r>
            <a:r>
              <a:rPr lang="id-ID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 </a:t>
            </a:r>
            <a:r>
              <a:rPr lang="id-ID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orrection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3214" y="4168296"/>
            <a:ext cx="2308597" cy="16394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73" y="4168296"/>
            <a:ext cx="2533787" cy="1670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945" y="4168296"/>
            <a:ext cx="2709452" cy="163943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077460" y="210801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glow rad="127000">
                    <a:srgbClr val="FFFF00"/>
                  </a:glow>
                </a:effectLst>
                <a:latin typeface="+mn-lt"/>
              </a:rPr>
              <a:t>Plans that affect the region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85" y="0"/>
            <a:ext cx="602502" cy="852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9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508760" y="5714994"/>
            <a:ext cx="9144000" cy="152406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34000">
                <a:srgbClr val="FFFF00">
                  <a:lumMod val="54000"/>
                  <a:lumOff val="46000"/>
                </a:srgb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28"/>
          <p:cNvSpPr/>
          <p:nvPr/>
        </p:nvSpPr>
        <p:spPr>
          <a:xfrm>
            <a:off x="9890689" y="5559658"/>
            <a:ext cx="609671" cy="307742"/>
          </a:xfrm>
          <a:custGeom>
            <a:avLst/>
            <a:gdLst>
              <a:gd name="connsiteX0" fmla="*/ 0 w 609600"/>
              <a:gd name="connsiteY0" fmla="*/ 304800 h 609600"/>
              <a:gd name="connsiteX1" fmla="*/ 304800 w 609600"/>
              <a:gd name="connsiteY1" fmla="*/ 0 h 609600"/>
              <a:gd name="connsiteX2" fmla="*/ 609600 w 609600"/>
              <a:gd name="connsiteY2" fmla="*/ 304800 h 609600"/>
              <a:gd name="connsiteX3" fmla="*/ 304800 w 609600"/>
              <a:gd name="connsiteY3" fmla="*/ 609600 h 609600"/>
              <a:gd name="connsiteX4" fmla="*/ 0 w 609600"/>
              <a:gd name="connsiteY4" fmla="*/ 304800 h 609600"/>
              <a:gd name="connsiteX0" fmla="*/ 0 w 609600"/>
              <a:gd name="connsiteY0" fmla="*/ 304800 h 304800"/>
              <a:gd name="connsiteX1" fmla="*/ 304800 w 609600"/>
              <a:gd name="connsiteY1" fmla="*/ 0 h 304800"/>
              <a:gd name="connsiteX2" fmla="*/ 609600 w 609600"/>
              <a:gd name="connsiteY2" fmla="*/ 304800 h 304800"/>
              <a:gd name="connsiteX3" fmla="*/ 0 w 609600"/>
              <a:gd name="connsiteY3" fmla="*/ 304800 h 304800"/>
              <a:gd name="connsiteX0" fmla="*/ 0 w 609603"/>
              <a:gd name="connsiteY0" fmla="*/ 304800 h 330359"/>
              <a:gd name="connsiteX1" fmla="*/ 304800 w 609603"/>
              <a:gd name="connsiteY1" fmla="*/ 0 h 330359"/>
              <a:gd name="connsiteX2" fmla="*/ 609600 w 609603"/>
              <a:gd name="connsiteY2" fmla="*/ 304800 h 330359"/>
              <a:gd name="connsiteX3" fmla="*/ 305512 w 609603"/>
              <a:gd name="connsiteY3" fmla="*/ 305512 h 330359"/>
              <a:gd name="connsiteX4" fmla="*/ 0 w 609603"/>
              <a:gd name="connsiteY4" fmla="*/ 304800 h 330359"/>
              <a:gd name="connsiteX0" fmla="*/ 0 w 609603"/>
              <a:gd name="connsiteY0" fmla="*/ 304800 h 329124"/>
              <a:gd name="connsiteX1" fmla="*/ 304800 w 609603"/>
              <a:gd name="connsiteY1" fmla="*/ 0 h 329124"/>
              <a:gd name="connsiteX2" fmla="*/ 609600 w 609603"/>
              <a:gd name="connsiteY2" fmla="*/ 304800 h 329124"/>
              <a:gd name="connsiteX3" fmla="*/ 305512 w 609603"/>
              <a:gd name="connsiteY3" fmla="*/ 305512 h 329124"/>
              <a:gd name="connsiteX4" fmla="*/ 0 w 609603"/>
              <a:gd name="connsiteY4" fmla="*/ 304800 h 329124"/>
              <a:gd name="connsiteX0" fmla="*/ 0 w 609603"/>
              <a:gd name="connsiteY0" fmla="*/ 304800 h 329124"/>
              <a:gd name="connsiteX1" fmla="*/ 304800 w 609603"/>
              <a:gd name="connsiteY1" fmla="*/ 0 h 329124"/>
              <a:gd name="connsiteX2" fmla="*/ 609600 w 609603"/>
              <a:gd name="connsiteY2" fmla="*/ 304800 h 329124"/>
              <a:gd name="connsiteX3" fmla="*/ 305512 w 609603"/>
              <a:gd name="connsiteY3" fmla="*/ 305512 h 329124"/>
              <a:gd name="connsiteX4" fmla="*/ 0 w 609603"/>
              <a:gd name="connsiteY4" fmla="*/ 304800 h 329124"/>
              <a:gd name="connsiteX0" fmla="*/ 0 w 609603"/>
              <a:gd name="connsiteY0" fmla="*/ 304800 h 326385"/>
              <a:gd name="connsiteX1" fmla="*/ 304800 w 609603"/>
              <a:gd name="connsiteY1" fmla="*/ 0 h 326385"/>
              <a:gd name="connsiteX2" fmla="*/ 609600 w 609603"/>
              <a:gd name="connsiteY2" fmla="*/ 304800 h 326385"/>
              <a:gd name="connsiteX3" fmla="*/ 305512 w 609603"/>
              <a:gd name="connsiteY3" fmla="*/ 305512 h 326385"/>
              <a:gd name="connsiteX4" fmla="*/ 0 w 609603"/>
              <a:gd name="connsiteY4" fmla="*/ 304800 h 326385"/>
              <a:gd name="connsiteX0" fmla="*/ 0 w 609603"/>
              <a:gd name="connsiteY0" fmla="*/ 304800 h 304800"/>
              <a:gd name="connsiteX1" fmla="*/ 304800 w 609603"/>
              <a:gd name="connsiteY1" fmla="*/ 0 h 304800"/>
              <a:gd name="connsiteX2" fmla="*/ 609600 w 609603"/>
              <a:gd name="connsiteY2" fmla="*/ 304800 h 304800"/>
              <a:gd name="connsiteX3" fmla="*/ 0 w 609603"/>
              <a:gd name="connsiteY3" fmla="*/ 304800 h 304800"/>
              <a:gd name="connsiteX0" fmla="*/ 139 w 609742"/>
              <a:gd name="connsiteY0" fmla="*/ 304800 h 369717"/>
              <a:gd name="connsiteX1" fmla="*/ 304939 w 609742"/>
              <a:gd name="connsiteY1" fmla="*/ 0 h 369717"/>
              <a:gd name="connsiteX2" fmla="*/ 609739 w 609742"/>
              <a:gd name="connsiteY2" fmla="*/ 304800 h 369717"/>
              <a:gd name="connsiteX3" fmla="*/ 139 w 609742"/>
              <a:gd name="connsiteY3" fmla="*/ 304800 h 369717"/>
              <a:gd name="connsiteX0" fmla="*/ 139 w 609742"/>
              <a:gd name="connsiteY0" fmla="*/ 304800 h 369717"/>
              <a:gd name="connsiteX1" fmla="*/ 304939 w 609742"/>
              <a:gd name="connsiteY1" fmla="*/ 0 h 369717"/>
              <a:gd name="connsiteX2" fmla="*/ 609739 w 609742"/>
              <a:gd name="connsiteY2" fmla="*/ 304800 h 369717"/>
              <a:gd name="connsiteX3" fmla="*/ 139 w 609742"/>
              <a:gd name="connsiteY3" fmla="*/ 304800 h 369717"/>
              <a:gd name="connsiteX0" fmla="*/ 139 w 609742"/>
              <a:gd name="connsiteY0" fmla="*/ 304800 h 328583"/>
              <a:gd name="connsiteX1" fmla="*/ 304939 w 609742"/>
              <a:gd name="connsiteY1" fmla="*/ 0 h 328583"/>
              <a:gd name="connsiteX2" fmla="*/ 609739 w 609742"/>
              <a:gd name="connsiteY2" fmla="*/ 304800 h 328583"/>
              <a:gd name="connsiteX3" fmla="*/ 139 w 609742"/>
              <a:gd name="connsiteY3" fmla="*/ 304800 h 328583"/>
              <a:gd name="connsiteX0" fmla="*/ 139 w 609785"/>
              <a:gd name="connsiteY0" fmla="*/ 304800 h 307742"/>
              <a:gd name="connsiteX1" fmla="*/ 304939 w 609785"/>
              <a:gd name="connsiteY1" fmla="*/ 0 h 307742"/>
              <a:gd name="connsiteX2" fmla="*/ 609739 w 609785"/>
              <a:gd name="connsiteY2" fmla="*/ 304800 h 307742"/>
              <a:gd name="connsiteX3" fmla="*/ 139 w 609785"/>
              <a:gd name="connsiteY3" fmla="*/ 304800 h 307742"/>
              <a:gd name="connsiteX0" fmla="*/ 139 w 609809"/>
              <a:gd name="connsiteY0" fmla="*/ 304800 h 307742"/>
              <a:gd name="connsiteX1" fmla="*/ 304939 w 609809"/>
              <a:gd name="connsiteY1" fmla="*/ 0 h 307742"/>
              <a:gd name="connsiteX2" fmla="*/ 609739 w 609809"/>
              <a:gd name="connsiteY2" fmla="*/ 304800 h 307742"/>
              <a:gd name="connsiteX3" fmla="*/ 139 w 609809"/>
              <a:gd name="connsiteY3" fmla="*/ 304800 h 307742"/>
              <a:gd name="connsiteX0" fmla="*/ 139 w 609809"/>
              <a:gd name="connsiteY0" fmla="*/ 304800 h 307742"/>
              <a:gd name="connsiteX1" fmla="*/ 304939 w 609809"/>
              <a:gd name="connsiteY1" fmla="*/ 0 h 307742"/>
              <a:gd name="connsiteX2" fmla="*/ 609739 w 609809"/>
              <a:gd name="connsiteY2" fmla="*/ 304800 h 307742"/>
              <a:gd name="connsiteX3" fmla="*/ 139 w 609809"/>
              <a:gd name="connsiteY3" fmla="*/ 304800 h 307742"/>
              <a:gd name="connsiteX0" fmla="*/ 1 w 609671"/>
              <a:gd name="connsiteY0" fmla="*/ 304800 h 307742"/>
              <a:gd name="connsiteX1" fmla="*/ 304801 w 609671"/>
              <a:gd name="connsiteY1" fmla="*/ 0 h 307742"/>
              <a:gd name="connsiteX2" fmla="*/ 609601 w 609671"/>
              <a:gd name="connsiteY2" fmla="*/ 304800 h 307742"/>
              <a:gd name="connsiteX3" fmla="*/ 1 w 609671"/>
              <a:gd name="connsiteY3" fmla="*/ 304800 h 30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71" h="307742">
                <a:moveTo>
                  <a:pt x="1" y="304800"/>
                </a:moveTo>
                <a:cubicBezTo>
                  <a:pt x="475" y="120117"/>
                  <a:pt x="136465" y="0"/>
                  <a:pt x="304801" y="0"/>
                </a:cubicBezTo>
                <a:cubicBezTo>
                  <a:pt x="473137" y="0"/>
                  <a:pt x="613281" y="125220"/>
                  <a:pt x="609601" y="304800"/>
                </a:cubicBezTo>
                <a:cubicBezTo>
                  <a:pt x="615773" y="307174"/>
                  <a:pt x="-473" y="310022"/>
                  <a:pt x="1" y="304800"/>
                </a:cubicBez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6350">
            <a:noFill/>
          </a:ln>
          <a:effectLst>
            <a:glow>
              <a:srgbClr val="FFFF00"/>
            </a:glow>
            <a:reflection blurRad="6350" stA="52000" endA="300" endPos="35000" dir="5400000" sy="-100000" algn="bl" rotWithShape="0"/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Slide Number Placeholder 29"/>
          <p:cNvSpPr txBox="1">
            <a:spLocks/>
          </p:cNvSpPr>
          <p:nvPr/>
        </p:nvSpPr>
        <p:spPr>
          <a:xfrm>
            <a:off x="9966960" y="5540375"/>
            <a:ext cx="4572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9104EA4-7D50-456B-AD97-31C343322336}" type="slidenum">
              <a:rPr lang="en-US" alt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 Demi" panose="020E0802020502020306" pitchFamily="34" charset="0"/>
              </a:rPr>
              <a:pPr>
                <a:defRPr/>
              </a:pPr>
              <a:t>18</a:t>
            </a:fld>
            <a:endParaRPr lang="en-US" altLang="en-US" sz="18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695"/>
            <a:ext cx="12192000" cy="658149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510" y="1484909"/>
            <a:ext cx="3006537" cy="31261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9452" y="-180695"/>
            <a:ext cx="2942493" cy="267695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Slide Number Placeholder 1"/>
          <p:cNvSpPr txBox="1">
            <a:spLocks/>
          </p:cNvSpPr>
          <p:nvPr/>
        </p:nvSpPr>
        <p:spPr bwMode="auto">
          <a:xfrm>
            <a:off x="8120698" y="5302250"/>
            <a:ext cx="19700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958163A-A109-4A3B-B7BE-7329EF72FF7A}" type="slidenum">
              <a:rPr lang="en-US" altLang="en-US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568" y="3062288"/>
            <a:ext cx="2936081" cy="282733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Rectangle 12"/>
          <p:cNvSpPr/>
          <p:nvPr/>
        </p:nvSpPr>
        <p:spPr>
          <a:xfrm>
            <a:off x="2436708" y="1955890"/>
            <a:ext cx="7288103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>
                <a:ln w="11430">
                  <a:solidFill>
                    <a:srgbClr val="00206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TERIMA </a:t>
            </a:r>
            <a:r>
              <a:rPr lang="en-US" sz="4800" b="1" spc="50" dirty="0" smtClean="0">
                <a:ln w="11430">
                  <a:solidFill>
                    <a:srgbClr val="002060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KASIH</a:t>
            </a:r>
            <a:endParaRPr lang="id-ID" sz="4800" b="1" spc="50" dirty="0" smtClean="0">
              <a:ln w="11430">
                <a:solidFill>
                  <a:srgbClr val="00206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4800" b="1" spc="50" dirty="0" smtClean="0">
              <a:ln w="11430">
                <a:solidFill>
                  <a:srgbClr val="00206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800" b="1" spc="50" dirty="0" smtClean="0">
                <a:ln w="11430">
                  <a:solidFill>
                    <a:srgbClr val="002060"/>
                  </a:solidFill>
                </a:ln>
                <a:latin typeface="Arial Black" pitchFamily="34" charset="0"/>
              </a:rPr>
              <a:t>Thank You</a:t>
            </a:r>
            <a:endParaRPr lang="en-US" sz="4800" b="1" spc="50" dirty="0">
              <a:ln w="11430">
                <a:solidFill>
                  <a:srgbClr val="002060"/>
                </a:solidFill>
              </a:ln>
              <a:latin typeface="Arial Black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32" y="-94281"/>
            <a:ext cx="3410884" cy="246341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475057" y="5047662"/>
            <a:ext cx="9177703" cy="9233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JL. PANTAI KUTA V/1 ANCOL TIMUR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JAKARTA UTARA 14430</a:t>
            </a:r>
          </a:p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Phone. (62) (21) 64714810,64714819 Fax : (62) (21)  64714809, 64714819</a:t>
            </a:r>
          </a:p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Website: www.dishidros.go.id</a:t>
            </a:r>
          </a:p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e-mail : </a:t>
            </a:r>
            <a:r>
              <a:rPr lang="en-US" sz="110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hlinkClick r:id="rId7"/>
              </a:rPr>
              <a:t>infohid@dishidros.go.id</a:t>
            </a:r>
            <a:r>
              <a:rPr lang="en-US" sz="1100" b="1" dirty="0">
                <a:solidFill>
                  <a:schemeClr val="bg1"/>
                </a:solidFill>
                <a:effectLst>
                  <a:glow rad="635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255" y="450167"/>
            <a:ext cx="971305" cy="13745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2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9190" y="231166"/>
            <a:ext cx="10515600" cy="5405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glow rad="127000">
                    <a:srgbClr val="FFFF00"/>
                  </a:glow>
                </a:effectLst>
                <a:latin typeface="+mn-lt"/>
              </a:rPr>
              <a:t>Main achievements during the </a:t>
            </a:r>
            <a:r>
              <a:rPr lang="en-US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year</a:t>
            </a:r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 of 2018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0181" y="1002845"/>
            <a:ext cx="99136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main achievements during the year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2018,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Pushidrosal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had conducted 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 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Hydrographic r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± 54,000 km²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U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pdat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86 numbers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Nautical Charts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 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Updat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520 cells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ENC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d.   Publish N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otice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ariner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e.   Publish Navigational Warning </a:t>
            </a:r>
          </a:p>
          <a:p>
            <a:pPr marL="1257300" indent="-1257300">
              <a:lnSpc>
                <a:spcPct val="150000"/>
              </a:lnSpc>
              <a:tabLst>
                <a:tab pos="892175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f.   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Participat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SAR and natural disaster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relief and mitigation </a:t>
            </a:r>
          </a:p>
          <a:p>
            <a:pPr marL="1257300" indent="-1257300">
              <a:lnSpc>
                <a:spcPct val="150000"/>
              </a:lnSpc>
              <a:tabLst>
                <a:tab pos="892175" algn="l"/>
              </a:tabLst>
            </a:pPr>
            <a:r>
              <a:rPr lang="id-ID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Toba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Lake </a:t>
            </a:r>
            <a:r>
              <a:rPr lang="id-ID" sz="2000" b="1" dirty="0">
                <a:latin typeface="Arial" panose="020B0604020202020204" pitchFamily="34" charset="0"/>
                <a:cs typeface="Arial" panose="020B0604020202020204" pitchFamily="34" charset="0"/>
              </a:rPr>
              <a:t>ferry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accident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indent="-1257300">
              <a:lnSpc>
                <a:spcPct val="150000"/>
              </a:lnSpc>
              <a:tabLst>
                <a:tab pos="892175" algn="l"/>
              </a:tabLst>
            </a:pPr>
            <a:r>
              <a:rPr lang="id-ID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Palu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Sunda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Strait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earthquake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Tsunami; </a:t>
            </a:r>
            <a:endParaRPr lang="id-ID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indent="-1257300">
              <a:lnSpc>
                <a:spcPct val="150000"/>
              </a:lnSpc>
              <a:tabLst>
                <a:tab pos="892175" algn="l"/>
              </a:tabLst>
            </a:pPr>
            <a:r>
              <a:rPr lang="id-ID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- Lion Air -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JT610 in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North of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anjung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Karawang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(Java Sea)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90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362046" y="1130030"/>
            <a:ext cx="4977862" cy="461665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SURVEY ACTIVITIES</a:t>
            </a:r>
            <a:endParaRPr kumimoji="0" lang="id-ID" sz="24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362046" y="1794118"/>
            <a:ext cx="5191638" cy="3970318"/>
          </a:xfrm>
          <a:prstGeom prst="rect">
            <a:avLst/>
          </a:prstGeom>
          <a:solidFill>
            <a:srgbClr val="ADE2E2">
              <a:lumMod val="20000"/>
              <a:lumOff val="80000"/>
            </a:srgb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Conduct Hydrographic Survey </a:t>
            </a:r>
          </a:p>
          <a:p>
            <a:pPr marL="285750" indent="-2222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d-ID" b="1" kern="0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± 53 </a:t>
            </a:r>
            <a:r>
              <a:rPr kumimoji="0" lang="id-ID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survey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area</a:t>
            </a:r>
            <a:r>
              <a:rPr kumimoji="0" lang="id-ID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id-ID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indent="-2222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d-ID" b="1" kern="0" dirty="0">
                <a:solidFill>
                  <a:schemeClr val="tx2"/>
                </a:solidFill>
                <a:latin typeface="+mn-lt"/>
              </a:rPr>
              <a:t>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covering ± 54.000 km²</a:t>
            </a:r>
            <a:r>
              <a:rPr kumimoji="0" lang="id-ID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, </a:t>
            </a:r>
          </a:p>
          <a:p>
            <a:pPr marL="285750" indent="-22225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id-ID" b="1" kern="0" dirty="0">
                <a:solidFill>
                  <a:schemeClr val="tx2"/>
                </a:solidFill>
                <a:latin typeface="+mn-lt"/>
              </a:rPr>
              <a:t> </a:t>
            </a:r>
            <a:r>
              <a:rPr lang="id-ID" b="1" dirty="0" smtClean="0">
                <a:solidFill>
                  <a:schemeClr val="tx2"/>
                </a:solidFill>
                <a:latin typeface="+mn-lt"/>
              </a:rPr>
              <a:t>less </a:t>
            </a:r>
            <a:r>
              <a:rPr lang="id-ID" b="1" dirty="0">
                <a:solidFill>
                  <a:schemeClr val="tx2"/>
                </a:solidFill>
                <a:latin typeface="+mn-lt"/>
              </a:rPr>
              <a:t>then 1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% </a:t>
            </a:r>
            <a:r>
              <a:rPr lang="id-ID" b="1" dirty="0">
                <a:solidFill>
                  <a:schemeClr val="tx2"/>
                </a:solidFill>
                <a:latin typeface="+mn-lt"/>
              </a:rPr>
              <a:t>of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all I</a:t>
            </a:r>
            <a:r>
              <a:rPr lang="id-ID" b="1" dirty="0">
                <a:solidFill>
                  <a:schemeClr val="tx2"/>
                </a:solidFill>
                <a:latin typeface="+mn-lt"/>
              </a:rPr>
              <a:t>ndonesian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water</a:t>
            </a:r>
            <a:r>
              <a:rPr lang="id-ID" b="1" dirty="0">
                <a:solidFill>
                  <a:schemeClr val="tx2"/>
                </a:solidFill>
                <a:latin typeface="+mn-lt"/>
              </a:rPr>
              <a:t>s</a:t>
            </a:r>
            <a:endParaRPr lang="en-US" b="1" dirty="0">
              <a:solidFill>
                <a:schemeClr val="tx2"/>
              </a:solidFill>
              <a:latin typeface="+mn-lt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Priorities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Area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: </a:t>
            </a:r>
          </a:p>
          <a:p>
            <a:pPr marL="509588" marR="0" lvl="0" indent="5715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3550" algn="l"/>
              </a:tabLst>
              <a:defRPr/>
            </a:pPr>
            <a:r>
              <a:rPr lang="en-US" b="1" kern="0" noProof="0" dirty="0" smtClean="0">
                <a:solidFill>
                  <a:schemeClr val="tx2"/>
                </a:solidFill>
                <a:latin typeface="+mn-lt"/>
              </a:rPr>
              <a:t>	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Channel; </a:t>
            </a:r>
          </a:p>
          <a:p>
            <a:pPr marL="914400" lvl="1" indent="-4048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6355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Ports; </a:t>
            </a:r>
          </a:p>
          <a:p>
            <a:pPr marL="914400" lvl="1" indent="-4048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6355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Archipelagic Sea Lanes; </a:t>
            </a:r>
          </a:p>
          <a:p>
            <a:pPr marL="914400" lvl="1" indent="-4048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6355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Busiest water; and </a:t>
            </a:r>
          </a:p>
          <a:p>
            <a:pPr marL="914400" lvl="1" indent="-404813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63550" algn="l"/>
              </a:tabLst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Straits</a:t>
            </a:r>
            <a:r>
              <a:rPr lang="en-US" b="1" kern="0" dirty="0">
                <a:solidFill>
                  <a:schemeClr val="tx2"/>
                </a:solidFill>
                <a:latin typeface="+mn-lt"/>
              </a:rPr>
              <a:t>;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CATZOC C - D area</a:t>
            </a:r>
          </a:p>
          <a:p>
            <a:pPr marL="285750" marR="0" lvl="0" indent="-28575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kern="0" noProof="0" dirty="0" smtClean="0">
                <a:solidFill>
                  <a:schemeClr val="tx2"/>
                </a:solidFill>
                <a:latin typeface="+mn-lt"/>
              </a:rPr>
              <a:t>Identification of Under water Pipeline and Cable 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05" y="4852766"/>
            <a:ext cx="2034964" cy="1254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VID_20160809_112839">
            <a:hlinkClick r:id="" action="ppaction://media"/>
            <a:extLst>
              <a:ext uri="{FF2B5EF4-FFF2-40B4-BE49-F238E27FC236}">
                <a16:creationId xmlns:a16="http://schemas.microsoft.com/office/drawing/2014/main" xmlns="" id="{57BDC490-1BBD-4F4B-A013-13D62A943D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971" y="1930167"/>
            <a:ext cx="4356532" cy="3423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" y="2299446"/>
            <a:ext cx="2010171" cy="1376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" y="3641740"/>
            <a:ext cx="2076569" cy="1289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51" y="718514"/>
            <a:ext cx="2621885" cy="174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38200" y="2594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Progress on surveys and charting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" y="92679"/>
            <a:ext cx="560070" cy="792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8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244723" y="1011549"/>
            <a:ext cx="4063462" cy="461665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Charting Activities </a:t>
            </a:r>
            <a:endParaRPr kumimoji="0" lang="id-ID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16" y="990554"/>
            <a:ext cx="3203088" cy="21603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ontent Placeholder 24"/>
          <p:cNvSpPr txBox="1">
            <a:spLocks/>
          </p:cNvSpPr>
          <p:nvPr/>
        </p:nvSpPr>
        <p:spPr>
          <a:xfrm>
            <a:off x="-23149" y="3422158"/>
            <a:ext cx="6299603" cy="2416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SOFTWARE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CARIS GIS 4.4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SevenCs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ENC Tools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D’Kart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Inspector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CARIS HOM and S57 Composer</a:t>
            </a:r>
            <a:r>
              <a:rPr kumimoji="0" lang="id-ID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(HPD ongoing)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ECS Orca Master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ECDIS MARIS</a:t>
            </a:r>
          </a:p>
        </p:txBody>
      </p:sp>
      <p:sp>
        <p:nvSpPr>
          <p:cNvPr id="8" name="Content Placeholder 25"/>
          <p:cNvSpPr txBox="1">
            <a:spLocks/>
          </p:cNvSpPr>
          <p:nvPr/>
        </p:nvSpPr>
        <p:spPr>
          <a:xfrm>
            <a:off x="4156362" y="1494706"/>
            <a:ext cx="6858048" cy="1613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BBB59"/>
              </a:buClr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Arial" panose="020B0604020202020204" pitchFamily="34" charset="0"/>
              </a:rPr>
              <a:t>PRODUCTION </a:t>
            </a:r>
          </a:p>
          <a:p>
            <a:pPr marL="354013" marR="0" lvl="1" indent="-261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Arial" panose="020B0604020202020204" pitchFamily="34" charset="0"/>
              </a:rPr>
              <a:t>20 Cartographers on Paper Chart</a:t>
            </a:r>
          </a:p>
          <a:p>
            <a:pPr marL="377825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Arial" panose="020B0604020202020204" pitchFamily="34" charset="0"/>
              </a:rPr>
              <a:t>150 Numbers of Paper Charts (Reprints and New Editions)</a:t>
            </a:r>
          </a:p>
          <a:p>
            <a:pPr marL="354013" marR="0" lvl="1" indent="-261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Arial" panose="020B0604020202020204" pitchFamily="34" charset="0"/>
              </a:rPr>
              <a:t>8 Cartographers on ENC</a:t>
            </a:r>
          </a:p>
          <a:p>
            <a:pPr marL="377825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Arial" panose="020B0604020202020204" pitchFamily="34" charset="0"/>
              </a:rPr>
              <a:t>50 Cells annually  (New Cells and New Editions)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2594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Progress on surveys and charting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29113" y="3375858"/>
            <a:ext cx="4116546" cy="400110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Progress On Charting 2018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5829113" y="3744454"/>
            <a:ext cx="6286976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ENC Coverage 520 Cells</a:t>
            </a:r>
            <a:endParaRPr lang="en-US" sz="1600" kern="0" dirty="0" smtClean="0">
              <a:solidFill>
                <a:srgbClr val="0000FF"/>
              </a:solidFill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sz="1600" kern="0" dirty="0" smtClean="0">
                <a:solidFill>
                  <a:srgbClr val="0000FF"/>
                </a:solidFill>
              </a:rPr>
              <a:t>Paper Chart in 2018 Update 86 numbers from the total 580 numbers of paper chart, consist of:</a:t>
            </a:r>
          </a:p>
          <a:p>
            <a:pPr marL="12573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solidFill>
                  <a:srgbClr val="0000FF"/>
                </a:solidFill>
              </a:rPr>
              <a:t>47 Numbers of Chart - Port &amp; Channel</a:t>
            </a:r>
          </a:p>
          <a:p>
            <a:pPr marL="12573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solidFill>
                  <a:srgbClr val="0000FF"/>
                </a:solidFill>
              </a:rPr>
              <a:t>15 Numbers of Chart - Archipelagic Sea Lanes</a:t>
            </a:r>
          </a:p>
          <a:p>
            <a:pPr marL="12573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1600" kern="0" dirty="0" smtClean="0">
                <a:solidFill>
                  <a:srgbClr val="0000FF"/>
                </a:solidFill>
              </a:rPr>
              <a:t>24 Numbers of Chart - Busies water </a:t>
            </a:r>
          </a:p>
        </p:txBody>
      </p:sp>
    </p:spTree>
    <p:extLst>
      <p:ext uri="{BB962C8B-B14F-4D97-AF65-F5344CB8AC3E}">
        <p14:creationId xmlns:p14="http://schemas.microsoft.com/office/powerpoint/2010/main" val="907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53530" y="231166"/>
            <a:ext cx="977646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Progress on surveys and charting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88671" y="954166"/>
            <a:ext cx="4977862" cy="400110"/>
          </a:xfrm>
          <a:prstGeom prst="rect">
            <a:avLst/>
          </a:prstGeom>
          <a:gradFill rotWithShape="1">
            <a:gsLst>
              <a:gs pos="0">
                <a:srgbClr val="A0A000"/>
              </a:gs>
              <a:gs pos="50000">
                <a:srgbClr val="E6E600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d-ID" sz="2000" b="1" kern="0" dirty="0" smtClean="0">
                <a:solidFill>
                  <a:srgbClr val="0000FF"/>
                </a:solidFill>
              </a:rPr>
              <a:t>MARINE SAFETY INFORMATION</a:t>
            </a:r>
            <a:endParaRPr kumimoji="0" lang="id-ID" sz="2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36590" y="1536765"/>
            <a:ext cx="101551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Directorate General of Sea Transportation (DGST) is responsible for MSI in Indonesia water.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Navtex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Station under DGST are 4 Stations (Jakarta; Makassar; Ambon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Jayapura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Pushidrosal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(HO) support the information from hydrographic Notes on providing navigational warning.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Hydrographic Data Center (IMAGIC) as MSDI provide also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navigational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warning (E - Navigational Dashboard)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Pushidrosal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published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weekly (52) ;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Navigational Warning &amp; Hydro-Indonesia published due to urgent information of ships collision; natural disaster; SAR; under water cable &amp; pipes installation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all mariners by Coastal Radio Station.</a:t>
            </a:r>
          </a:p>
        </p:txBody>
      </p:sp>
    </p:spTree>
    <p:extLst>
      <p:ext uri="{BB962C8B-B14F-4D97-AF65-F5344CB8AC3E}">
        <p14:creationId xmlns:p14="http://schemas.microsoft.com/office/powerpoint/2010/main" val="284729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55"/>
          <p:cNvSpPr txBox="1">
            <a:spLocks noChangeArrowheads="1"/>
          </p:cNvSpPr>
          <p:nvPr/>
        </p:nvSpPr>
        <p:spPr bwMode="auto">
          <a:xfrm>
            <a:off x="31050" y="128422"/>
            <a:ext cx="12137799" cy="707886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DEVELOPMENT INDONESIAN MARINE GEOSPATIAL INFORMATION CENTER (IMAGIC)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  IMPLEMENTATION OF MSDI</a:t>
            </a:r>
          </a:p>
        </p:txBody>
      </p:sp>
      <p:pic>
        <p:nvPicPr>
          <p:cNvPr id="6" name="Picture 6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82" y="1684264"/>
            <a:ext cx="2763657" cy="158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51" y="1026890"/>
            <a:ext cx="501128" cy="489364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ooper Std Black" pitchFamily="18" charset="0"/>
              </a:rPr>
              <a:t>I</a:t>
            </a:r>
            <a:endParaRPr lang="en-US" sz="2400" b="1" dirty="0">
              <a:solidFill>
                <a:schemeClr val="bg1"/>
              </a:solidFill>
              <a:latin typeface="Cooper Std Black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ooper Std Black" pitchFamily="18" charset="0"/>
              </a:rPr>
              <a:t>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Cooper Std Black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R</a:t>
            </a:r>
            <a:b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T</a:t>
            </a:r>
            <a:b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  <a:t>A</a:t>
            </a:r>
            <a:br>
              <a:rPr lang="en-US" sz="2400" b="1" dirty="0">
                <a:solidFill>
                  <a:schemeClr val="bg1"/>
                </a:solidFill>
                <a:latin typeface="Cooper Std Black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Cooper Std Black" pitchFamily="18" charset="0"/>
              </a:rPr>
              <a:t>L</a:t>
            </a:r>
            <a:endParaRPr lang="en-US" sz="2400" b="1" dirty="0">
              <a:solidFill>
                <a:schemeClr val="bg1"/>
              </a:solidFill>
              <a:latin typeface="Cooper Std Black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06484B72-A28F-4CC2-B21A-144804B8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368" y="4982078"/>
            <a:ext cx="2627759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http://hdc.pushidrosal.id</a:t>
            </a:r>
          </a:p>
        </p:txBody>
      </p:sp>
      <p:pic>
        <p:nvPicPr>
          <p:cNvPr id="9" name="Picture 21" descr="E:\260217 kunjungan Chief Hidrografi UK\DSC_90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37" y="3350274"/>
            <a:ext cx="2701582" cy="15936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92292" y="1026890"/>
            <a:ext cx="71615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PUSHIDROSAL INDONESIA HAD DEVELOPED THE HYDROGRAPHIC DATA CENTRE AS IMPLEMENTATION OF MARINE SPATIAL DATA INFRASTRUCTURE IN INDONESIA (IMAGIC).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DATA ARE OPENED AS WELL AS SAFETY OF NAVIGATION, MARINE ENVIRONMENT PROTECTION, INTEGRETED COASTAL ZONE MANAGEMENT, MARINE RESEACH, EXPLOITATION AND EXPLORATION OF MARINE RESOURCES.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HYDROGRAPHIC DATA CENTRE PORTAL CONNECT TO OTHER PORTAL IN INDONESIA AND COULD USE BY ONLINE.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 GOVERNMENT BUILD NATIONAL MARITIME PORTAL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“NATIONAL OCEAN DATA CENTER”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INTEGRATE MARITIME PORTAL FROM ALL NATIONAL MARITIME AGENCY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8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14092" y="290452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b="1" dirty="0" smtClean="0"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Capacity Building Activities</a:t>
            </a:r>
            <a:endParaRPr lang="en-US" sz="2800" b="1" dirty="0">
              <a:effectLst>
                <a:glow rad="127000">
                  <a:srgbClr val="FFFF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6" y="61462"/>
            <a:ext cx="661626" cy="936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66087" y="1397763"/>
            <a:ext cx="5626713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Oceanography Course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in India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Hydrographic Course Cat – B Japan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Long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Hydrography Course in India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kumimoji="0" lang="en-GB" sz="16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Course in Marine Cartography and Data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Assessment – MCDA 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(FIG-IHO-ICA-Cat B) in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UK</a:t>
            </a:r>
            <a:r>
              <a:rPr lang="en-GB" sz="1600" kern="0" dirty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– 2 persons in 2018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lang="en-GB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Hydrographic Course in Australia (</a:t>
            </a:r>
            <a:r>
              <a:rPr lang="en-GB" sz="1600" b="1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r>
              <a:rPr lang="en-GB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) – one candidate (just finished Advance English Course in DITC – </a:t>
            </a:r>
            <a:r>
              <a:rPr lang="en-GB" sz="1600" kern="0" dirty="0" err="1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Laverton</a:t>
            </a:r>
            <a:r>
              <a:rPr lang="en-GB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Victoria Australia - Dec 2018)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International Hydrography Management and Engineering Program in Mississippi US -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r>
              <a:rPr lang="en-US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(19 February – 22 August 2019) – one candidate</a:t>
            </a:r>
            <a:endParaRPr lang="en-US" sz="1600" kern="0" dirty="0">
              <a:solidFill>
                <a:srgbClr val="0000FF"/>
              </a:solidFill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087" y="997747"/>
            <a:ext cx="4696478" cy="338554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 panose="020B0604020202020204" pitchFamily="34" charset="0"/>
              </a:rPr>
              <a:t>PARTICIPATING IN INTERNATIONAL  COURSE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9165" y="174738"/>
            <a:ext cx="4441729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CB ON EAHC TRAINING IN 2018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0741" y="568916"/>
            <a:ext cx="540118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Jakarta – GNSS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for tide correction (18 participants)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Shanghai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Carto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Production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Database System Development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0740" y="1831614"/>
            <a:ext cx="4615494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WORKSHOP AND SEMINAR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2317" y="2212217"/>
            <a:ext cx="5401183" cy="1938992"/>
          </a:xfrm>
          <a:prstGeom prst="rect">
            <a:avLst/>
          </a:prstGeom>
          <a:solidFill>
            <a:srgbClr val="AAB8E2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Workshop International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Delimiting Maritime Boundaries Challenges and Outlook 2018 in Paris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lang="en-GB" sz="1600" kern="0" dirty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Workshop Satellite Derived </a:t>
            </a:r>
            <a:r>
              <a:rPr lang="en-GB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Bathymetry (Remote Sensing Technology in Bathymetry) - 2018 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University of  Ottawa Canada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2315" y="4217823"/>
            <a:ext cx="3253198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Hydrographic Survey Cat B &amp; A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20740" y="4624389"/>
            <a:ext cx="5401184" cy="1569660"/>
          </a:xfrm>
          <a:prstGeom prst="rect">
            <a:avLst/>
          </a:prstGeom>
          <a:solidFill>
            <a:srgbClr val="DEECEF">
              <a:alpha val="50196"/>
            </a:srgbClr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Cat B Hydrographic Survey Course (IDN Navy Hydrographic School)</a:t>
            </a:r>
          </a:p>
          <a:p>
            <a:pPr marL="342900" marR="0" lvl="0" indent="-34290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>
                <a:tab pos="226695" algn="l"/>
              </a:tabLst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Cat A Hydrographic Survey Course (Institute of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Technology Bandung)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911936"/>
              </p:ext>
            </p:extLst>
          </p:nvPr>
        </p:nvGraphicFramePr>
        <p:xfrm>
          <a:off x="838200" y="584765"/>
          <a:ext cx="10280628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188"/>
                <a:gridCol w="6516445"/>
                <a:gridCol w="1956995"/>
                <a:gridCol w="1143000"/>
              </a:tblGrid>
              <a:tr h="137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NO.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MEETING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MEMBER/ASOCIATE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REMARKS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30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Hydrographic Service and Standards Committee (HSSC)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584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2.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Nautical Cartography</a:t>
                      </a:r>
                      <a:r>
                        <a:rPr lang="en-US" sz="1400" baseline="0" dirty="0" smtClean="0">
                          <a:latin typeface="+mn-lt"/>
                          <a:cs typeface="Arial" panose="020B0604020202020204" pitchFamily="34" charset="0"/>
                        </a:rPr>
                        <a:t> Working Group (NCWG)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997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3.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Data Quality Working Group (DQWG)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46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4.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Marine Spatial Data Infrastructures Working Group (MSDIWG)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799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5.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S-100 Working Group (S100WG)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598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6.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Nautical Information Provision Working Group (NIPWG)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47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7.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Tides, Water Level And Currents Working Group (TWCWG)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04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8.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ENC Standards Maintenance Working Group (ENCWG)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9.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Hydrographic Dictionary Working Group (HDWG)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08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10.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East Asia Hydrographic Commission (EAHC)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 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Vice</a:t>
                      </a:r>
                      <a:r>
                        <a:rPr lang="en-US" sz="1400" baseline="0" dirty="0" smtClean="0">
                          <a:latin typeface="+mn-lt"/>
                          <a:cs typeface="Arial" panose="020B0604020202020204" pitchFamily="34" charset="0"/>
                        </a:rPr>
                        <a:t> Chair</a:t>
                      </a:r>
                      <a:endParaRPr lang="en-US" sz="1400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11.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North Indian</a:t>
                      </a:r>
                      <a:r>
                        <a:rPr lang="en-US" sz="1400" baseline="0" dirty="0" smtClean="0">
                          <a:latin typeface="+mn-lt"/>
                          <a:cs typeface="Arial" panose="020B0604020202020204" pitchFamily="34" charset="0"/>
                        </a:rPr>
                        <a:t> Ocean Hydrographic Commission (NIOHC)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121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12.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South West Pacific Hydrographic Commission (SWPHC)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A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37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13.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FIG/IHO/ICA – International</a:t>
                      </a:r>
                      <a:r>
                        <a:rPr lang="en-US" sz="1400" baseline="0" dirty="0" smtClean="0">
                          <a:latin typeface="+mn-lt"/>
                          <a:cs typeface="Arial" panose="020B0604020202020204" pitchFamily="34" charset="0"/>
                        </a:rPr>
                        <a:t> Board on Standards of Competence for Hydrographic Surveyor and Nautical Cartographers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35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14.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GEBCO Sub Committee on Undersea Feature Names</a:t>
                      </a:r>
                      <a:r>
                        <a:rPr lang="id-ID" sz="1400" dirty="0" smtClean="0">
                          <a:latin typeface="+mn-lt"/>
                        </a:rPr>
                        <a:t> (SCUFN</a:t>
                      </a:r>
                      <a:r>
                        <a:rPr lang="en-US" sz="1400" dirty="0" smtClean="0">
                          <a:latin typeface="+mn-lt"/>
                        </a:rPr>
                        <a:t>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16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15.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smtClean="0">
                          <a:latin typeface="+mn-lt"/>
                          <a:cs typeface="Arial" panose="020B0604020202020204" pitchFamily="34" charset="0"/>
                        </a:rPr>
                        <a:t>IHO </a:t>
                      </a:r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Council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103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id-ID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alacca and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id-ID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ingapore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id-ID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traits (MSS)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ENC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Coordinator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38200" y="4425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000" b="1" dirty="0" smtClean="0">
                <a:effectLst>
                  <a:glow rad="127000">
                    <a:srgbClr val="FFFF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Participate in IHO WG, RHC, and others</a:t>
            </a:r>
            <a:endParaRPr lang="en-US" sz="2000" b="1" dirty="0">
              <a:effectLst>
                <a:glow rad="127000">
                  <a:srgbClr val="FFFF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" y="108159"/>
            <a:ext cx="541793" cy="766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1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18626" y="2488285"/>
            <a:ext cx="6964227" cy="3549536"/>
            <a:chOff x="-1" y="2100667"/>
            <a:chExt cx="9144001" cy="4066539"/>
          </a:xfrm>
        </p:grpSpPr>
        <p:pic>
          <p:nvPicPr>
            <p:cNvPr id="6" name="Picture 3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87" t="10040" r="1512" b="16441"/>
            <a:stretch>
              <a:fillRect/>
            </a:stretch>
          </p:blipFill>
          <p:spPr bwMode="auto">
            <a:xfrm>
              <a:off x="-1" y="2100667"/>
              <a:ext cx="9144001" cy="4066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07330" y="2190767"/>
              <a:ext cx="36118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07503" y="4048974"/>
              <a:ext cx="258775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2719388" y="3573903"/>
              <a:ext cx="358444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719388" y="5411341"/>
              <a:ext cx="282295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5542344" y="4275801"/>
              <a:ext cx="358444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5556362" y="6064151"/>
              <a:ext cx="356616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07504" y="2204864"/>
              <a:ext cx="0" cy="18470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9132125" y="4275801"/>
              <a:ext cx="0" cy="18002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717925" y="2205478"/>
              <a:ext cx="0" cy="13684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2710425" y="3573016"/>
              <a:ext cx="0" cy="18383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6303836" y="3573016"/>
              <a:ext cx="0" cy="68421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5556362" y="4291485"/>
              <a:ext cx="0" cy="17647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6660232" y="4941888"/>
              <a:ext cx="909715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7569947" y="4941888"/>
              <a:ext cx="0" cy="5762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6981826" y="5518151"/>
              <a:ext cx="57626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V="1">
              <a:off x="6660232" y="4940301"/>
              <a:ext cx="0" cy="1828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7524750" y="4652962"/>
              <a:ext cx="1223714" cy="635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8748464" y="4659314"/>
              <a:ext cx="0" cy="7315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7569947" y="5373216"/>
              <a:ext cx="117851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7524750" y="4652963"/>
              <a:ext cx="0" cy="287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2267744" y="2204864"/>
              <a:ext cx="1377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MS3OF2TT</a:t>
              </a: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4787900" y="3500438"/>
              <a:ext cx="1403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MS3RS2FC</a:t>
              </a: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6084888" y="4220423"/>
              <a:ext cx="1301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MS3IK2EB</a:t>
              </a:r>
              <a:endPara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2358705" y="2598739"/>
              <a:ext cx="1006301" cy="276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350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4799013" y="3732213"/>
              <a:ext cx="1006301" cy="276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351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2" name="Text Box 36"/>
            <p:cNvSpPr txBox="1">
              <a:spLocks noChangeArrowheads="1"/>
            </p:cNvSpPr>
            <p:nvPr/>
          </p:nvSpPr>
          <p:spPr bwMode="auto">
            <a:xfrm>
              <a:off x="6103938" y="4443466"/>
              <a:ext cx="1006301" cy="276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352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3" name="Text Box 37"/>
            <p:cNvSpPr txBox="1">
              <a:spLocks noChangeArrowheads="1"/>
            </p:cNvSpPr>
            <p:nvPr/>
          </p:nvSpPr>
          <p:spPr bwMode="auto">
            <a:xfrm>
              <a:off x="6062663" y="5380832"/>
              <a:ext cx="9191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MS4IK2RL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4" name="Text Box 38"/>
            <p:cNvSpPr txBox="1">
              <a:spLocks noChangeArrowheads="1"/>
            </p:cNvSpPr>
            <p:nvPr/>
          </p:nvSpPr>
          <p:spPr bwMode="auto">
            <a:xfrm>
              <a:off x="6660232" y="4902724"/>
              <a:ext cx="9699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MS4BR2JS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5" name="Text Box 39"/>
            <p:cNvSpPr txBox="1">
              <a:spLocks noChangeArrowheads="1"/>
            </p:cNvSpPr>
            <p:nvPr/>
          </p:nvSpPr>
          <p:spPr bwMode="auto">
            <a:xfrm>
              <a:off x="7661523" y="4627495"/>
              <a:ext cx="9953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alt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MS4NS2EB</a:t>
              </a:r>
              <a:endParaRPr kumimoji="0" lang="en-GB" altLang="en-US" sz="1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Text Box 40"/>
            <p:cNvSpPr txBox="1">
              <a:spLocks noChangeArrowheads="1"/>
            </p:cNvSpPr>
            <p:nvPr/>
          </p:nvSpPr>
          <p:spPr bwMode="auto">
            <a:xfrm>
              <a:off x="6069960" y="5560789"/>
              <a:ext cx="873957" cy="246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347</a:t>
              </a:r>
              <a:endParaRPr kumimoji="0" lang="en-GB" altLang="en-US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Text Box 41"/>
            <p:cNvSpPr txBox="1">
              <a:spLocks noChangeArrowheads="1"/>
            </p:cNvSpPr>
            <p:nvPr/>
          </p:nvSpPr>
          <p:spPr bwMode="auto">
            <a:xfrm>
              <a:off x="7989639" y="4443466"/>
              <a:ext cx="873957" cy="246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349</a:t>
              </a:r>
              <a:endParaRPr kumimoji="0" lang="en-GB" altLang="en-US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8" name="Text Box 42"/>
            <p:cNvSpPr txBox="1">
              <a:spLocks noChangeArrowheads="1"/>
            </p:cNvSpPr>
            <p:nvPr/>
          </p:nvSpPr>
          <p:spPr bwMode="auto">
            <a:xfrm>
              <a:off x="6761179" y="4699505"/>
              <a:ext cx="873957" cy="246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CHART</a:t>
              </a:r>
              <a:r>
                <a:rPr kumimoji="0" lang="id-ID" alt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 348</a:t>
              </a:r>
              <a:endParaRPr kumimoji="0" lang="en-GB" altLang="en-US" sz="1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84888" y="5110096"/>
              <a:ext cx="896937" cy="503158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1" name="AutoShape 43"/>
          <p:cNvSpPr>
            <a:spLocks noChangeArrowheads="1"/>
          </p:cNvSpPr>
          <p:nvPr/>
        </p:nvSpPr>
        <p:spPr bwMode="auto">
          <a:xfrm>
            <a:off x="-3943" y="5603073"/>
            <a:ext cx="3838000" cy="496729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id-ID" altLang="en-US" sz="2800" b="1" dirty="0"/>
              <a:t>MSS ENC</a:t>
            </a:r>
            <a:r>
              <a:rPr lang="en-US" altLang="en-US" sz="2800" b="1" dirty="0"/>
              <a:t> COVERAGE</a:t>
            </a:r>
            <a:endParaRPr lang="en-GB" altLang="en-US" sz="2800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640" y="921575"/>
            <a:ext cx="4065204" cy="2752672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8594" y="2297911"/>
            <a:ext cx="3882978" cy="2767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8283229" y="1018130"/>
            <a:ext cx="380572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Joint hydrographic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survey will cover the shallow area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(less than 30m depth) in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TSS (2017 – 2020)</a:t>
            </a:r>
            <a:endParaRPr lang="en-US" sz="16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88" y="1720262"/>
            <a:ext cx="4574082" cy="70848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8394" y="1024819"/>
            <a:ext cx="5636364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MALACCA SINGAPORE STRAIT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ELECTRONIC NAVIGATIONAL CHART  (MSS ENC) </a:t>
            </a:r>
            <a:endParaRPr kumimoji="0" lang="en-US" sz="1200" b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59306" y="5065240"/>
            <a:ext cx="479916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hydrographic data acquired will be processed and </a:t>
            </a:r>
            <a:r>
              <a:rPr lang="en-US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density electronic navigational charts (ENCs)</a:t>
            </a:r>
            <a:r>
              <a:rPr lang="en-US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be produced for the safety of navigation. </a:t>
            </a:r>
            <a:endParaRPr lang="id-ID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990600" y="411814"/>
            <a:ext cx="10515600" cy="54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b="1" dirty="0" smtClean="0">
                <a:effectLst>
                  <a:glow rad="127000">
                    <a:srgbClr val="FFFF00"/>
                  </a:glow>
                </a:effectLst>
                <a:latin typeface="+mn-lt"/>
              </a:rPr>
              <a:t>Lesson learned to share</a:t>
            </a:r>
            <a:endParaRPr lang="en-US" b="1" dirty="0">
              <a:effectLst>
                <a:glow rad="127000">
                  <a:srgbClr val="FFFF00"/>
                </a:glow>
              </a:effectLst>
              <a:latin typeface="+mn-lt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0"/>
            <a:ext cx="708661" cy="10028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7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HO_Presentations_template-Blank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02FEB0FD-5DB0-4DCA-8FD3-AD77DA5C0D37}" vid="{4295DFCE-4179-4A75-B3EC-50B8EFC8F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IHO_Presentations_template-Blank</Template>
  <TotalTime>3079</TotalTime>
  <Words>1462</Words>
  <Application>Microsoft Office PowerPoint</Application>
  <PresentationFormat>Widescreen</PresentationFormat>
  <Paragraphs>313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MS PGothic</vt:lpstr>
      <vt:lpstr>Arial</vt:lpstr>
      <vt:lpstr>Arial Black</vt:lpstr>
      <vt:lpstr>Berlin Sans FB Demi</vt:lpstr>
      <vt:lpstr>Calibri</vt:lpstr>
      <vt:lpstr>Calibri Light</vt:lpstr>
      <vt:lpstr>Cooper Std Black</vt:lpstr>
      <vt:lpstr>OCR-B 10 BT</vt:lpstr>
      <vt:lpstr>Times New Roman</vt:lpstr>
      <vt:lpstr>Wingdings</vt:lpstr>
      <vt:lpstr>IHO_Presentations_template-Blank</vt:lpstr>
      <vt:lpstr>16th Meeting of the South West Pacific Hydrographic Commission  National Report by Indonesia    </vt:lpstr>
      <vt:lpstr>Main achievements during the year of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of JCOMM-5 to HSSC 9 6-10 November 2017,  Ottawa, Canada</dc:title>
  <dc:creator>Owner</dc:creator>
  <cp:lastModifiedBy>Alberto Costa Neves</cp:lastModifiedBy>
  <cp:revision>182</cp:revision>
  <cp:lastPrinted>2018-11-23T02:36:29Z</cp:lastPrinted>
  <dcterms:created xsi:type="dcterms:W3CDTF">2017-10-26T13:07:26Z</dcterms:created>
  <dcterms:modified xsi:type="dcterms:W3CDTF">2019-02-16T21:49:34Z</dcterms:modified>
</cp:coreProperties>
</file>