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671930"/>
          </a:xfrm>
        </p:spPr>
        <p:txBody>
          <a:bodyPr>
            <a:normAutofit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Tuvalu</a:t>
            </a:r>
            <a:r>
              <a:rPr lang="en-US" sz="4000" dirty="0" smtClean="0"/>
              <a:t> </a:t>
            </a:r>
            <a:r>
              <a:rPr lang="en-US" sz="4400" dirty="0" smtClean="0"/>
              <a:t>National Report </a:t>
            </a:r>
            <a:endParaRPr lang="en-AU" sz="4400" dirty="0"/>
          </a:p>
        </p:txBody>
      </p:sp>
      <p:pic>
        <p:nvPicPr>
          <p:cNvPr id="3" name="Shape 54" descr="Image result for tuvalu fiji map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213100" cy="1777999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"/>
            <a:ext cx="3047999" cy="1915885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Executive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174356" cy="306442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Tuvalu is a small island state in the pacific, with a land area of only 26km2, an EEZ of 717,174km2 and a population of under 11,000 people</a:t>
            </a:r>
            <a:r>
              <a:rPr lang="en-GB" sz="2400" dirty="0" smtClean="0"/>
              <a:t>.</a:t>
            </a:r>
            <a:endParaRPr lang="en-GB" sz="2400" dirty="0" smtClean="0"/>
          </a:p>
          <a:p>
            <a:r>
              <a:rPr lang="en-GB" sz="2400" dirty="0" smtClean="0"/>
              <a:t>Tuvalu is not currently a member of the IHO but is an associate member of the SWPHC</a:t>
            </a:r>
          </a:p>
          <a:p>
            <a:r>
              <a:rPr lang="en-GB" sz="2400" dirty="0" smtClean="0"/>
              <a:t>Tuvalu has </a:t>
            </a:r>
            <a:r>
              <a:rPr lang="en-GB" sz="2400" dirty="0" smtClean="0"/>
              <a:t>not </a:t>
            </a:r>
            <a:r>
              <a:rPr lang="en-GB" sz="2400" dirty="0" smtClean="0"/>
              <a:t>yet established a hydrographic service or government agency. All hydrographic matters are referred to the Director of Marine and Port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77051" cy="395574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PSLM Tide Gauge operated by Tuvalu Meteorology in cooperation with SPC</a:t>
            </a:r>
          </a:p>
          <a:p>
            <a:r>
              <a:rPr lang="en-US" sz="2600" dirty="0" smtClean="0"/>
              <a:t>SPC assistance </a:t>
            </a:r>
            <a:r>
              <a:rPr lang="en-US" sz="2600" dirty="0" smtClean="0"/>
              <a:t>to Tuvalu’s Maritime Transport and SAR sector, primarily comprising regulatory and institutional advice</a:t>
            </a:r>
          </a:p>
          <a:p>
            <a:r>
              <a:rPr lang="en-US" sz="2600" dirty="0" smtClean="0"/>
              <a:t>New Zealand contribution through PRNI (Pacific Regional Navigation Initiative and PMSP (Pacific Maritime Safety Project</a:t>
            </a:r>
            <a:r>
              <a:rPr lang="en-US" sz="2600" dirty="0" smtClean="0"/>
              <a:t>) in </a:t>
            </a:r>
            <a:r>
              <a:rPr lang="en-US" sz="2600" dirty="0" smtClean="0"/>
              <a:t>upgrading Aids to Navigation through out Tuvalu and the recent review of maritime institutional and regulatory arrangements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694" y="1812179"/>
            <a:ext cx="10591799" cy="26405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Training for MSI personnel</a:t>
            </a:r>
          </a:p>
          <a:p>
            <a:r>
              <a:rPr lang="en-US" sz="2400" dirty="0" smtClean="0"/>
              <a:t>No legislation in place to support hydrographic activities</a:t>
            </a:r>
          </a:p>
          <a:p>
            <a:r>
              <a:rPr lang="en-US" sz="2400" dirty="0" smtClean="0"/>
              <a:t>Limited technical staff commensurate with its responsibilities</a:t>
            </a:r>
          </a:p>
          <a:p>
            <a:r>
              <a:rPr lang="en-US" sz="2400" dirty="0" smtClean="0"/>
              <a:t>Very limited capacity to carry out surveys and also to maintain ATN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352314" cy="45286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Survey</a:t>
            </a:r>
          </a:p>
          <a:p>
            <a:r>
              <a:rPr lang="en-US" sz="2400" dirty="0" smtClean="0"/>
              <a:t>The status of surveys in Tuvalu is limited, with the majority of waters entirely un-surveyed</a:t>
            </a:r>
          </a:p>
          <a:p>
            <a:pPr marL="0" indent="0">
              <a:buNone/>
            </a:pPr>
            <a:r>
              <a:rPr lang="en-US" sz="2400" dirty="0" smtClean="0"/>
              <a:t>Charting</a:t>
            </a:r>
          </a:p>
          <a:p>
            <a:r>
              <a:rPr lang="en-US" sz="2400" dirty="0" smtClean="0"/>
              <a:t>Nil</a:t>
            </a:r>
          </a:p>
          <a:p>
            <a:r>
              <a:rPr lang="en-US" sz="2400" dirty="0" smtClean="0"/>
              <a:t>International Chart coverage of Tuvalu is provided by the UKHO</a:t>
            </a:r>
          </a:p>
          <a:p>
            <a:pPr marL="0" indent="0">
              <a:buNone/>
            </a:pPr>
            <a:r>
              <a:rPr lang="en-US" sz="2400" dirty="0" smtClean="0"/>
              <a:t>MSI</a:t>
            </a:r>
          </a:p>
          <a:p>
            <a:r>
              <a:rPr lang="en-US" sz="2400" dirty="0" smtClean="0"/>
              <a:t>No established MSI Infrastructure</a:t>
            </a:r>
          </a:p>
          <a:p>
            <a:r>
              <a:rPr lang="en-US" sz="2400" dirty="0" smtClean="0"/>
              <a:t>Limited met warnings broadcast on Local AM Radio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IHO DCDB and GEBCO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975"/>
            <a:ext cx="11326761" cy="26194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Nil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7811"/>
            <a:ext cx="12192000" cy="40072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Formalize </a:t>
            </a:r>
            <a:r>
              <a:rPr lang="en-US" sz="2400" dirty="0" smtClean="0"/>
              <a:t>national legislation to ensure SOLAS obligations are delegated to appropriate departments in line with recommendations likely to be made by the NZ MFAT Technical Assistance </a:t>
            </a:r>
            <a:r>
              <a:rPr lang="en-US" sz="2400" dirty="0" smtClean="0"/>
              <a:t>Team</a:t>
            </a:r>
          </a:p>
          <a:p>
            <a:r>
              <a:rPr lang="en-US" sz="2400" dirty="0" smtClean="0"/>
              <a:t>Government to support IHO</a:t>
            </a:r>
            <a:endParaRPr lang="en-US" sz="2400" dirty="0" smtClean="0"/>
          </a:p>
          <a:p>
            <a:r>
              <a:rPr lang="en-US" sz="2400" dirty="0" smtClean="0"/>
              <a:t>National </a:t>
            </a:r>
            <a:r>
              <a:rPr lang="en-US" sz="2400" dirty="0" smtClean="0"/>
              <a:t>Hydrographic Committee </a:t>
            </a:r>
            <a:r>
              <a:rPr lang="en-US" sz="2400" dirty="0" smtClean="0"/>
              <a:t>should establish to </a:t>
            </a:r>
            <a:r>
              <a:rPr lang="en-US" sz="2400" dirty="0" smtClean="0"/>
              <a:t>coordinates national hydrographic requirements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12192000" cy="2532104"/>
          </a:xfrm>
        </p:spPr>
        <p:txBody>
          <a:bodyPr>
            <a:noAutofit/>
          </a:bodyPr>
          <a:lstStyle/>
          <a:p>
            <a:r>
              <a:rPr lang="en-US" sz="2400" dirty="0" smtClean="0"/>
              <a:t>Nil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892</TotalTime>
  <Words>297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IHO_Presentations_template-Blank</vt:lpstr>
      <vt:lpstr>16th Meeting of the  South West Pacific Hydrographic Commission  Tuvalu National Report </vt:lpstr>
      <vt:lpstr>Executive Summary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Sapeta</cp:lastModifiedBy>
  <cp:revision>70</cp:revision>
  <cp:lastPrinted>2018-11-23T02:36:29Z</cp:lastPrinted>
  <dcterms:created xsi:type="dcterms:W3CDTF">2017-10-26T13:07:26Z</dcterms:created>
  <dcterms:modified xsi:type="dcterms:W3CDTF">2019-02-14T18:33:14Z</dcterms:modified>
</cp:coreProperties>
</file>