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98" r:id="rId3"/>
    <p:sldId id="299" r:id="rId4"/>
    <p:sldId id="301" r:id="rId5"/>
    <p:sldId id="302" r:id="rId6"/>
    <p:sldId id="303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77" autoAdjust="0"/>
  </p:normalViewPr>
  <p:slideViewPr>
    <p:cSldViewPr snapToGrid="0">
      <p:cViewPr varScale="1">
        <p:scale>
          <a:sx n="75" d="100"/>
          <a:sy n="75" d="100"/>
        </p:scale>
        <p:origin x="-88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 smtClean="0">
                <a:cs typeface="Arial" pitchFamily="34" charset="0"/>
              </a:rPr>
              <a:t>Output 1: data received from SPC for Cooks, Niue, Samoa and Tonga. Assessment made and some used for updating charts</a:t>
            </a:r>
          </a:p>
          <a:p>
            <a:r>
              <a:rPr lang="en-NZ" altLang="en-US" dirty="0" smtClean="0">
                <a:cs typeface="Arial" pitchFamily="34" charset="0"/>
              </a:rPr>
              <a:t>Output 3: Capability / Capacity building component – to get to Phase 1.  Includes in-country MSI training</a:t>
            </a:r>
          </a:p>
          <a:p>
            <a:endParaRPr lang="en-NZ" altLang="en-US" dirty="0" smtClean="0">
              <a:cs typeface="Arial" pitchFamily="34" charset="0"/>
            </a:endParaRPr>
          </a:p>
          <a:p>
            <a:r>
              <a:rPr lang="en-NZ" altLang="en-US" dirty="0" smtClean="0">
                <a:cs typeface="Arial" pitchFamily="34" charset="0"/>
              </a:rPr>
              <a:t>Recognise there are a number of visits from others – IALA, SPC and PMSP as part of other regional programmes.</a:t>
            </a:r>
          </a:p>
          <a:p>
            <a:r>
              <a:rPr lang="en-NZ" altLang="en-US" dirty="0" smtClean="0">
                <a:cs typeface="Arial" pitchFamily="34" charset="0"/>
              </a:rPr>
              <a:t>A real need to be joined up and better at sharing planned visits, particularly where LINZ and SPC have cross-over in terms of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.</a:t>
            </a:r>
          </a:p>
          <a:p>
            <a:r>
              <a:rPr lang="en-NZ" altLang="en-US" dirty="0" smtClean="0">
                <a:cs typeface="Arial" pitchFamily="34" charset="0"/>
              </a:rPr>
              <a:t>Under Output 3 LINZ to assist with working through IALA/SPC recommendations </a:t>
            </a:r>
            <a:r>
              <a:rPr lang="en-NZ" altLang="en-US" dirty="0" err="1" smtClean="0">
                <a:cs typeface="Arial" pitchFamily="34" charset="0"/>
              </a:rPr>
              <a:t>wrt</a:t>
            </a:r>
            <a:r>
              <a:rPr lang="en-NZ" altLang="en-US" dirty="0" smtClean="0">
                <a:cs typeface="Arial" pitchFamily="34" charset="0"/>
              </a:rPr>
              <a:t>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i.e. </a:t>
            </a:r>
            <a:r>
              <a:rPr lang="en-NZ" altLang="en-US" dirty="0" err="1" smtClean="0">
                <a:cs typeface="Arial" pitchFamily="34" charset="0"/>
              </a:rPr>
              <a:t>AtoN</a:t>
            </a:r>
            <a:r>
              <a:rPr lang="en-NZ" altLang="en-US" dirty="0" smtClean="0">
                <a:cs typeface="Arial" pitchFamily="34" charset="0"/>
              </a:rPr>
              <a:t> register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1" indent="0" algn="ctr">
              <a:buNone/>
              <a:defRPr sz="1800"/>
            </a:lvl3pPr>
            <a:lvl4pPr marL="1371436" indent="0" algn="ctr">
              <a:buNone/>
              <a:defRPr sz="1600"/>
            </a:lvl4pPr>
            <a:lvl5pPr marL="1828582" indent="0" algn="ctr">
              <a:buNone/>
              <a:defRPr sz="1600"/>
            </a:lvl5pPr>
            <a:lvl6pPr marL="2285727" indent="0" algn="ctr">
              <a:buNone/>
              <a:defRPr sz="1600"/>
            </a:lvl6pPr>
            <a:lvl7pPr marL="2742873" indent="0" algn="ctr">
              <a:buNone/>
              <a:defRPr sz="1600"/>
            </a:lvl7pPr>
            <a:lvl8pPr marL="3200018" indent="0" algn="ctr">
              <a:buNone/>
              <a:defRPr sz="1600"/>
            </a:lvl8pPr>
            <a:lvl9pPr marL="365716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6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0" y="6049725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4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5" y="6271898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6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6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3" y="893800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SWPHC16 Feb 2019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2" indent="0">
              <a:buNone/>
              <a:defRPr sz="2000"/>
            </a:lvl5pPr>
            <a:lvl6pPr marL="2285727" indent="0">
              <a:buNone/>
              <a:defRPr sz="2000"/>
            </a:lvl6pPr>
            <a:lvl7pPr marL="2742873" indent="0">
              <a:buNone/>
              <a:defRPr sz="2000"/>
            </a:lvl7pPr>
            <a:lvl8pPr marL="3200018" indent="0">
              <a:buNone/>
              <a:defRPr sz="2000"/>
            </a:lvl8pPr>
            <a:lvl9pPr marL="365716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0" tIns="45714" rIns="91430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2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8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9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5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0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1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2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3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mtg_docs/com_wg/CBC/CBSC16/CBSC16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10: Capacity Building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913458"/>
            <a:ext cx="10496550" cy="5141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b="1" dirty="0" smtClean="0"/>
              <a:t>10.1</a:t>
            </a:r>
            <a:r>
              <a:rPr lang="en-NZ" dirty="0" smtClean="0"/>
              <a:t> Report in the IHO CBSC Meeting &amp; Actions</a:t>
            </a:r>
          </a:p>
          <a:p>
            <a:pPr marL="0" indent="0">
              <a:buNone/>
            </a:pPr>
            <a:r>
              <a:rPr lang="en-NZ" dirty="0" smtClean="0"/>
              <a:t>CB </a:t>
            </a:r>
            <a:r>
              <a:rPr lang="en-NZ" dirty="0"/>
              <a:t>activities carried out in the region since the </a:t>
            </a:r>
            <a:r>
              <a:rPr lang="en-NZ" dirty="0" smtClean="0"/>
              <a:t>15th </a:t>
            </a:r>
            <a:r>
              <a:rPr lang="en-NZ" dirty="0"/>
              <a:t>SWPHC Meeting </a:t>
            </a:r>
            <a:r>
              <a:rPr lang="en-NZ" dirty="0" smtClean="0"/>
              <a:t>- </a:t>
            </a:r>
            <a:r>
              <a:rPr lang="en-NZ" dirty="0" err="1" smtClean="0"/>
              <a:t>Nadi</a:t>
            </a:r>
            <a:r>
              <a:rPr lang="en-NZ" dirty="0" smtClean="0"/>
              <a:t>, </a:t>
            </a:r>
            <a:r>
              <a:rPr lang="en-NZ" dirty="0" err="1" smtClean="0"/>
              <a:t>NFiji</a:t>
            </a:r>
            <a:r>
              <a:rPr lang="en-NZ" dirty="0"/>
              <a:t> (21-22 February </a:t>
            </a:r>
            <a:r>
              <a:rPr lang="en-NZ" dirty="0" smtClean="0"/>
              <a:t>2018)</a:t>
            </a:r>
          </a:p>
          <a:p>
            <a:r>
              <a:rPr lang="en-NZ" dirty="0">
                <a:hlinkClick r:id="rId2"/>
              </a:rPr>
              <a:t>IHO CBSC </a:t>
            </a:r>
            <a:r>
              <a:rPr lang="en-NZ" dirty="0" smtClean="0">
                <a:hlinkClick r:id="rId2"/>
              </a:rPr>
              <a:t>CBSC16 </a:t>
            </a:r>
            <a:r>
              <a:rPr lang="en-NZ" dirty="0">
                <a:hlinkClick r:id="rId2"/>
              </a:rPr>
              <a:t>meeting </a:t>
            </a:r>
            <a:r>
              <a:rPr lang="en-NZ" dirty="0" smtClean="0">
                <a:hlinkClick r:id="rId2"/>
              </a:rPr>
              <a:t>2018</a:t>
            </a:r>
            <a:r>
              <a:rPr lang="en-NZ" dirty="0" smtClean="0"/>
              <a:t> – Report </a:t>
            </a:r>
            <a:r>
              <a:rPr lang="en-NZ" dirty="0"/>
              <a:t>	</a:t>
            </a:r>
          </a:p>
          <a:p>
            <a:r>
              <a:rPr lang="en-NZ" dirty="0"/>
              <a:t>IHO SWPHC CB Activities</a:t>
            </a:r>
          </a:p>
          <a:p>
            <a:r>
              <a:rPr lang="en-NZ" dirty="0" smtClean="0"/>
              <a:t>IHO </a:t>
            </a:r>
            <a:r>
              <a:rPr lang="en-NZ" dirty="0"/>
              <a:t>CB Activities</a:t>
            </a:r>
          </a:p>
          <a:p>
            <a:r>
              <a:rPr lang="en-NZ" dirty="0" smtClean="0"/>
              <a:t>Non-IHO </a:t>
            </a:r>
            <a:r>
              <a:rPr lang="en-NZ" dirty="0"/>
              <a:t>CB </a:t>
            </a:r>
            <a:r>
              <a:rPr lang="en-NZ" dirty="0" smtClean="0"/>
              <a:t>Activities - NZ </a:t>
            </a:r>
            <a:r>
              <a:rPr lang="en-NZ" dirty="0"/>
              <a:t>Pacific Regional Navigation Initiative (</a:t>
            </a:r>
            <a:r>
              <a:rPr lang="en-NZ" dirty="0" smtClean="0"/>
              <a:t>PRNI</a:t>
            </a:r>
            <a:r>
              <a:rPr lang="en-NZ" dirty="0" smtClean="0"/>
              <a:t>), UK </a:t>
            </a:r>
            <a:r>
              <a:rPr lang="en-NZ" dirty="0"/>
              <a:t>Commonwealth Marine Economies (</a:t>
            </a:r>
            <a:r>
              <a:rPr lang="en-NZ" dirty="0" smtClean="0"/>
              <a:t>CME</a:t>
            </a:r>
            <a:r>
              <a:rPr lang="en-NZ" dirty="0" smtClean="0"/>
              <a:t>), Others </a:t>
            </a:r>
            <a:r>
              <a:rPr lang="en-NZ" dirty="0" smtClean="0"/>
              <a:t>: </a:t>
            </a:r>
            <a:r>
              <a:rPr lang="en-NZ" dirty="0" smtClean="0"/>
              <a:t>SPC</a:t>
            </a:r>
            <a:r>
              <a:rPr lang="en-NZ" dirty="0" smtClean="0"/>
              <a:t>, JICA, IMO Training, IALA</a:t>
            </a:r>
          </a:p>
          <a:p>
            <a:pPr marL="0" indent="0">
              <a:buNone/>
            </a:pPr>
            <a:r>
              <a:rPr lang="en-NZ" b="1" dirty="0"/>
              <a:t>10.2</a:t>
            </a:r>
            <a:r>
              <a:rPr lang="en-NZ" dirty="0"/>
              <a:t> Update on the </a:t>
            </a:r>
            <a:r>
              <a:rPr lang="en-NZ" dirty="0" smtClean="0"/>
              <a:t>3-year </a:t>
            </a:r>
            <a:r>
              <a:rPr lang="en-NZ" dirty="0"/>
              <a:t>Capacity Building </a:t>
            </a:r>
            <a:r>
              <a:rPr lang="en-NZ" dirty="0" smtClean="0"/>
              <a:t>Plan</a:t>
            </a:r>
          </a:p>
          <a:p>
            <a:pPr marL="0" indent="0">
              <a:buNone/>
            </a:pPr>
            <a:r>
              <a:rPr lang="en-NZ" b="1" dirty="0" smtClean="0"/>
              <a:t>10.3</a:t>
            </a:r>
            <a:r>
              <a:rPr lang="en-NZ" dirty="0" smtClean="0"/>
              <a:t> Future Capacity Building Initiatives</a:t>
            </a:r>
            <a:endParaRPr lang="en-NZ" dirty="0"/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IHO SWPHC CB Activities </a:t>
            </a:r>
            <a:r>
              <a:rPr lang="en-NZ" dirty="0" smtClean="0"/>
              <a:t>2018 (CBWP18)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r>
              <a:rPr lang="en-NZ" sz="3200" dirty="0" smtClean="0"/>
              <a:t>P-05 </a:t>
            </a:r>
            <a:r>
              <a:rPr lang="en-NZ" sz="3200" dirty="0"/>
              <a:t>Feb 2018 2 Day Technical Workshop on Implementing Hydrographic Governance (linked with </a:t>
            </a:r>
            <a:r>
              <a:rPr lang="en-NZ" sz="3200" dirty="0" smtClean="0"/>
              <a:t>SWPHC15 - Feb 2018) </a:t>
            </a:r>
            <a:r>
              <a:rPr lang="en-NZ" sz="3200" b="1" dirty="0" smtClean="0">
                <a:solidFill>
                  <a:srgbClr val="7030A0"/>
                </a:solidFill>
              </a:rPr>
              <a:t>DONE</a:t>
            </a:r>
            <a:endParaRPr lang="en-NZ" sz="3200" b="1" dirty="0">
              <a:solidFill>
                <a:srgbClr val="7030A0"/>
              </a:solidFill>
            </a:endParaRPr>
          </a:p>
          <a:p>
            <a:r>
              <a:rPr lang="en-NZ" sz="3200" dirty="0" smtClean="0"/>
              <a:t>P-11 </a:t>
            </a:r>
            <a:r>
              <a:rPr lang="en-NZ" sz="3200" dirty="0"/>
              <a:t>August 2018 MSI Training </a:t>
            </a:r>
            <a:r>
              <a:rPr lang="en-NZ" sz="3200" dirty="0" smtClean="0"/>
              <a:t>Course </a:t>
            </a:r>
            <a:r>
              <a:rPr lang="en-NZ" sz="3200" b="1" dirty="0">
                <a:solidFill>
                  <a:srgbClr val="7030A0"/>
                </a:solidFill>
              </a:rPr>
              <a:t>DONE</a:t>
            </a:r>
          </a:p>
          <a:p>
            <a:r>
              <a:rPr lang="en-NZ" sz="3200" dirty="0" smtClean="0"/>
              <a:t>P-32 MBES </a:t>
            </a:r>
            <a:r>
              <a:rPr lang="en-NZ" sz="3200" dirty="0"/>
              <a:t>Training for Fiji </a:t>
            </a:r>
            <a:r>
              <a:rPr lang="en-NZ" sz="3200" dirty="0" smtClean="0"/>
              <a:t>(former 2017 CBWP P-10) (</a:t>
            </a:r>
            <a:r>
              <a:rPr lang="en-NZ" sz="3200" dirty="0"/>
              <a:t>UKHO) </a:t>
            </a:r>
            <a:r>
              <a:rPr lang="en-NZ" sz="3200" dirty="0" smtClean="0"/>
              <a:t>Postponed </a:t>
            </a:r>
            <a:r>
              <a:rPr lang="en-NZ" sz="3200" dirty="0"/>
              <a:t>to </a:t>
            </a:r>
            <a:r>
              <a:rPr lang="en-NZ" sz="3200" dirty="0" smtClean="0"/>
              <a:t>2018??</a:t>
            </a:r>
          </a:p>
          <a:p>
            <a:endParaRPr lang="en-NZ" sz="3200" dirty="0" smtClean="0"/>
          </a:p>
          <a:p>
            <a:endParaRPr lang="en-NZ" sz="3200" dirty="0"/>
          </a:p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1588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IHO </a:t>
            </a:r>
            <a:r>
              <a:rPr lang="en-NZ" dirty="0" smtClean="0"/>
              <a:t>MS CB Activities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dirty="0" smtClean="0"/>
              <a:t>CL 04&amp;27/18 - IHO – Nippon Foundation Chart Project</a:t>
            </a:r>
            <a:br>
              <a:rPr lang="en-NZ" dirty="0" smtClean="0"/>
            </a:br>
            <a:r>
              <a:rPr lang="en-NZ" dirty="0" smtClean="0"/>
              <a:t>10th </a:t>
            </a:r>
            <a:r>
              <a:rPr lang="en-NZ" dirty="0"/>
              <a:t>Course in Marine Cartography and Data </a:t>
            </a:r>
            <a:r>
              <a:rPr lang="en-NZ" dirty="0" smtClean="0"/>
              <a:t>Assessment</a:t>
            </a: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2400" dirty="0" smtClean="0"/>
              <a:t>S-8B Category B</a:t>
            </a:r>
            <a:r>
              <a:rPr lang="en-NZ" sz="2400" dirty="0"/>
              <a:t>, funded by the Nippon Foundation and training facilities provided by UKHO, 3 September – 14 December </a:t>
            </a:r>
            <a:r>
              <a:rPr lang="en-NZ" sz="2400" dirty="0" smtClean="0"/>
              <a:t>2018</a:t>
            </a:r>
            <a:endParaRPr lang="en-NZ" sz="3200" dirty="0" smtClean="0"/>
          </a:p>
          <a:p>
            <a:r>
              <a:rPr lang="en-NZ" sz="3200" dirty="0" smtClean="0"/>
              <a:t>1 from SWPHC - Indonesia </a:t>
            </a:r>
            <a:r>
              <a:rPr lang="en-NZ" sz="3200" dirty="0"/>
              <a:t>(Mr </a:t>
            </a:r>
            <a:r>
              <a:rPr lang="en-NZ" sz="3200" dirty="0" err="1"/>
              <a:t>Heru</a:t>
            </a:r>
            <a:r>
              <a:rPr lang="en-NZ" sz="3200" dirty="0"/>
              <a:t> KURNIAWAN</a:t>
            </a:r>
            <a:r>
              <a:rPr lang="en-NZ" sz="3200" dirty="0" smtClean="0"/>
              <a:t>)</a:t>
            </a:r>
          </a:p>
          <a:p>
            <a:pPr marL="0" indent="0">
              <a:buNone/>
            </a:pPr>
            <a:endParaRPr lang="en-NZ" sz="3200" dirty="0" smtClean="0"/>
          </a:p>
          <a:p>
            <a:pPr marL="0" indent="0">
              <a:buNone/>
            </a:pPr>
            <a:endParaRPr lang="en-NZ" sz="3200" dirty="0"/>
          </a:p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6303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Non-IHO </a:t>
            </a:r>
            <a:r>
              <a:rPr lang="en-NZ" dirty="0" smtClean="0"/>
              <a:t>CB </a:t>
            </a:r>
            <a:r>
              <a:rPr lang="en-NZ" dirty="0" smtClean="0"/>
              <a:t>Activities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r>
              <a:rPr lang="en-NZ" sz="3200" dirty="0"/>
              <a:t>New Zealand Aid Programme – Pacific Regional Navigation Initiative (PRNI)</a:t>
            </a:r>
          </a:p>
          <a:p>
            <a:r>
              <a:rPr lang="en-NZ" sz="3200" dirty="0" smtClean="0"/>
              <a:t>UK </a:t>
            </a:r>
            <a:r>
              <a:rPr lang="en-NZ" sz="3200" dirty="0"/>
              <a:t>- Commonwealth Marine Economies (CME)</a:t>
            </a:r>
          </a:p>
          <a:p>
            <a:r>
              <a:rPr lang="en-NZ" sz="3200" dirty="0" smtClean="0"/>
              <a:t>Others </a:t>
            </a:r>
            <a:r>
              <a:rPr lang="en-NZ" sz="3200" dirty="0"/>
              <a:t>SPC, JICA, IMO, IALA</a:t>
            </a:r>
          </a:p>
          <a:p>
            <a:pPr marL="0" indent="0">
              <a:buNone/>
            </a:pP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2881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IHO SWPHC CB Activities </a:t>
            </a:r>
            <a:r>
              <a:rPr lang="en-NZ" dirty="0" smtClean="0"/>
              <a:t>2019 </a:t>
            </a:r>
            <a:r>
              <a:rPr lang="en-NZ" dirty="0"/>
              <a:t>(</a:t>
            </a:r>
            <a:r>
              <a:rPr lang="en-NZ" dirty="0" smtClean="0"/>
              <a:t>CBWP19)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400" dirty="0"/>
              <a:t>Projects submitted to </a:t>
            </a:r>
            <a:r>
              <a:rPr lang="en-NZ" sz="2400" dirty="0" smtClean="0"/>
              <a:t>CBSC16 </a:t>
            </a:r>
            <a:r>
              <a:rPr lang="en-NZ" sz="2400" dirty="0"/>
              <a:t>Meeting </a:t>
            </a:r>
            <a:r>
              <a:rPr lang="en-NZ" sz="2400" dirty="0" smtClean="0"/>
              <a:t>(Goa, </a:t>
            </a:r>
            <a:r>
              <a:rPr lang="en-NZ" sz="2400" dirty="0"/>
              <a:t>India 30 May – 1 Jun </a:t>
            </a:r>
            <a:r>
              <a:rPr lang="en-NZ" sz="2400" dirty="0" smtClean="0"/>
              <a:t>2018)</a:t>
            </a: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 smtClean="0"/>
              <a:t>2 projects </a:t>
            </a:r>
            <a:r>
              <a:rPr lang="en-NZ" sz="2400" dirty="0"/>
              <a:t>(activities) were submitted to the CBSC16 Meeting and approved</a:t>
            </a:r>
          </a:p>
          <a:p>
            <a:r>
              <a:rPr lang="en-NZ" dirty="0" smtClean="0"/>
              <a:t>P-12 </a:t>
            </a:r>
            <a:r>
              <a:rPr lang="en-NZ" dirty="0"/>
              <a:t>Technical Workshop on Disaster Response planning &amp; Data Discovery (linked with </a:t>
            </a:r>
            <a:r>
              <a:rPr lang="en-NZ" dirty="0" smtClean="0"/>
              <a:t>SWPHC16 </a:t>
            </a:r>
            <a:r>
              <a:rPr lang="en-NZ" dirty="0"/>
              <a:t>- Feb </a:t>
            </a:r>
            <a:r>
              <a:rPr lang="en-NZ" dirty="0" smtClean="0"/>
              <a:t>2019) </a:t>
            </a:r>
            <a:r>
              <a:rPr lang="en-NZ" b="1" dirty="0">
                <a:solidFill>
                  <a:srgbClr val="7030A0"/>
                </a:solidFill>
              </a:rPr>
              <a:t>DONE</a:t>
            </a:r>
          </a:p>
          <a:p>
            <a:r>
              <a:rPr lang="en-NZ" dirty="0" smtClean="0"/>
              <a:t>Technical </a:t>
            </a:r>
            <a:r>
              <a:rPr lang="en-NZ" dirty="0"/>
              <a:t>Assessment &amp; advice visit to Palau (NGA</a:t>
            </a:r>
            <a:r>
              <a:rPr lang="en-NZ" dirty="0" smtClean="0"/>
              <a:t>)</a:t>
            </a:r>
          </a:p>
          <a:p>
            <a:pPr marL="0" indent="0">
              <a:buNone/>
            </a:pPr>
            <a:r>
              <a:rPr lang="en-NZ" sz="2400" dirty="0" smtClean="0"/>
              <a:t>2 projects </a:t>
            </a:r>
            <a:r>
              <a:rPr lang="en-NZ" sz="2400" dirty="0"/>
              <a:t>(activities) were </a:t>
            </a:r>
            <a:r>
              <a:rPr lang="en-NZ" sz="2400" dirty="0" smtClean="0"/>
              <a:t>carried over from 2018 CBWP</a:t>
            </a:r>
            <a:endParaRPr lang="en-NZ" sz="2400" dirty="0"/>
          </a:p>
          <a:p>
            <a:r>
              <a:rPr lang="en-NZ" dirty="0" smtClean="0"/>
              <a:t>A-01 </a:t>
            </a:r>
            <a:r>
              <a:rPr lang="en-NZ" dirty="0"/>
              <a:t>Samoa Technical Implementation Visit (</a:t>
            </a:r>
            <a:r>
              <a:rPr lang="en-NZ" dirty="0" smtClean="0"/>
              <a:t>LINZ)</a:t>
            </a:r>
            <a:endParaRPr lang="en-NZ" dirty="0"/>
          </a:p>
          <a:p>
            <a:r>
              <a:rPr lang="en-NZ" dirty="0" smtClean="0"/>
              <a:t>A-02 </a:t>
            </a:r>
            <a:r>
              <a:rPr lang="en-NZ" dirty="0"/>
              <a:t>Niue Technical Implementation Visit (</a:t>
            </a:r>
            <a:r>
              <a:rPr lang="en-NZ" dirty="0" smtClean="0"/>
              <a:t>LINZ)</a:t>
            </a:r>
          </a:p>
        </p:txBody>
      </p:sp>
    </p:spTree>
    <p:extLst>
      <p:ext uri="{BB962C8B-B14F-4D97-AF65-F5344CB8AC3E}">
        <p14:creationId xmlns:p14="http://schemas.microsoft.com/office/powerpoint/2010/main" val="8223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10.2 SWPHC 3yr CB plan </a:t>
            </a:r>
            <a:r>
              <a:rPr lang="en-NZ" dirty="0" smtClean="0"/>
              <a:t>2019-2021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r>
              <a:rPr lang="en-NZ" sz="3600" b="1" dirty="0" smtClean="0"/>
              <a:t>A3 </a:t>
            </a:r>
            <a:r>
              <a:rPr lang="en-NZ" sz="3600" b="1" dirty="0"/>
              <a:t>Word </a:t>
            </a:r>
            <a:r>
              <a:rPr lang="en-NZ" sz="3600" b="1" dirty="0" smtClean="0"/>
              <a:t>table</a:t>
            </a:r>
            <a:endParaRPr lang="en-NZ" sz="3600" b="1" dirty="0"/>
          </a:p>
        </p:txBody>
      </p:sp>
    </p:spTree>
    <p:extLst>
      <p:ext uri="{BB962C8B-B14F-4D97-AF65-F5344CB8AC3E}">
        <p14:creationId xmlns:p14="http://schemas.microsoft.com/office/powerpoint/2010/main" val="6515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10.3 </a:t>
            </a:r>
            <a:r>
              <a:rPr lang="en-NZ" dirty="0" smtClean="0"/>
              <a:t>CB submissions to CBSC17 2019 for 2020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57250" y="963532"/>
            <a:ext cx="10496550" cy="5045381"/>
          </a:xfrm>
        </p:spPr>
        <p:txBody>
          <a:bodyPr>
            <a:noAutofit/>
          </a:bodyPr>
          <a:lstStyle/>
          <a:p>
            <a:r>
              <a:rPr lang="en-NZ" dirty="0" smtClean="0"/>
              <a:t>2-Day </a:t>
            </a:r>
            <a:r>
              <a:rPr lang="en-NZ" dirty="0"/>
              <a:t>Technical Workshop </a:t>
            </a:r>
            <a:r>
              <a:rPr lang="en-NZ" dirty="0" smtClean="0"/>
              <a:t>- Priority </a:t>
            </a:r>
            <a:r>
              <a:rPr lang="en-NZ" dirty="0"/>
              <a:t>#1 </a:t>
            </a:r>
            <a:r>
              <a:rPr lang="en-NZ" dirty="0" smtClean="0"/>
              <a:t>(</a:t>
            </a:r>
            <a:r>
              <a:rPr lang="en-NZ" dirty="0"/>
              <a:t>linked with SWPHC17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Noting the IHO CB Strategy – all coastal states to achieve Phase 1 in a sustainable manner and new IHO performance measure TBC</a:t>
            </a:r>
          </a:p>
          <a:p>
            <a:pPr lvl="2"/>
            <a:r>
              <a:rPr lang="en-NZ" dirty="0" smtClean="0"/>
              <a:t>MSI for managers (governance, i.e. management of the service) with NAVAREA XIV &amp; X – challenges &amp; achievements</a:t>
            </a:r>
          </a:p>
          <a:p>
            <a:pPr lvl="2"/>
            <a:r>
              <a:rPr lang="en-NZ" dirty="0" smtClean="0"/>
              <a:t>MSI analysis &amp; report from coastal state, NAVAREA &amp; PCA</a:t>
            </a:r>
          </a:p>
          <a:p>
            <a:pPr lvl="2"/>
            <a:r>
              <a:rPr lang="en-NZ" dirty="0" smtClean="0"/>
              <a:t>Disaster framework for SWPHC</a:t>
            </a:r>
          </a:p>
          <a:p>
            <a:r>
              <a:rPr lang="en-NZ" dirty="0"/>
              <a:t>MSI </a:t>
            </a:r>
            <a:r>
              <a:rPr lang="en-NZ" dirty="0" smtClean="0"/>
              <a:t>Training, Fiji? (NAVAREA XIV &amp; X)</a:t>
            </a:r>
          </a:p>
          <a:p>
            <a:r>
              <a:rPr lang="en-NZ" dirty="0" smtClean="0"/>
              <a:t>Train the Trainer (MSAF Sunil Kumar), approx. €3000</a:t>
            </a:r>
          </a:p>
          <a:p>
            <a:r>
              <a:rPr lang="en-NZ" smtClean="0"/>
              <a:t>CB Strategy for SWPHC</a:t>
            </a:r>
            <a:endParaRPr lang="en-NZ" dirty="0" smtClean="0"/>
          </a:p>
          <a:p>
            <a:r>
              <a:rPr lang="en-NZ" dirty="0" smtClean="0"/>
              <a:t>??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54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3985</TotalTime>
  <Words>940</Words>
  <Application>Microsoft Office PowerPoint</Application>
  <PresentationFormat>Custom</PresentationFormat>
  <Paragraphs>90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IHO_Presentations_template-Blank</vt:lpstr>
      <vt:lpstr>10: Capacity Building</vt:lpstr>
      <vt:lpstr>IHO SWPHC CB Activities 2018 (CBWP18)</vt:lpstr>
      <vt:lpstr>IHO MS CB Activities</vt:lpstr>
      <vt:lpstr>Non-IHO CB Activities</vt:lpstr>
      <vt:lpstr>IHO SWPHC CB Activities 2019 (CBWP19)</vt:lpstr>
      <vt:lpstr>10.2 SWPHC 3yr CB plan 2019-2021</vt:lpstr>
      <vt:lpstr>10.3 CB submissions to CBSC17 2019 for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Adam</cp:lastModifiedBy>
  <cp:revision>189</cp:revision>
  <dcterms:created xsi:type="dcterms:W3CDTF">2017-10-26T13:07:26Z</dcterms:created>
  <dcterms:modified xsi:type="dcterms:W3CDTF">2019-02-14T22:24:36Z</dcterms:modified>
</cp:coreProperties>
</file>