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98" r:id="rId4"/>
    <p:sldId id="299" r:id="rId5"/>
    <p:sldId id="300" r:id="rId6"/>
    <p:sldId id="270" r:id="rId7"/>
    <p:sldId id="302" r:id="rId8"/>
    <p:sldId id="308" r:id="rId9"/>
    <p:sldId id="277" r:id="rId10"/>
    <p:sldId id="301" r:id="rId11"/>
    <p:sldId id="297" r:id="rId12"/>
    <p:sldId id="303" r:id="rId13"/>
    <p:sldId id="304" r:id="rId14"/>
    <p:sldId id="280" r:id="rId15"/>
    <p:sldId id="309" r:id="rId16"/>
    <p:sldId id="310" r:id="rId17"/>
    <p:sldId id="306" r:id="rId18"/>
    <p:sldId id="305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3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8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674" autoAdjust="0"/>
  </p:normalViewPr>
  <p:slideViewPr>
    <p:cSldViewPr snapToGrid="0">
      <p:cViewPr varScale="1">
        <p:scale>
          <a:sx n="64" d="100"/>
          <a:sy n="64" d="100"/>
        </p:scale>
        <p:origin x="51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17/02/2019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1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6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2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7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3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8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4" algn="l" defTabSz="9142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 dirty="0" smtClean="0">
                <a:cs typeface="Arial" pitchFamily="34" charset="0"/>
              </a:rPr>
              <a:t>Output 1: data received from SPC for Cooks, Niue, Samoa and Tonga. Assessment made and some used for updating charts</a:t>
            </a:r>
          </a:p>
          <a:p>
            <a:r>
              <a:rPr lang="en-NZ" altLang="en-US" dirty="0" smtClean="0">
                <a:cs typeface="Arial" pitchFamily="34" charset="0"/>
              </a:rPr>
              <a:t>Output 3: Capability / Capacity building component – to get to Phase 1.  Includes in-country MSI training</a:t>
            </a:r>
          </a:p>
          <a:p>
            <a:endParaRPr lang="en-NZ" altLang="en-US" dirty="0" smtClean="0">
              <a:cs typeface="Arial" pitchFamily="34" charset="0"/>
            </a:endParaRPr>
          </a:p>
          <a:p>
            <a:r>
              <a:rPr lang="en-NZ" altLang="en-US" dirty="0" smtClean="0">
                <a:cs typeface="Arial" pitchFamily="34" charset="0"/>
              </a:rPr>
              <a:t>Recognise there are a number of visits from others – IALA, SPC and PMSP as part of other regional programmes.</a:t>
            </a:r>
          </a:p>
          <a:p>
            <a:r>
              <a:rPr lang="en-NZ" altLang="en-US" dirty="0" smtClean="0">
                <a:cs typeface="Arial" pitchFamily="34" charset="0"/>
              </a:rPr>
              <a:t>A real need to be joined up and better at sharing planned visits, particularly where LINZ and SPC have cross-over in terms of </a:t>
            </a:r>
            <a:r>
              <a:rPr lang="en-NZ" altLang="en-US" dirty="0" err="1" smtClean="0">
                <a:cs typeface="Arial" pitchFamily="34" charset="0"/>
              </a:rPr>
              <a:t>AtoN</a:t>
            </a:r>
            <a:r>
              <a:rPr lang="en-NZ" altLang="en-US" dirty="0" smtClean="0">
                <a:cs typeface="Arial" pitchFamily="34" charset="0"/>
              </a:rPr>
              <a:t>.</a:t>
            </a:r>
          </a:p>
          <a:p>
            <a:r>
              <a:rPr lang="en-NZ" altLang="en-US" dirty="0" smtClean="0">
                <a:cs typeface="Arial" pitchFamily="34" charset="0"/>
              </a:rPr>
              <a:t>Under Output 3 LINZ to assist with working through IALA/SPC recommendations </a:t>
            </a:r>
            <a:r>
              <a:rPr lang="en-NZ" altLang="en-US" dirty="0" err="1" smtClean="0">
                <a:cs typeface="Arial" pitchFamily="34" charset="0"/>
              </a:rPr>
              <a:t>wrt</a:t>
            </a:r>
            <a:r>
              <a:rPr lang="en-NZ" altLang="en-US" dirty="0" smtClean="0">
                <a:cs typeface="Arial" pitchFamily="34" charset="0"/>
              </a:rPr>
              <a:t> </a:t>
            </a:r>
            <a:r>
              <a:rPr lang="en-NZ" altLang="en-US" dirty="0" err="1" smtClean="0">
                <a:cs typeface="Arial" pitchFamily="34" charset="0"/>
              </a:rPr>
              <a:t>AtoN</a:t>
            </a:r>
            <a:r>
              <a:rPr lang="en-NZ" altLang="en-US" dirty="0" smtClean="0">
                <a:cs typeface="Arial" pitchFamily="34" charset="0"/>
              </a:rPr>
              <a:t> i.e. </a:t>
            </a:r>
            <a:r>
              <a:rPr lang="en-NZ" altLang="en-US" dirty="0" err="1" smtClean="0">
                <a:cs typeface="Arial" pitchFamily="34" charset="0"/>
              </a:rPr>
              <a:t>AtoN</a:t>
            </a:r>
            <a:r>
              <a:rPr lang="en-NZ" altLang="en-US" dirty="0" smtClean="0">
                <a:cs typeface="Arial" pitchFamily="34" charset="0"/>
              </a:rPr>
              <a:t> register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7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SDB included</a:t>
            </a:r>
            <a:r>
              <a:rPr lang="en-NZ" baseline="0" dirty="0" smtClean="0"/>
              <a:t> on charts</a:t>
            </a:r>
          </a:p>
          <a:p>
            <a:r>
              <a:rPr lang="en-NZ" baseline="0" dirty="0" smtClean="0"/>
              <a:t>Reviewed how to depict SDB on the chart – UKHO, SHOM, NOAA</a:t>
            </a:r>
          </a:p>
          <a:p>
            <a:r>
              <a:rPr lang="en-NZ" baseline="0" dirty="0" smtClean="0"/>
              <a:t>Following UKHO process, indicating area on SDD plus a note on the face of the chart</a:t>
            </a:r>
          </a:p>
          <a:p>
            <a:r>
              <a:rPr lang="en-NZ" dirty="0" smtClean="0"/>
              <a:t>Aware</a:t>
            </a:r>
            <a:r>
              <a:rPr lang="en-NZ" baseline="0" dirty="0" smtClean="0"/>
              <a:t> that t</a:t>
            </a:r>
            <a:r>
              <a:rPr lang="en-NZ" dirty="0" smtClean="0"/>
              <a:t>he UK presented a paper for consideration at the NCWG in Nov 2018</a:t>
            </a:r>
            <a:r>
              <a:rPr lang="en-NZ" baseline="0" dirty="0" smtClean="0"/>
              <a:t> - </a:t>
            </a:r>
            <a:r>
              <a:rPr lang="en-NZ" dirty="0" smtClean="0"/>
              <a:t>Depiction of Satellite Derived Bathy</a:t>
            </a:r>
          </a:p>
          <a:p>
            <a:r>
              <a:rPr lang="en-NZ" dirty="0" smtClean="0"/>
              <a:t>Conclusion: To ensure efficiency for chart production and maintenance, a standard depiction for SDB should be provided to prevent retrospective change in future.</a:t>
            </a:r>
            <a:r>
              <a:rPr lang="en-NZ" baseline="0" dirty="0" smtClean="0"/>
              <a:t> Future S-4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9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SDB included</a:t>
            </a:r>
            <a:r>
              <a:rPr lang="en-NZ" baseline="0" dirty="0" smtClean="0"/>
              <a:t> on charts</a:t>
            </a:r>
          </a:p>
          <a:p>
            <a:r>
              <a:rPr lang="en-NZ" baseline="0" dirty="0" smtClean="0"/>
              <a:t>CATZOC C</a:t>
            </a:r>
          </a:p>
          <a:p>
            <a:r>
              <a:rPr lang="en-NZ" baseline="0" dirty="0" smtClean="0"/>
              <a:t>Max depth 15m</a:t>
            </a:r>
          </a:p>
          <a:p>
            <a:r>
              <a:rPr lang="en-NZ" baseline="0" dirty="0" smtClean="0"/>
              <a:t>M_NPUB note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5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During</a:t>
            </a:r>
            <a:r>
              <a:rPr lang="en-NZ" baseline="0" dirty="0" smtClean="0"/>
              <a:t> the workshop we looked at data discovery and the importance of making the data available to chart updates</a:t>
            </a:r>
          </a:p>
          <a:p>
            <a:r>
              <a:rPr lang="en-NZ" baseline="0" dirty="0" smtClean="0"/>
              <a:t>As an example, these two charts have been updated with data from other sources.</a:t>
            </a:r>
          </a:p>
          <a:p>
            <a:r>
              <a:rPr lang="en-NZ" baseline="0" dirty="0" smtClean="0"/>
              <a:t>The chart of </a:t>
            </a:r>
            <a:r>
              <a:rPr lang="en-NZ" baseline="0" dirty="0" err="1" smtClean="0"/>
              <a:t>Penrhyn</a:t>
            </a:r>
            <a:r>
              <a:rPr lang="en-NZ" baseline="0" dirty="0" smtClean="0"/>
              <a:t> now includes data held by SPC on behalf of the Cook Islands, as well as data collected by the RNZN during a deployment in 2017.</a:t>
            </a:r>
          </a:p>
          <a:p>
            <a:r>
              <a:rPr lang="en-NZ" baseline="0" dirty="0" smtClean="0"/>
              <a:t>The chart of the </a:t>
            </a:r>
            <a:r>
              <a:rPr lang="en-NZ" baseline="0" dirty="0" err="1" smtClean="0"/>
              <a:t>Apolima</a:t>
            </a:r>
            <a:r>
              <a:rPr lang="en-NZ" baseline="0" dirty="0" smtClean="0"/>
              <a:t> Strait in Samoa, now includes </a:t>
            </a:r>
            <a:r>
              <a:rPr lang="en-NZ" baseline="0" dirty="0" err="1" smtClean="0"/>
              <a:t>LiDAR</a:t>
            </a:r>
            <a:r>
              <a:rPr lang="en-NZ" baseline="0" dirty="0" smtClean="0"/>
              <a:t> data collected for a ridge-to-reef project in 2015. 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2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2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Bilateral arrangements with the Cook Islands, Niue, Samoa and Tonga (signed Jan</a:t>
            </a:r>
            <a:r>
              <a:rPr lang="en-NZ" baseline="0" dirty="0" smtClean="0"/>
              <a:t> 2019)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Risk assessments for Tonga and Cook</a:t>
            </a:r>
            <a:r>
              <a:rPr lang="en-NZ" baseline="0" dirty="0" smtClean="0"/>
              <a:t> Islands were completed under a previous NZ Aid programme</a:t>
            </a:r>
          </a:p>
          <a:p>
            <a:r>
              <a:rPr lang="en-NZ" baseline="0" dirty="0" smtClean="0"/>
              <a:t>Risk assessments for Niue and Samoa, and a traffic analysis of Tokelau</a:t>
            </a:r>
            <a:r>
              <a:rPr lang="en-NZ" dirty="0" smtClean="0"/>
              <a:t> completed under PRNI</a:t>
            </a:r>
          </a:p>
          <a:p>
            <a:r>
              <a:rPr lang="en-NZ" baseline="0" dirty="0" smtClean="0"/>
              <a:t>All are available on the IHO website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After</a:t>
            </a:r>
            <a:r>
              <a:rPr lang="en-NZ" baseline="0" dirty="0" smtClean="0"/>
              <a:t> the SDB was delivered, the ALB areas were reviewed.</a:t>
            </a:r>
          </a:p>
          <a:p>
            <a:r>
              <a:rPr lang="en-NZ" baseline="0" dirty="0" smtClean="0"/>
              <a:t>This required referencing the fathoms chart to match the SDB and imagery, then refining the ALB areas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7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Using the SDB</a:t>
            </a:r>
            <a:r>
              <a:rPr lang="en-NZ" baseline="0" dirty="0" smtClean="0"/>
              <a:t> and satellite images, the fathom charts were referenced to WGS84</a:t>
            </a:r>
          </a:p>
          <a:p>
            <a:r>
              <a:rPr lang="en-NZ" baseline="0" dirty="0" smtClean="0"/>
              <a:t>The initial ALB survey extents were then reviewed and refined, to cover features that were identified by the SDB</a:t>
            </a:r>
          </a:p>
          <a:p>
            <a:r>
              <a:rPr lang="en-NZ" baseline="0" dirty="0" smtClean="0"/>
              <a:t>A similar process was carried out for the MBES survey extents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5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Before the </a:t>
            </a:r>
            <a:r>
              <a:rPr lang="en-NZ" dirty="0" err="1" smtClean="0"/>
              <a:t>LiDAR</a:t>
            </a:r>
            <a:r>
              <a:rPr lang="en-NZ" baseline="0" dirty="0" smtClean="0"/>
              <a:t> fieldwork started, a number of tide stations were installed along with benchmarks.</a:t>
            </a:r>
          </a:p>
          <a:p>
            <a:r>
              <a:rPr lang="en-NZ" baseline="0" dirty="0" smtClean="0"/>
              <a:t>A surveyor from Tonga’s Ministry of Lands and Natural Resources joined the survey team to assist with this phase.</a:t>
            </a:r>
          </a:p>
          <a:p>
            <a:r>
              <a:rPr lang="en-NZ" baseline="0" dirty="0" smtClean="0"/>
              <a:t>Having someone with local knowledge who could liaise with local communities was important to ensure the work went smoothly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7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But it’s not just bathymetry that’s been collected.</a:t>
            </a:r>
            <a:br>
              <a:rPr lang="en-NZ" dirty="0" smtClean="0"/>
            </a:br>
            <a:r>
              <a:rPr lang="en-NZ" dirty="0" smtClean="0"/>
              <a:t>In</a:t>
            </a:r>
            <a:r>
              <a:rPr lang="en-NZ" baseline="0" dirty="0" smtClean="0"/>
              <a:t> Tonga where the planes flight path took them over land, topographic </a:t>
            </a:r>
            <a:r>
              <a:rPr lang="en-NZ" baseline="0" dirty="0" err="1" smtClean="0"/>
              <a:t>LiDAR</a:t>
            </a:r>
            <a:r>
              <a:rPr lang="en-NZ" baseline="0" dirty="0" smtClean="0"/>
              <a:t> and imagery was collected</a:t>
            </a:r>
          </a:p>
          <a:p>
            <a:r>
              <a:rPr lang="en-NZ" baseline="0" dirty="0" smtClean="0"/>
              <a:t>This can be used to assist with determining land use and tsunami inundation modelling</a:t>
            </a:r>
          </a:p>
          <a:p>
            <a:r>
              <a:rPr lang="en-NZ" baseline="0" dirty="0" smtClean="0"/>
              <a:t>All the data collected will be provided too each country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5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2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Proposed new charts for Tonga</a:t>
            </a:r>
          </a:p>
          <a:p>
            <a:r>
              <a:rPr lang="en-NZ" dirty="0" smtClean="0"/>
              <a:t>And new edition of Nuku’alofa Harbour chart incorporating SDB data and the UKs CME MBES survey of March 2018.</a:t>
            </a:r>
          </a:p>
          <a:p>
            <a:r>
              <a:rPr lang="en-NZ" dirty="0" smtClean="0"/>
              <a:t>This chart was published January 2019 and shows the new Domestic </a:t>
            </a:r>
            <a:r>
              <a:rPr lang="en-NZ" smtClean="0"/>
              <a:t>ferry wharf</a:t>
            </a:r>
            <a:endParaRPr lang="en-NZ" dirty="0" smtClean="0"/>
          </a:p>
          <a:p>
            <a:r>
              <a:rPr lang="en-NZ" dirty="0" smtClean="0"/>
              <a:t>Further</a:t>
            </a:r>
            <a:r>
              <a:rPr lang="en-NZ" baseline="0" dirty="0" smtClean="0"/>
              <a:t> chart updates will continue following receipt of the SDB, ALB and MBES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5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6" indent="0" algn="ctr">
              <a:buNone/>
              <a:defRPr sz="2000"/>
            </a:lvl2pPr>
            <a:lvl3pPr marL="914291" indent="0" algn="ctr">
              <a:buNone/>
              <a:defRPr sz="1800"/>
            </a:lvl3pPr>
            <a:lvl4pPr marL="1371436" indent="0" algn="ctr">
              <a:buNone/>
              <a:defRPr sz="1600"/>
            </a:lvl4pPr>
            <a:lvl5pPr marL="1828582" indent="0" algn="ctr">
              <a:buNone/>
              <a:defRPr sz="1600"/>
            </a:lvl5pPr>
            <a:lvl6pPr marL="2285727" indent="0" algn="ctr">
              <a:buNone/>
              <a:defRPr sz="1600"/>
            </a:lvl6pPr>
            <a:lvl7pPr marL="2742873" indent="0" algn="ctr">
              <a:buNone/>
              <a:defRPr sz="1600"/>
            </a:lvl7pPr>
            <a:lvl8pPr marL="3200018" indent="0" algn="ctr">
              <a:buNone/>
              <a:defRPr sz="1600"/>
            </a:lvl8pPr>
            <a:lvl9pPr marL="365716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820716" y="6280350"/>
            <a:ext cx="3217885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50" y="6049725"/>
            <a:ext cx="676525" cy="81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098" y="6069014"/>
            <a:ext cx="793714" cy="808277"/>
          </a:xfrm>
          <a:prstGeom prst="rect">
            <a:avLst/>
          </a:prstGeom>
        </p:spPr>
      </p:pic>
      <p:sp>
        <p:nvSpPr>
          <p:cNvPr id="11" name="Footer Placeholder 8"/>
          <p:cNvSpPr txBox="1">
            <a:spLocks/>
          </p:cNvSpPr>
          <p:nvPr userDrawn="1"/>
        </p:nvSpPr>
        <p:spPr>
          <a:xfrm>
            <a:off x="8021215" y="6271898"/>
            <a:ext cx="3217885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</a:t>
            </a:r>
            <a:r>
              <a:rPr lang="de-DE" baseline="0" dirty="0" smtClean="0">
                <a:solidFill>
                  <a:schemeClr val="tx1"/>
                </a:solidFill>
              </a:rPr>
              <a:t> West Pacific </a:t>
            </a:r>
            <a:r>
              <a:rPr lang="de-DE" dirty="0" smtClean="0">
                <a:solidFill>
                  <a:schemeClr val="tx1"/>
                </a:solidFill>
              </a:rPr>
              <a:t>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4" y="626647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4700294" y="6266478"/>
            <a:ext cx="27432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29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46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1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6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82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7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73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8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64" algn="l" defTabSz="9142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8"/>
          <p:cNvSpPr txBox="1">
            <a:spLocks/>
          </p:cNvSpPr>
          <p:nvPr userDrawn="1"/>
        </p:nvSpPr>
        <p:spPr>
          <a:xfrm>
            <a:off x="250262" y="6280350"/>
            <a:ext cx="41148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81"/>
            <a:ext cx="676525" cy="817921"/>
          </a:xfrm>
          <a:prstGeom prst="rect">
            <a:avLst/>
          </a:prstGeom>
        </p:spPr>
      </p:pic>
      <p:sp>
        <p:nvSpPr>
          <p:cNvPr id="17" name="Footer Placeholder 8"/>
          <p:cNvSpPr txBox="1">
            <a:spLocks/>
          </p:cNvSpPr>
          <p:nvPr userDrawn="1"/>
        </p:nvSpPr>
        <p:spPr>
          <a:xfrm>
            <a:off x="7867469" y="6280350"/>
            <a:ext cx="3217885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6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6"/>
            <a:ext cx="7724182" cy="21587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3" y="893800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4" rIns="91430" bIns="45714"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4" y="626647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50"/>
            <a:ext cx="41148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81"/>
            <a:ext cx="676525" cy="817921"/>
          </a:xfrm>
          <a:prstGeom prst="rect">
            <a:avLst/>
          </a:prstGeom>
        </p:spPr>
      </p:pic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7867469" y="6280350"/>
            <a:ext cx="3217885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17/02/2019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17/02/2019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8" indent="0">
              <a:buNone/>
              <a:defRPr sz="1600" b="1"/>
            </a:lvl8pPr>
            <a:lvl9pPr marL="36571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1" indent="0">
              <a:buNone/>
              <a:defRPr sz="1800" b="1"/>
            </a:lvl3pPr>
            <a:lvl4pPr marL="1371436" indent="0">
              <a:buNone/>
              <a:defRPr sz="1600" b="1"/>
            </a:lvl4pPr>
            <a:lvl5pPr marL="1828582" indent="0">
              <a:buNone/>
              <a:defRPr sz="1600" b="1"/>
            </a:lvl5pPr>
            <a:lvl6pPr marL="2285727" indent="0">
              <a:buNone/>
              <a:defRPr sz="1600" b="1"/>
            </a:lvl6pPr>
            <a:lvl7pPr marL="2742873" indent="0">
              <a:buNone/>
              <a:defRPr sz="1600" b="1"/>
            </a:lvl7pPr>
            <a:lvl8pPr marL="3200018" indent="0">
              <a:buNone/>
              <a:defRPr sz="1600" b="1"/>
            </a:lvl8pPr>
            <a:lvl9pPr marL="365716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17/02/2019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17/02/2019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17/02/2019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1" indent="0">
              <a:buNone/>
              <a:defRPr sz="1200"/>
            </a:lvl3pPr>
            <a:lvl4pPr marL="1371436" indent="0">
              <a:buNone/>
              <a:defRPr sz="1000"/>
            </a:lvl4pPr>
            <a:lvl5pPr marL="1828582" indent="0">
              <a:buNone/>
              <a:defRPr sz="1000"/>
            </a:lvl5pPr>
            <a:lvl6pPr marL="2285727" indent="0">
              <a:buNone/>
              <a:defRPr sz="1000"/>
            </a:lvl6pPr>
            <a:lvl7pPr marL="2742873" indent="0">
              <a:buNone/>
              <a:defRPr sz="1000"/>
            </a:lvl7pPr>
            <a:lvl8pPr marL="3200018" indent="0">
              <a:buNone/>
              <a:defRPr sz="1000"/>
            </a:lvl8pPr>
            <a:lvl9pPr marL="36571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17/02/2019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1" indent="0">
              <a:buNone/>
              <a:defRPr sz="2400"/>
            </a:lvl3pPr>
            <a:lvl4pPr marL="1371436" indent="0">
              <a:buNone/>
              <a:defRPr sz="2000"/>
            </a:lvl4pPr>
            <a:lvl5pPr marL="1828582" indent="0">
              <a:buNone/>
              <a:defRPr sz="2000"/>
            </a:lvl5pPr>
            <a:lvl6pPr marL="2285727" indent="0">
              <a:buNone/>
              <a:defRPr sz="2000"/>
            </a:lvl6pPr>
            <a:lvl7pPr marL="2742873" indent="0">
              <a:buNone/>
              <a:defRPr sz="2000"/>
            </a:lvl7pPr>
            <a:lvl8pPr marL="3200018" indent="0">
              <a:buNone/>
              <a:defRPr sz="2000"/>
            </a:lvl8pPr>
            <a:lvl9pPr marL="365716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6" indent="0">
              <a:buNone/>
              <a:defRPr sz="1400"/>
            </a:lvl2pPr>
            <a:lvl3pPr marL="914291" indent="0">
              <a:buNone/>
              <a:defRPr sz="1200"/>
            </a:lvl3pPr>
            <a:lvl4pPr marL="1371436" indent="0">
              <a:buNone/>
              <a:defRPr sz="1000"/>
            </a:lvl4pPr>
            <a:lvl5pPr marL="1828582" indent="0">
              <a:buNone/>
              <a:defRPr sz="1000"/>
            </a:lvl5pPr>
            <a:lvl6pPr marL="2285727" indent="0">
              <a:buNone/>
              <a:defRPr sz="1000"/>
            </a:lvl6pPr>
            <a:lvl7pPr marL="2742873" indent="0">
              <a:buNone/>
              <a:defRPr sz="1000"/>
            </a:lvl7pPr>
            <a:lvl8pPr marL="3200018" indent="0">
              <a:buNone/>
              <a:defRPr sz="1000"/>
            </a:lvl8pPr>
            <a:lvl9pPr marL="36571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17/02/2019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430" tIns="45714" rIns="91430" bIns="4571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0" tIns="45714" rIns="91430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30" tIns="45714" rIns="91430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2" y="6356352"/>
            <a:ext cx="27432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17/02/2019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0" tIns="45714" rIns="91430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2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4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9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5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0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6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1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6" indent="-228573" algn="l" defTabSz="9142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1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6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2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7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3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8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4" algn="l" defTabSz="914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Meeting of the </a:t>
            </a:r>
            <a:br>
              <a:rPr lang="en-US" dirty="0"/>
            </a:br>
            <a:r>
              <a:rPr lang="en-US" dirty="0" smtClean="0"/>
              <a:t>South West Pacific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9739" y="4140175"/>
            <a:ext cx="9144000" cy="534027"/>
          </a:xfrm>
        </p:spPr>
        <p:txBody>
          <a:bodyPr>
            <a:normAutofit lnSpcReduction="10000"/>
          </a:bodyPr>
          <a:lstStyle/>
          <a:p>
            <a:r>
              <a:rPr lang="en-AU" sz="3600" dirty="0" smtClean="0"/>
              <a:t>Pacific Regional Navigation Initiative (PRNI)</a:t>
            </a:r>
            <a:endParaRPr lang="en-AU" sz="3600" dirty="0"/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4" y="1037483"/>
            <a:ext cx="10515599" cy="4422776"/>
          </a:xfrm>
        </p:spPr>
        <p:txBody>
          <a:bodyPr>
            <a:noAutofit/>
          </a:bodyPr>
          <a:lstStyle/>
          <a:p>
            <a:r>
              <a:rPr lang="en-US" dirty="0" smtClean="0"/>
              <a:t>Multi-Beam Echo Sounder (MBES)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4" descr="N:\Meetings\2019\201902 SWPHC16 Niue February 2019\NZ National report\Supporting info\20181115_1045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654" y="1500145"/>
            <a:ext cx="5603034" cy="31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N:\Meetings\2019\201902 SWPHC16 Niue February 2019\NZ National report\Supporting info\20181115_1914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637" y="3774151"/>
            <a:ext cx="3553515" cy="199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N:\Meetings\2019\201902 SWPHC16 Niue February 2019\NZ National report\Supporting info\Facebook post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8843" y="1500145"/>
            <a:ext cx="3457594" cy="42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on surveys</a:t>
            </a:r>
            <a:endParaRPr lang="en-US" dirty="0"/>
          </a:p>
        </p:txBody>
      </p:sp>
      <p:pic>
        <p:nvPicPr>
          <p:cNvPr id="12" name="Picture Placeholder 16" descr="A picture containing outdoor&#10;&#10;Description generated with high confidence">
            <a:extLst>
              <a:ext uri="{FF2B5EF4-FFF2-40B4-BE49-F238E27FC236}">
                <a16:creationId xmlns:a16="http://schemas.microsoft.com/office/drawing/2014/main" xmlns="" id="{992E75A4-0F44-4753-B890-5B61634216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44294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  <p:pic>
        <p:nvPicPr>
          <p:cNvPr id="10" name="Picture Placeholder 9" descr="Niue_r0.dgn [3D - V8 DGN] - MicroStation">
            <a:extLst>
              <a:ext uri="{FF2B5EF4-FFF2-40B4-BE49-F238E27FC236}">
                <a16:creationId xmlns:a16="http://schemas.microsoft.com/office/drawing/2014/main" xmlns="" id="{64402C2C-3BB2-4129-9CE6-DA750099E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5988" y="232013"/>
            <a:ext cx="7558027" cy="1740158"/>
          </a:xfrm>
          <a:ln>
            <a:noFill/>
          </a:ln>
          <a:effectLst>
            <a:outerShdw blurRad="50800" dist="38100" dir="2700000" algn="tl" rotWithShape="0">
              <a:schemeClr val="bg1">
                <a:lumMod val="95000"/>
                <a:alpha val="40000"/>
              </a:schemeClr>
            </a:outerShdw>
          </a:effectLst>
        </p:spPr>
      </p:pic>
      <p:pic>
        <p:nvPicPr>
          <p:cNvPr id="11" name="Picture 10" descr="A picture containing tree, outdoor, black&#10;&#10;Description generated with very high confidence">
            <a:extLst>
              <a:ext uri="{FF2B5EF4-FFF2-40B4-BE49-F238E27FC236}">
                <a16:creationId xmlns:a16="http://schemas.microsoft.com/office/drawing/2014/main" xmlns="" id="{D4FCC199-56FC-4826-BCED-AAA02C6EC7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28" y="3642235"/>
            <a:ext cx="4636702" cy="2993990"/>
          </a:xfrm>
          <a:prstGeom prst="rect">
            <a:avLst/>
          </a:prstGeom>
          <a:ln>
            <a:noFill/>
          </a:ln>
          <a:effectLst>
            <a:outerShdw blurRad="50800" dist="38100" dir="2700000" sx="101000" sy="101000" algn="tl" rotWithShape="0">
              <a:schemeClr val="tx1">
                <a:alpha val="50000"/>
              </a:scheme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50878" y="2306472"/>
            <a:ext cx="310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chemeClr val="bg1"/>
                </a:solidFill>
              </a:rPr>
              <a:t>More than bathymetry</a:t>
            </a:r>
            <a:endParaRPr lang="en-N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5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4" y="1037483"/>
            <a:ext cx="10515599" cy="4912942"/>
          </a:xfrm>
        </p:spPr>
        <p:txBody>
          <a:bodyPr>
            <a:noAutofit/>
          </a:bodyPr>
          <a:lstStyle/>
          <a:p>
            <a:r>
              <a:rPr lang="en-US" dirty="0" smtClean="0"/>
              <a:t>Samoa MBES</a:t>
            </a:r>
          </a:p>
          <a:p>
            <a:pPr lvl="1"/>
            <a:r>
              <a:rPr lang="en-US" dirty="0" err="1"/>
              <a:t>Asau</a:t>
            </a:r>
            <a:endParaRPr lang="en-US" dirty="0"/>
          </a:p>
          <a:p>
            <a:pPr lvl="1"/>
            <a:r>
              <a:rPr lang="en-US" dirty="0" err="1"/>
              <a:t>Matautu</a:t>
            </a:r>
            <a:r>
              <a:rPr lang="en-US" dirty="0"/>
              <a:t> Bay</a:t>
            </a:r>
          </a:p>
          <a:p>
            <a:pPr lvl="1"/>
            <a:r>
              <a:rPr lang="en-US" dirty="0" err="1"/>
              <a:t>Salelologa</a:t>
            </a:r>
            <a:endParaRPr lang="en-US" dirty="0"/>
          </a:p>
          <a:p>
            <a:pPr lvl="1"/>
            <a:r>
              <a:rPr lang="en-US" dirty="0" err="1"/>
              <a:t>Mulifanua</a:t>
            </a:r>
            <a:endParaRPr lang="en-US" dirty="0"/>
          </a:p>
          <a:p>
            <a:pPr lvl="1"/>
            <a:r>
              <a:rPr lang="en-US" dirty="0" err="1"/>
              <a:t>Vailele</a:t>
            </a:r>
            <a:r>
              <a:rPr lang="en-US" dirty="0"/>
              <a:t> Bay</a:t>
            </a:r>
          </a:p>
          <a:p>
            <a:pPr lvl="1"/>
            <a:r>
              <a:rPr lang="en-US" dirty="0" err="1"/>
              <a:t>Saluafata</a:t>
            </a:r>
            <a:r>
              <a:rPr lang="en-US" dirty="0"/>
              <a:t> Bay</a:t>
            </a:r>
          </a:p>
          <a:p>
            <a:pPr lvl="1"/>
            <a:r>
              <a:rPr lang="en-US" dirty="0" err="1"/>
              <a:t>Fagaloa</a:t>
            </a:r>
            <a:r>
              <a:rPr lang="en-US" dirty="0"/>
              <a:t> Bay</a:t>
            </a:r>
          </a:p>
          <a:p>
            <a:pPr lvl="1"/>
            <a:r>
              <a:rPr lang="en-US" dirty="0" err="1"/>
              <a:t>Aleipata</a:t>
            </a:r>
            <a:endParaRPr lang="en-US" dirty="0"/>
          </a:p>
          <a:p>
            <a:pPr lvl="1"/>
            <a:r>
              <a:rPr lang="en-US" dirty="0" err="1"/>
              <a:t>Safata</a:t>
            </a:r>
            <a:r>
              <a:rPr lang="en-US" dirty="0"/>
              <a:t> Bay</a:t>
            </a:r>
          </a:p>
          <a:p>
            <a:pPr lvl="1"/>
            <a:r>
              <a:rPr lang="en-US" dirty="0" err="1"/>
              <a:t>Siumu</a:t>
            </a:r>
            <a:r>
              <a:rPr lang="en-US" dirty="0"/>
              <a:t> Bay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372" y="1165771"/>
            <a:ext cx="86756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049972" y="1165771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777172" y="1067346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6970972" y="2800896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7721859" y="3050134"/>
            <a:ext cx="33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4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9666547" y="3086646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5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0168197" y="3234284"/>
            <a:ext cx="33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6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0815897" y="3629571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7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1485822" y="4697959"/>
            <a:ext cx="33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8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9122034" y="4737646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8521959" y="4591596"/>
            <a:ext cx="33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NZ" altLang="en-US" sz="1800" b="1">
                <a:solidFill>
                  <a:srgbClr val="FF0000"/>
                </a:solidFill>
                <a:latin typeface="Verdana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109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 publication schedule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20872"/>
              </p:ext>
            </p:extLst>
          </p:nvPr>
        </p:nvGraphicFramePr>
        <p:xfrm>
          <a:off x="929219" y="996283"/>
          <a:ext cx="10289242" cy="4591694"/>
        </p:xfrm>
        <a:graphic>
          <a:graphicData uri="http://schemas.openxmlformats.org/drawingml/2006/table">
            <a:tbl>
              <a:tblPr firstRow="1" firstCol="1" bandRow="1">
                <a:tableStyleId>{18603FDC-E32A-4AB5-989C-0864C3EAD2B8}</a:tableStyleId>
              </a:tblPr>
              <a:tblGrid>
                <a:gridCol w="2032902"/>
                <a:gridCol w="2032902"/>
                <a:gridCol w="2032902"/>
                <a:gridCol w="2095268"/>
                <a:gridCol w="2095268"/>
              </a:tblGrid>
              <a:tr h="2761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Nation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>
                          <a:effectLst/>
                        </a:rPr>
                        <a:t>Paper Charts</a:t>
                      </a:r>
                      <a:endParaRPr lang="en-N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>
                          <a:effectLst/>
                        </a:rPr>
                        <a:t>ENCs</a:t>
                      </a:r>
                      <a:endParaRPr lang="en-N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276169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New Edition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New Chart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New Edition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New Chart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</a:tr>
              <a:tr h="1046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Cook Islands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1 (Jun 18)</a:t>
                      </a:r>
                      <a:endParaRPr lang="en-N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2 (Feb 19)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19 (Jun 18)</a:t>
                      </a:r>
                      <a:endParaRPr lang="en-N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3 (Nov 18)</a:t>
                      </a:r>
                      <a:endParaRPr lang="en-N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6 (Jan 19</a:t>
                      </a:r>
                      <a:r>
                        <a:rPr lang="en-GB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N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Niue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1 (early 2020)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2 (May 18)</a:t>
                      </a:r>
                      <a:endParaRPr lang="en-NZ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3 (early 2020)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Samoa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4 (Feb 18)</a:t>
                      </a:r>
                      <a:endParaRPr lang="en-N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2 (Jun 2021)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4 (Jun 2021)*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2 (Jun 2021)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7 (Jun 2021)*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6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>
                          <a:effectLst/>
                        </a:rPr>
                        <a:t>Tokelau</a:t>
                      </a:r>
                      <a:endParaRPr lang="en-N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1 (Mar 19)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4 (Mar 19)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6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Tonga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3 (Jan 19)</a:t>
                      </a:r>
                      <a:endParaRPr lang="en-N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2 (Apr 19)</a:t>
                      </a:r>
                      <a:endParaRPr lang="en-NZ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1 (May 19)</a:t>
                      </a:r>
                      <a:endParaRPr lang="en-NZ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2 (Jun 2021)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5 (Jun 2020)*</a:t>
                      </a:r>
                      <a:endParaRPr lang="en-NZ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1 (Jun 2021)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1 (Nov 18)</a:t>
                      </a:r>
                      <a:endParaRPr lang="en-N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</a:rPr>
                        <a:t>4 (Dec 18)</a:t>
                      </a:r>
                      <a:endParaRPr lang="en-NZ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1 (April 19)</a:t>
                      </a:r>
                      <a:endParaRPr lang="en-NZ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2 (Jun 2021</a:t>
                      </a:r>
                      <a:r>
                        <a:rPr lang="en-GB" sz="1800" dirty="0" smtClean="0">
                          <a:effectLst/>
                        </a:rPr>
                        <a:t>)</a:t>
                      </a:r>
                      <a:endParaRPr lang="en-NZ" sz="18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6 (Jun 2020)*</a:t>
                      </a:r>
                      <a:endParaRPr lang="en-NZ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2 (Jun 2021)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0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INT Chart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1 (Jul 19)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GB" sz="1800" dirty="0">
                          <a:effectLst/>
                        </a:rPr>
                        <a:t>1 (Jun 19)</a:t>
                      </a:r>
                      <a:endParaRPr lang="en-N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8991" y="5595582"/>
            <a:ext cx="10075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* New </a:t>
            </a:r>
            <a:r>
              <a:rPr lang="en-GB" sz="1600" dirty="0"/>
              <a:t>Charts will replace current fathoms/non-WGS84 charts, enabling production of large scale ENC for the first time.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193477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035" y="968991"/>
            <a:ext cx="4095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785" y="968991"/>
            <a:ext cx="6633831" cy="506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376" y="1173707"/>
            <a:ext cx="4654240" cy="297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8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344" y="78726"/>
            <a:ext cx="7837714" cy="5987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3" y="1763887"/>
            <a:ext cx="7806591" cy="419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71" y="980617"/>
            <a:ext cx="3526973" cy="3132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44" y="4541600"/>
            <a:ext cx="3025657" cy="9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7828" y="1044000"/>
            <a:ext cx="6950192" cy="48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97235"/>
            <a:ext cx="6858000" cy="4448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4298868"/>
            <a:ext cx="6605294" cy="5700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938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97" y="962499"/>
            <a:ext cx="5337221" cy="490452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606" y="1432591"/>
            <a:ext cx="6056257" cy="39643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9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57250" y="1420745"/>
            <a:ext cx="10470391" cy="4260850"/>
          </a:xfrm>
        </p:spPr>
        <p:txBody>
          <a:bodyPr>
            <a:noAutofit/>
          </a:bodyPr>
          <a:lstStyle/>
          <a:p>
            <a:r>
              <a:rPr lang="en-NZ" dirty="0" smtClean="0"/>
              <a:t>To-date, </a:t>
            </a:r>
            <a:r>
              <a:rPr lang="en-NZ" b="1" dirty="0" smtClean="0"/>
              <a:t>35</a:t>
            </a:r>
            <a:r>
              <a:rPr lang="en-NZ" dirty="0" smtClean="0"/>
              <a:t> ENCs &amp; </a:t>
            </a:r>
            <a:r>
              <a:rPr lang="en-NZ" b="1" dirty="0" smtClean="0"/>
              <a:t>8</a:t>
            </a:r>
            <a:r>
              <a:rPr lang="en-NZ" dirty="0" smtClean="0"/>
              <a:t> paper charts published incorporating </a:t>
            </a:r>
            <a:r>
              <a:rPr lang="en-NZ" dirty="0"/>
              <a:t>new data (SDB, ALB and MBES) for the Cook Islands, Niue, Samoa</a:t>
            </a:r>
            <a:r>
              <a:rPr lang="en-NZ" dirty="0" smtClean="0"/>
              <a:t>, Tokelau </a:t>
            </a:r>
            <a:r>
              <a:rPr lang="en-NZ" dirty="0"/>
              <a:t>and </a:t>
            </a:r>
            <a:r>
              <a:rPr lang="en-NZ" dirty="0" smtClean="0"/>
              <a:t>Tonga</a:t>
            </a:r>
          </a:p>
          <a:p>
            <a:r>
              <a:rPr lang="en-NZ" dirty="0" smtClean="0"/>
              <a:t>In total, </a:t>
            </a:r>
            <a:r>
              <a:rPr lang="en-NZ" b="1" dirty="0" smtClean="0"/>
              <a:t>63 </a:t>
            </a:r>
            <a:r>
              <a:rPr lang="en-NZ" dirty="0" smtClean="0"/>
              <a:t>ENCs &amp; </a:t>
            </a:r>
            <a:r>
              <a:rPr lang="en-NZ" b="1" dirty="0" smtClean="0"/>
              <a:t>30</a:t>
            </a:r>
            <a:r>
              <a:rPr lang="en-NZ" dirty="0" smtClean="0"/>
              <a:t> paper charts will be published</a:t>
            </a:r>
          </a:p>
          <a:p>
            <a:r>
              <a:rPr lang="en-NZ" dirty="0" smtClean="0"/>
              <a:t>Including </a:t>
            </a:r>
            <a:r>
              <a:rPr lang="en-NZ" b="1" dirty="0" smtClean="0"/>
              <a:t>19</a:t>
            </a:r>
            <a:r>
              <a:rPr lang="en-NZ" dirty="0" smtClean="0"/>
              <a:t> new ENCs &amp; </a:t>
            </a:r>
            <a:r>
              <a:rPr lang="en-NZ" b="1" dirty="0" smtClean="0"/>
              <a:t>12</a:t>
            </a:r>
            <a:r>
              <a:rPr lang="en-NZ" dirty="0" smtClean="0"/>
              <a:t> new paper charts, replacing current fathoms charts</a:t>
            </a:r>
          </a:p>
        </p:txBody>
      </p:sp>
    </p:spTree>
    <p:extLst>
      <p:ext uri="{BB962C8B-B14F-4D97-AF65-F5344CB8AC3E}">
        <p14:creationId xmlns:p14="http://schemas.microsoft.com/office/powerpoint/2010/main" val="30126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12" descr="D:\Users\jsummers\AppData\Local\Microsoft\Windows\Temporary Internet Files\Content.Outlook\KQRPP4VK\Boat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7"/>
          <a:stretch>
            <a:fillRect/>
          </a:stretch>
        </p:blipFill>
        <p:spPr bwMode="auto">
          <a:xfrm>
            <a:off x="0" y="-13649"/>
            <a:ext cx="12192000" cy="687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563" y="464360"/>
            <a:ext cx="9452780" cy="1664691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Fakaaue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lahi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Thank you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Pacific Regional Navigation Initiative (PRNI)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420745"/>
            <a:ext cx="7724182" cy="4260850"/>
          </a:xfrm>
        </p:spPr>
        <p:txBody>
          <a:bodyPr>
            <a:noAutofit/>
          </a:bodyPr>
          <a:lstStyle/>
          <a:p>
            <a:r>
              <a:rPr lang="en-NZ" dirty="0"/>
              <a:t>2015 - 5 year, $5 million programme of works</a:t>
            </a:r>
          </a:p>
          <a:p>
            <a:r>
              <a:rPr lang="en-NZ" dirty="0"/>
              <a:t>Partnership with MFAT, LINZ and SPC</a:t>
            </a:r>
          </a:p>
          <a:p>
            <a:r>
              <a:rPr lang="en-NZ" dirty="0"/>
              <a:t>Focus on navigation-related aspects of maritime safety</a:t>
            </a:r>
          </a:p>
          <a:p>
            <a:r>
              <a:rPr lang="en-NZ" dirty="0"/>
              <a:t>Builds on success on SWPRHP – risk assessments in Vanuatu, Tonga and Cook Islands</a:t>
            </a:r>
          </a:p>
          <a:p>
            <a:r>
              <a:rPr lang="en-NZ" dirty="0"/>
              <a:t>January 2018 – an additional $2.2 million secured</a:t>
            </a:r>
          </a:p>
          <a:p>
            <a:r>
              <a:rPr lang="en-NZ" dirty="0"/>
              <a:t>Programme continues to </a:t>
            </a:r>
            <a:r>
              <a:rPr lang="en-NZ" dirty="0" smtClean="0"/>
              <a:t>2021</a:t>
            </a:r>
          </a:p>
          <a:p>
            <a:r>
              <a:rPr lang="en-NZ" dirty="0" smtClean="0"/>
              <a:t>Investigating activities beyond 2021</a:t>
            </a:r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3358" y="327546"/>
            <a:ext cx="8846847" cy="568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Pacific Regional Navigation Initiative (PRNI)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Bilateral Arrangements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776" y="1610447"/>
            <a:ext cx="2403643" cy="32481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1727" y="1610448"/>
            <a:ext cx="2492172" cy="32481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868" y="1610448"/>
            <a:ext cx="2632307" cy="32481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6891" y="1610445"/>
            <a:ext cx="2879329" cy="32481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8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Hydrographic Risk Assessments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6934" y="1009859"/>
            <a:ext cx="3327204" cy="47494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328" y="1009858"/>
            <a:ext cx="3331063" cy="47222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5314" y="996285"/>
            <a:ext cx="3334421" cy="474942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7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4554" y="1037483"/>
            <a:ext cx="10515599" cy="4422776"/>
          </a:xfrm>
        </p:spPr>
        <p:txBody>
          <a:bodyPr>
            <a:noAutofit/>
          </a:bodyPr>
          <a:lstStyle/>
          <a:p>
            <a:r>
              <a:rPr lang="en-US" dirty="0" smtClean="0"/>
              <a:t>Satellite Derived Bathymetry (SDB)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579" y="1767384"/>
            <a:ext cx="3397027" cy="30399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668" y="1371598"/>
            <a:ext cx="3468527" cy="34357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970" y="1569492"/>
            <a:ext cx="3663914" cy="441598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78548" y="5090615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 smtClean="0"/>
              <a:t>Manihiki</a:t>
            </a:r>
            <a:r>
              <a:rPr lang="en-NZ" b="1" dirty="0" smtClean="0"/>
              <a:t>, Cook Islands</a:t>
            </a:r>
            <a:endParaRPr lang="en-NZ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60970" y="1767384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 smtClean="0"/>
              <a:t>Nomuka</a:t>
            </a:r>
            <a:r>
              <a:rPr lang="en-NZ" b="1" dirty="0" smtClean="0"/>
              <a:t>, Tonga</a:t>
            </a:r>
            <a:endParaRPr lang="en-NZ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881333" y="5090615"/>
            <a:ext cx="216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 smtClean="0"/>
              <a:t>Beverideg</a:t>
            </a:r>
            <a:r>
              <a:rPr lang="en-NZ" b="1" dirty="0" smtClean="0"/>
              <a:t> Reef, Niue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4076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142" y="1582202"/>
            <a:ext cx="3814536" cy="435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24555" y="1037483"/>
            <a:ext cx="5453890" cy="682135"/>
          </a:xfrm>
        </p:spPr>
        <p:txBody>
          <a:bodyPr>
            <a:noAutofit/>
          </a:bodyPr>
          <a:lstStyle/>
          <a:p>
            <a:r>
              <a:rPr lang="en-US" dirty="0" smtClean="0"/>
              <a:t>Airborne Laser Bathymetry (ALB)</a:t>
            </a:r>
          </a:p>
        </p:txBody>
      </p:sp>
      <p:pic>
        <p:nvPicPr>
          <p:cNvPr id="17" name="Picture 16" descr="A picture containing indoor, cake&#10;&#10;Description generated with high confidence">
            <a:extLst>
              <a:ext uri="{FF2B5EF4-FFF2-40B4-BE49-F238E27FC236}">
                <a16:creationId xmlns="" xmlns:a16="http://schemas.microsoft.com/office/drawing/2014/main" id="{88662313-D5D4-4AC2-BBF6-C33610CAAF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464" y="1063319"/>
            <a:ext cx="4045814" cy="4872912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460" y="3151835"/>
            <a:ext cx="3853409" cy="237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7869" y="1212869"/>
            <a:ext cx="2348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err="1" smtClean="0">
                <a:solidFill>
                  <a:schemeClr val="bg1"/>
                </a:solidFill>
              </a:rPr>
              <a:t>Beveridge</a:t>
            </a:r>
            <a:r>
              <a:rPr lang="en-NZ" b="1" dirty="0" smtClean="0">
                <a:solidFill>
                  <a:schemeClr val="bg1"/>
                </a:solidFill>
              </a:rPr>
              <a:t> Reef, Niue</a:t>
            </a:r>
            <a:endParaRPr lang="en-NZ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072" y="1767384"/>
            <a:ext cx="1664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err="1" smtClean="0"/>
              <a:t>Nomuka</a:t>
            </a:r>
            <a:r>
              <a:rPr lang="en-NZ" b="1" dirty="0" smtClean="0"/>
              <a:t>, Tonga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2610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4" y="1037483"/>
            <a:ext cx="10515599" cy="4422776"/>
          </a:xfrm>
        </p:spPr>
        <p:txBody>
          <a:bodyPr>
            <a:noAutofit/>
          </a:bodyPr>
          <a:lstStyle/>
          <a:p>
            <a:r>
              <a:rPr lang="en-US" dirty="0" smtClean="0"/>
              <a:t>Surveys: planning (PRNI)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256" y="1555844"/>
            <a:ext cx="4974866" cy="443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6533" y="982639"/>
            <a:ext cx="5766968" cy="493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8256" y="1569492"/>
            <a:ext cx="3562322" cy="400110"/>
          </a:xfrm>
          <a:prstGeom prst="rect">
            <a:avLst/>
          </a:prstGeom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n-NZ" sz="2000" b="1" dirty="0" smtClean="0"/>
              <a:t>Initial ALB &amp; MBES survey areas</a:t>
            </a:r>
            <a:endParaRPr lang="en-NZ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66533" y="5520590"/>
            <a:ext cx="3459730" cy="400110"/>
          </a:xfrm>
          <a:prstGeom prst="rect">
            <a:avLst/>
          </a:prstGeom>
          <a:solidFill>
            <a:schemeClr val="accent3">
              <a:lumMod val="60000"/>
              <a:lumOff val="40000"/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n-NZ" sz="2000" b="1" dirty="0" smtClean="0"/>
              <a:t>Final ALB &amp; MBES survey areas</a:t>
            </a:r>
            <a:endParaRPr lang="en-NZ" sz="2000" b="1" dirty="0"/>
          </a:p>
        </p:txBody>
      </p:sp>
    </p:spTree>
    <p:extLst>
      <p:ext uri="{BB962C8B-B14F-4D97-AF65-F5344CB8AC3E}">
        <p14:creationId xmlns:p14="http://schemas.microsoft.com/office/powerpoint/2010/main" val="6818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on surveys, charting and MSI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1257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48"/>
            <a:ext cx="1257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" y="13648"/>
            <a:ext cx="125634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8" y="13648"/>
            <a:ext cx="125444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23" y="13648"/>
            <a:ext cx="1255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46" y="13648"/>
            <a:ext cx="12553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3577</TotalTime>
  <Words>1016</Words>
  <Application>Microsoft Office PowerPoint</Application>
  <PresentationFormat>Widescreen</PresentationFormat>
  <Paragraphs>191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IHO_Presentations_template-Blank</vt:lpstr>
      <vt:lpstr>16th Meeting of the  South West Pacific Hydrographic Commission  </vt:lpstr>
      <vt:lpstr>Pacific Regional Navigation Initiative (PRNI)</vt:lpstr>
      <vt:lpstr>Pacific Regional Navigation Initiative (PRNI)</vt:lpstr>
      <vt:lpstr>Bilateral Arrangements</vt:lpstr>
      <vt:lpstr>Hydrographic Risk Assessments</vt:lpstr>
      <vt:lpstr>Surveys</vt:lpstr>
      <vt:lpstr>Surveys</vt:lpstr>
      <vt:lpstr>Surveys</vt:lpstr>
      <vt:lpstr>Progress on surveys, charting and MSI</vt:lpstr>
      <vt:lpstr>Surveys</vt:lpstr>
      <vt:lpstr>Progress on surveys</vt:lpstr>
      <vt:lpstr>Future surveys</vt:lpstr>
      <vt:lpstr>Chart publication schedule</vt:lpstr>
      <vt:lpstr>Charting</vt:lpstr>
      <vt:lpstr>Charting</vt:lpstr>
      <vt:lpstr>Charting</vt:lpstr>
      <vt:lpstr>Charting</vt:lpstr>
      <vt:lpstr>Charting</vt:lpstr>
      <vt:lpstr>Fakaaue lahi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JCOMM-5 to HSSC 9 6-10 November 2017,  Ottawa, Canada</dc:title>
  <dc:creator>Owner</dc:creator>
  <cp:lastModifiedBy>Alberto Costa Neves</cp:lastModifiedBy>
  <cp:revision>146</cp:revision>
  <dcterms:created xsi:type="dcterms:W3CDTF">2017-10-26T13:07:26Z</dcterms:created>
  <dcterms:modified xsi:type="dcterms:W3CDTF">2019-02-16T23:16:56Z</dcterms:modified>
</cp:coreProperties>
</file>