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389" r:id="rId4"/>
    <p:sldId id="395" r:id="rId5"/>
    <p:sldId id="412" r:id="rId6"/>
    <p:sldId id="258" r:id="rId7"/>
    <p:sldId id="414" r:id="rId8"/>
    <p:sldId id="397" r:id="rId9"/>
    <p:sldId id="413" r:id="rId10"/>
    <p:sldId id="415" r:id="rId11"/>
    <p:sldId id="393" r:id="rId12"/>
    <p:sldId id="398" r:id="rId13"/>
    <p:sldId id="259" r:id="rId14"/>
    <p:sldId id="399" r:id="rId15"/>
    <p:sldId id="400" r:id="rId16"/>
    <p:sldId id="401" r:id="rId17"/>
    <p:sldId id="402" r:id="rId18"/>
    <p:sldId id="403" r:id="rId19"/>
    <p:sldId id="404" r:id="rId20"/>
    <p:sldId id="405" r:id="rId21"/>
    <p:sldId id="261" r:id="rId22"/>
    <p:sldId id="260" r:id="rId23"/>
    <p:sldId id="406" r:id="rId24"/>
    <p:sldId id="391" r:id="rId25"/>
    <p:sldId id="262" r:id="rId26"/>
    <p:sldId id="263" r:id="rId27"/>
    <p:sldId id="394" r:id="rId28"/>
    <p:sldId id="407" r:id="rId29"/>
    <p:sldId id="408" r:id="rId30"/>
    <p:sldId id="410" r:id="rId31"/>
    <p:sldId id="392" r:id="rId32"/>
    <p:sldId id="409" r:id="rId33"/>
    <p:sldId id="411" r:id="rId34"/>
    <p:sldId id="3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Donohue" initials="DD" lastIdx="1" clrIdx="0">
    <p:extLst>
      <p:ext uri="{19B8F6BF-5375-455C-9EA6-DF929625EA0E}">
        <p15:presenceInfo xmlns:p15="http://schemas.microsoft.com/office/powerpoint/2012/main" userId="S-1-5-21-2831237182-3448336742-1626799360-1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74" d="100"/>
          <a:sy n="74" d="100"/>
        </p:scale>
        <p:origin x="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F1CC5-B7D9-4717-B4C9-8AAD387CFF10}" type="datetimeFigureOut">
              <a:rPr lang="en-AU" smtClean="0"/>
              <a:t>18/02/2019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A0DB9D-ABF1-446C-87B7-E15F4A1C47AE}" type="slidenum">
              <a:rPr lang="en-AU" smtClean="0"/>
              <a:t>‹#›</a:t>
            </a:fld>
            <a:endParaRPr lang="en-AU"/>
          </a:p>
        </p:txBody>
      </p:sp>
    </p:spTree>
    <p:extLst>
      <p:ext uri="{BB962C8B-B14F-4D97-AF65-F5344CB8AC3E}">
        <p14:creationId xmlns:p14="http://schemas.microsoft.com/office/powerpoint/2010/main" val="325310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fld id="{BDCDEFA2-8D77-1241-86AB-910A8C055B8F}" type="slidenum">
              <a:rPr lang="en-US" smtClean="0"/>
              <a:pPr/>
              <a:t>3</a:t>
            </a:fld>
            <a:endParaRPr lang="en-US"/>
          </a:p>
        </p:txBody>
      </p:sp>
    </p:spTree>
    <p:extLst>
      <p:ext uri="{BB962C8B-B14F-4D97-AF65-F5344CB8AC3E}">
        <p14:creationId xmlns:p14="http://schemas.microsoft.com/office/powerpoint/2010/main" val="3904136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3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47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09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fld id="{BDCDEFA2-8D77-1241-86AB-910A8C055B8F}" type="slidenum">
              <a:rPr lang="en-US" smtClean="0"/>
              <a:pPr/>
              <a:t>4</a:t>
            </a:fld>
            <a:endParaRPr lang="en-US"/>
          </a:p>
        </p:txBody>
      </p:sp>
    </p:spTree>
    <p:extLst>
      <p:ext uri="{BB962C8B-B14F-4D97-AF65-F5344CB8AC3E}">
        <p14:creationId xmlns:p14="http://schemas.microsoft.com/office/powerpoint/2010/main" val="90901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fld id="{BDCDEFA2-8D77-1241-86AB-910A8C055B8F}" type="slidenum">
              <a:rPr lang="en-US" smtClean="0"/>
              <a:pPr/>
              <a:t>5</a:t>
            </a:fld>
            <a:endParaRPr lang="en-US"/>
          </a:p>
        </p:txBody>
      </p:sp>
    </p:spTree>
    <p:extLst>
      <p:ext uri="{BB962C8B-B14F-4D97-AF65-F5344CB8AC3E}">
        <p14:creationId xmlns:p14="http://schemas.microsoft.com/office/powerpoint/2010/main" val="401560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1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74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34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05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823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iXBlue</a:t>
            </a:r>
            <a:r>
              <a:rPr lang="en-US" dirty="0"/>
              <a:t> Project for LINZ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DEFA2-8D77-1241-86AB-910A8C05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4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9EB00-0804-4BAD-9F73-D860FE13DC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71CCC463-E1A0-4BC2-A820-77B0F28A2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46F9CFBD-8EAA-4457-BFCB-D55A6195DD54}"/>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5" name="Footer Placeholder 4">
            <a:extLst>
              <a:ext uri="{FF2B5EF4-FFF2-40B4-BE49-F238E27FC236}">
                <a16:creationId xmlns:a16="http://schemas.microsoft.com/office/drawing/2014/main" xmlns="" id="{589022FE-6C5A-4A37-8736-419569767CC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48A58FF8-BD64-4FE7-8C61-096AF5E2347E}"/>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278580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E062FB-B477-4719-A86C-9F32596196D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6A804545-66A6-4FE7-87EE-05EC28EC2A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364F9A88-A8AA-45D6-A0B1-D9C044888050}"/>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5" name="Footer Placeholder 4">
            <a:extLst>
              <a:ext uri="{FF2B5EF4-FFF2-40B4-BE49-F238E27FC236}">
                <a16:creationId xmlns:a16="http://schemas.microsoft.com/office/drawing/2014/main" xmlns="" id="{E2A6A17E-ADC7-4A15-A42C-34C69CCEC6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F039F188-7D79-4EDE-8FBF-2396D07C0315}"/>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200243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B7073B-BB68-430F-AF74-2BEA33C92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A5A0000D-66C6-4510-B3DF-AF2EE21F82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CC083EF7-7313-480E-9BB4-50D0682F9251}"/>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5" name="Footer Placeholder 4">
            <a:extLst>
              <a:ext uri="{FF2B5EF4-FFF2-40B4-BE49-F238E27FC236}">
                <a16:creationId xmlns:a16="http://schemas.microsoft.com/office/drawing/2014/main" xmlns="" id="{8546C129-BAC0-4AC2-9218-FC5D7F31447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3F1FD2D2-7F24-4252-877C-5792E1E10CAA}"/>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282058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BFFEF8-24F3-4931-A4B3-7C75CE325C2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10245295-F721-4184-AFA3-D9BD4E5BAE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4C72DC65-B878-4C45-A8F9-71FE9B4A8C6E}"/>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5" name="Footer Placeholder 4">
            <a:extLst>
              <a:ext uri="{FF2B5EF4-FFF2-40B4-BE49-F238E27FC236}">
                <a16:creationId xmlns:a16="http://schemas.microsoft.com/office/drawing/2014/main" xmlns="" id="{2BC0C9F7-9134-43CC-9DCF-76CDDA6A9E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AA80611F-231E-4907-A97E-796D9DD63A7C}"/>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354149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7918E-E1C6-4B3B-8BEF-8F36B5FDB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xmlns="" id="{BF285B98-95AE-4699-BBFC-F0091E4DE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4895DAB-095C-4C4E-906A-B9D9F18B0C75}"/>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5" name="Footer Placeholder 4">
            <a:extLst>
              <a:ext uri="{FF2B5EF4-FFF2-40B4-BE49-F238E27FC236}">
                <a16:creationId xmlns:a16="http://schemas.microsoft.com/office/drawing/2014/main" xmlns="" id="{B4F0F3F6-D5A1-4092-9517-60DBDF40FB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F06759A6-386D-4A49-A79A-94F7BB9A64CF}"/>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333939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83EF7A-6E4C-4CCF-B5FA-11BF275EDC9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C537EDDC-5D64-40F6-B5F6-358A60841B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xmlns="" id="{822F3AC3-F970-4479-BBD1-ECF0DE665B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xmlns="" id="{FD10C8F6-F96B-4EDF-BB9F-7ABE601CF85B}"/>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6" name="Footer Placeholder 5">
            <a:extLst>
              <a:ext uri="{FF2B5EF4-FFF2-40B4-BE49-F238E27FC236}">
                <a16:creationId xmlns:a16="http://schemas.microsoft.com/office/drawing/2014/main" xmlns="" id="{D7D9CE5E-CCB7-43E8-BBED-E402AF19F8A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5194B370-31F4-420B-9704-2C4E9870E0AD}"/>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389412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794477-3BD4-4AC0-85C0-BC0C5D3FB09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B03037EB-29AD-47DA-ACD2-19493AEEB5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5B0FAA9-C204-4E68-A325-F1B2146047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xmlns="" id="{BE16BAD0-54B1-4D28-B8F7-78F4E4604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01740B7-45B2-4392-81C5-C58C8070D8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xmlns="" id="{B577A35B-D6C6-460A-9328-8E274F45379D}"/>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8" name="Footer Placeholder 7">
            <a:extLst>
              <a:ext uri="{FF2B5EF4-FFF2-40B4-BE49-F238E27FC236}">
                <a16:creationId xmlns:a16="http://schemas.microsoft.com/office/drawing/2014/main" xmlns="" id="{E27CAB8D-1C9A-4995-B644-4151A85A45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xmlns="" id="{EF7FC516-F318-46DF-B17C-FC98C6B3635D}"/>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4140478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DDB4C7-E050-4F50-8945-5E2D864CC2E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xmlns="" id="{9B175BD7-F858-4F62-A6B4-91469578BD0B}"/>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4" name="Footer Placeholder 3">
            <a:extLst>
              <a:ext uri="{FF2B5EF4-FFF2-40B4-BE49-F238E27FC236}">
                <a16:creationId xmlns:a16="http://schemas.microsoft.com/office/drawing/2014/main" xmlns="" id="{3EBBF570-E2D5-4A35-BDE6-C4EF409CC7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xmlns="" id="{78361C73-6A6B-43E6-8ADB-C4E665B01833}"/>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36684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0DDBCE-EC46-4267-B539-BC47CAC42B65}"/>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3" name="Footer Placeholder 2">
            <a:extLst>
              <a:ext uri="{FF2B5EF4-FFF2-40B4-BE49-F238E27FC236}">
                <a16:creationId xmlns:a16="http://schemas.microsoft.com/office/drawing/2014/main" xmlns="" id="{F41E5508-29FE-4B9F-9CF6-30AE30BDA3E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xmlns="" id="{DAE99ED7-FB0F-4C04-A4D6-2F9896FE3AB3}"/>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204410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797BE-0402-43E2-AC5B-990E4BA8E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963323AB-3C24-4562-B2A6-9D239CAD8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xmlns="" id="{F6C2E73C-A900-4102-902B-E88B56754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F13E8F8-0F65-4340-B443-F202F221D8B3}"/>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6" name="Footer Placeholder 5">
            <a:extLst>
              <a:ext uri="{FF2B5EF4-FFF2-40B4-BE49-F238E27FC236}">
                <a16:creationId xmlns:a16="http://schemas.microsoft.com/office/drawing/2014/main" xmlns="" id="{D8A5805F-0EA0-40DD-82F7-C72A0A2159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418A34B1-B5DD-4A54-8C70-B4D44B80BB29}"/>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117890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8EB6F-5683-4838-8789-3E42C2E05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xmlns="" id="{14A6CCE7-86D7-4B45-920A-B87C6D9E1A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xmlns="" id="{1AFBBA5F-CCE6-4C32-AD19-7A709AB6F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0194AE8-35D8-41F8-B7F4-CAF29D1DAD32}"/>
              </a:ext>
            </a:extLst>
          </p:cNvPr>
          <p:cNvSpPr>
            <a:spLocks noGrp="1"/>
          </p:cNvSpPr>
          <p:nvPr>
            <p:ph type="dt" sz="half" idx="10"/>
          </p:nvPr>
        </p:nvSpPr>
        <p:spPr/>
        <p:txBody>
          <a:bodyPr/>
          <a:lstStyle/>
          <a:p>
            <a:fld id="{F89E4D94-3E75-484F-BED1-7E3B5F39B5FF}" type="datetimeFigureOut">
              <a:rPr lang="en-AU" smtClean="0"/>
              <a:t>18/02/2019</a:t>
            </a:fld>
            <a:endParaRPr lang="en-AU"/>
          </a:p>
        </p:txBody>
      </p:sp>
      <p:sp>
        <p:nvSpPr>
          <p:cNvPr id="6" name="Footer Placeholder 5">
            <a:extLst>
              <a:ext uri="{FF2B5EF4-FFF2-40B4-BE49-F238E27FC236}">
                <a16:creationId xmlns:a16="http://schemas.microsoft.com/office/drawing/2014/main" xmlns="" id="{8EE810C8-2C54-445F-A512-EDAB1FA6866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DA01D673-5D45-496E-8C2E-56313588B9DD}"/>
              </a:ext>
            </a:extLst>
          </p:cNvPr>
          <p:cNvSpPr>
            <a:spLocks noGrp="1"/>
          </p:cNvSpPr>
          <p:nvPr>
            <p:ph type="sldNum" sz="quarter" idx="12"/>
          </p:nvPr>
        </p:nvSpPr>
        <p:spPr/>
        <p:txBody>
          <a:bodyPr/>
          <a:lstStyle/>
          <a:p>
            <a:fld id="{4A0CAE52-BA3E-46B1-8B11-4EFF35939D0A}" type="slidenum">
              <a:rPr lang="en-AU" smtClean="0"/>
              <a:t>‹#›</a:t>
            </a:fld>
            <a:endParaRPr lang="en-AU"/>
          </a:p>
        </p:txBody>
      </p:sp>
    </p:spTree>
    <p:extLst>
      <p:ext uri="{BB962C8B-B14F-4D97-AF65-F5344CB8AC3E}">
        <p14:creationId xmlns:p14="http://schemas.microsoft.com/office/powerpoint/2010/main" val="87396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8DE014A-84DB-4F29-B2ED-3CC39EB48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32286982-8D47-4A6E-A916-B6A924E13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66B79618-8992-4168-8787-FF3C4ACAB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E4D94-3E75-484F-BED1-7E3B5F39B5FF}" type="datetimeFigureOut">
              <a:rPr lang="en-AU" smtClean="0"/>
              <a:t>18/02/2019</a:t>
            </a:fld>
            <a:endParaRPr lang="en-AU"/>
          </a:p>
        </p:txBody>
      </p:sp>
      <p:sp>
        <p:nvSpPr>
          <p:cNvPr id="5" name="Footer Placeholder 4">
            <a:extLst>
              <a:ext uri="{FF2B5EF4-FFF2-40B4-BE49-F238E27FC236}">
                <a16:creationId xmlns:a16="http://schemas.microsoft.com/office/drawing/2014/main" xmlns="" id="{3B9A0F66-DDE2-4B85-86DF-06CCCA60E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xmlns="" id="{D23D8DF6-4C65-4195-8DDD-CE4801558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CAE52-BA3E-46B1-8B11-4EFF35939D0A}" type="slidenum">
              <a:rPr lang="en-AU" smtClean="0"/>
              <a:t>‹#›</a:t>
            </a:fld>
            <a:endParaRPr lang="en-AU"/>
          </a:p>
        </p:txBody>
      </p:sp>
    </p:spTree>
    <p:extLst>
      <p:ext uri="{BB962C8B-B14F-4D97-AF65-F5344CB8AC3E}">
        <p14:creationId xmlns:p14="http://schemas.microsoft.com/office/powerpoint/2010/main" val="1549623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F83744-91A6-428A-9056-D59E8DCEADE1}"/>
              </a:ext>
            </a:extLst>
          </p:cNvPr>
          <p:cNvSpPr/>
          <p:nvPr/>
        </p:nvSpPr>
        <p:spPr>
          <a:xfrm>
            <a:off x="1322173" y="2150119"/>
            <a:ext cx="9434384" cy="3212757"/>
          </a:xfrm>
          <a:prstGeom prst="rect">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xmlns="" id="{71FA6D21-9CD4-4A44-96A5-0BC7DFE4A09C}"/>
              </a:ext>
            </a:extLst>
          </p:cNvPr>
          <p:cNvSpPr>
            <a:spLocks noGrp="1"/>
          </p:cNvSpPr>
          <p:nvPr>
            <p:ph type="ctrTitle"/>
          </p:nvPr>
        </p:nvSpPr>
        <p:spPr/>
        <p:txBody>
          <a:bodyPr/>
          <a:lstStyle/>
          <a:p>
            <a:r>
              <a:rPr lang="en-US" dirty="0">
                <a:latin typeface="Montserrat Light" panose="00000400000000000000" pitchFamily="2" charset="0"/>
              </a:rPr>
              <a:t>S</a:t>
            </a:r>
            <a:r>
              <a:rPr lang="en-AU" dirty="0">
                <a:latin typeface="Montserrat Light" panose="00000400000000000000" pitchFamily="2" charset="0"/>
              </a:rPr>
              <a:t>OUTH WEST PACIFIC</a:t>
            </a:r>
          </a:p>
        </p:txBody>
      </p:sp>
      <p:sp>
        <p:nvSpPr>
          <p:cNvPr id="3" name="Subtitle 2">
            <a:extLst>
              <a:ext uri="{FF2B5EF4-FFF2-40B4-BE49-F238E27FC236}">
                <a16:creationId xmlns:a16="http://schemas.microsoft.com/office/drawing/2014/main" xmlns="" id="{43F81B7F-1C12-4556-97CD-70D1F8437F56}"/>
              </a:ext>
            </a:extLst>
          </p:cNvPr>
          <p:cNvSpPr>
            <a:spLocks noGrp="1"/>
          </p:cNvSpPr>
          <p:nvPr>
            <p:ph type="subTitle" idx="1"/>
          </p:nvPr>
        </p:nvSpPr>
        <p:spPr/>
        <p:txBody>
          <a:bodyPr>
            <a:normAutofit fontScale="92500"/>
          </a:bodyPr>
          <a:lstStyle/>
          <a:p>
            <a:r>
              <a:rPr lang="en-AU" b="1" dirty="0">
                <a:latin typeface="Montserrat Light" panose="00000400000000000000" pitchFamily="2" charset="0"/>
              </a:rPr>
              <a:t>This story takes you on a journey to the South West Pacific, where in 2018, LINZ mapped the seafloor to update nautical charts. The expedition revealed, in unprecedented detail, beautiful atolls, coral reefs and underwater volcanoes!</a:t>
            </a:r>
          </a:p>
          <a:p>
            <a:endParaRPr lang="en-AU" dirty="0">
              <a:latin typeface="Montserrat Light" panose="00000400000000000000" pitchFamily="2" charset="0"/>
            </a:endParaRPr>
          </a:p>
        </p:txBody>
      </p:sp>
      <p:pic>
        <p:nvPicPr>
          <p:cNvPr id="10" name="Picture 9">
            <a:extLst>
              <a:ext uri="{FF2B5EF4-FFF2-40B4-BE49-F238E27FC236}">
                <a16:creationId xmlns:a16="http://schemas.microsoft.com/office/drawing/2014/main" xmlns="" id="{53C3AD3C-4CDB-40C7-8D72-38C3D3438C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22" y="5924726"/>
            <a:ext cx="3529003" cy="771042"/>
          </a:xfrm>
          <a:prstGeom prst="rect">
            <a:avLst/>
          </a:prstGeom>
        </p:spPr>
      </p:pic>
      <p:pic>
        <p:nvPicPr>
          <p:cNvPr id="5" name="Picture 4">
            <a:extLst>
              <a:ext uri="{FF2B5EF4-FFF2-40B4-BE49-F238E27FC236}">
                <a16:creationId xmlns:a16="http://schemas.microsoft.com/office/drawing/2014/main" xmlns="" id="{0F404D0E-4E4E-4046-AA41-09B4AA0285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1484" y="6276042"/>
            <a:ext cx="2900516" cy="581958"/>
          </a:xfrm>
          <a:prstGeom prst="rect">
            <a:avLst/>
          </a:prstGeom>
        </p:spPr>
      </p:pic>
      <p:pic>
        <p:nvPicPr>
          <p:cNvPr id="6" name="Picture 5">
            <a:extLst>
              <a:ext uri="{FF2B5EF4-FFF2-40B4-BE49-F238E27FC236}">
                <a16:creationId xmlns:a16="http://schemas.microsoft.com/office/drawing/2014/main" xmlns="" id="{01C58814-796A-4F2E-AFDE-989E1EE198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1285" y="6089064"/>
            <a:ext cx="1720121" cy="771042"/>
          </a:xfrm>
          <a:prstGeom prst="rect">
            <a:avLst/>
          </a:prstGeom>
        </p:spPr>
      </p:pic>
    </p:spTree>
    <p:extLst>
      <p:ext uri="{BB962C8B-B14F-4D97-AF65-F5344CB8AC3E}">
        <p14:creationId xmlns:p14="http://schemas.microsoft.com/office/powerpoint/2010/main" val="105914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a:xfrm>
            <a:off x="4940724" y="153833"/>
            <a:ext cx="10515600" cy="1325563"/>
          </a:xfrm>
        </p:spPr>
        <p:txBody>
          <a:bodyPr>
            <a:normAutofit/>
          </a:bodyPr>
          <a:lstStyle/>
          <a:p>
            <a:r>
              <a:rPr lang="en-US" sz="5400" dirty="0">
                <a:solidFill>
                  <a:schemeClr val="bg1"/>
                </a:solidFill>
                <a:latin typeface="Montserrat Light" panose="00000400000000000000" pitchFamily="2" charset="0"/>
              </a:rPr>
              <a:t>Tides and Geodetics</a:t>
            </a:r>
          </a:p>
        </p:txBody>
      </p:sp>
      <p:pic>
        <p:nvPicPr>
          <p:cNvPr id="6" name="Content Placeholder 5">
            <a:extLst>
              <a:ext uri="{FF2B5EF4-FFF2-40B4-BE49-F238E27FC236}">
                <a16:creationId xmlns:a16="http://schemas.microsoft.com/office/drawing/2014/main" xmlns="" id="{429B1F04-3CA4-4DBB-8D3B-1EB2FC95E64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2668555"/>
            <a:ext cx="7855209" cy="4189445"/>
          </a:xfrm>
        </p:spPr>
      </p:pic>
      <p:pic>
        <p:nvPicPr>
          <p:cNvPr id="9" name="Picture 8">
            <a:extLst>
              <a:ext uri="{FF2B5EF4-FFF2-40B4-BE49-F238E27FC236}">
                <a16:creationId xmlns:a16="http://schemas.microsoft.com/office/drawing/2014/main" xmlns="" id="{E74BD91C-D3EF-4B1E-A010-690B5205F7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423019" cy="2668555"/>
          </a:xfrm>
          <a:prstGeom prst="rect">
            <a:avLst/>
          </a:prstGeom>
        </p:spPr>
      </p:pic>
      <p:pic>
        <p:nvPicPr>
          <p:cNvPr id="11" name="Picture 10">
            <a:extLst>
              <a:ext uri="{FF2B5EF4-FFF2-40B4-BE49-F238E27FC236}">
                <a16:creationId xmlns:a16="http://schemas.microsoft.com/office/drawing/2014/main" xmlns="" id="{B7544679-498F-4316-B203-5204EE40CF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55210" y="1552660"/>
            <a:ext cx="4336790" cy="5305340"/>
          </a:xfrm>
          <a:prstGeom prst="rect">
            <a:avLst/>
          </a:prstGeom>
        </p:spPr>
      </p:pic>
    </p:spTree>
    <p:extLst>
      <p:ext uri="{BB962C8B-B14F-4D97-AF65-F5344CB8AC3E}">
        <p14:creationId xmlns:p14="http://schemas.microsoft.com/office/powerpoint/2010/main" val="212223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A2F43-2EB7-4B86-8F71-606E560B5601}"/>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xmlns="" id="{E1C1EF3B-A507-44BD-B6C9-938C64B3565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2292" y="295850"/>
            <a:ext cx="12010773" cy="6603710"/>
          </a:xfrm>
        </p:spPr>
      </p:pic>
    </p:spTree>
    <p:extLst>
      <p:ext uri="{BB962C8B-B14F-4D97-AF65-F5344CB8AC3E}">
        <p14:creationId xmlns:p14="http://schemas.microsoft.com/office/powerpoint/2010/main" val="229077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A2F43-2EB7-4B86-8F71-606E560B5601}"/>
              </a:ext>
            </a:extLst>
          </p:cNvPr>
          <p:cNvSpPr>
            <a:spLocks noGrp="1"/>
          </p:cNvSpPr>
          <p:nvPr>
            <p:ph type="title"/>
          </p:nvPr>
        </p:nvSpPr>
        <p:spPr>
          <a:xfrm>
            <a:off x="89647" y="97720"/>
            <a:ext cx="10515600" cy="1325563"/>
          </a:xfrm>
        </p:spPr>
        <p:txBody>
          <a:bodyPr/>
          <a:lstStyle/>
          <a:p>
            <a:r>
              <a:rPr lang="en-US" dirty="0">
                <a:latin typeface="Montserrat Light"/>
              </a:rPr>
              <a:t>T</a:t>
            </a:r>
            <a:r>
              <a:rPr lang="en-US" dirty="0">
                <a:solidFill>
                  <a:schemeClr val="bg1"/>
                </a:solidFill>
                <a:latin typeface="Montserrat Light"/>
              </a:rPr>
              <a:t>Technical note:</a:t>
            </a:r>
            <a:endParaRPr lang="en-AU" dirty="0">
              <a:latin typeface="Montserrat Light"/>
            </a:endParaRPr>
          </a:p>
        </p:txBody>
      </p:sp>
      <p:sp>
        <p:nvSpPr>
          <p:cNvPr id="4" name="Content Placeholder 3">
            <a:extLst>
              <a:ext uri="{FF2B5EF4-FFF2-40B4-BE49-F238E27FC236}">
                <a16:creationId xmlns:a16="http://schemas.microsoft.com/office/drawing/2014/main" xmlns="" id="{F4F07437-62E1-4A94-9E10-18CDE306AD06}"/>
              </a:ext>
            </a:extLst>
          </p:cNvPr>
          <p:cNvSpPr>
            <a:spLocks noGrp="1"/>
          </p:cNvSpPr>
          <p:nvPr>
            <p:ph idx="1"/>
          </p:nvPr>
        </p:nvSpPr>
        <p:spPr>
          <a:xfrm>
            <a:off x="838200" y="1423283"/>
            <a:ext cx="10515600" cy="4753680"/>
          </a:xfrm>
        </p:spPr>
        <p:txBody>
          <a:bodyPr>
            <a:noAutofit/>
          </a:bodyPr>
          <a:lstStyle/>
          <a:p>
            <a:pPr marL="0" indent="0">
              <a:buNone/>
            </a:pPr>
            <a:r>
              <a:rPr lang="en-US" dirty="0">
                <a:solidFill>
                  <a:schemeClr val="bg1"/>
                </a:solidFill>
                <a:latin typeface="Montserrat Light"/>
              </a:rPr>
              <a:t>GDS used the Shallow water, high resolution Leica Chiroptera system and chose not to also use the deeper water HawkeEye system.</a:t>
            </a:r>
          </a:p>
          <a:p>
            <a:pPr marL="0" indent="0">
              <a:buNone/>
            </a:pPr>
            <a:endParaRPr lang="en-US" dirty="0">
              <a:solidFill>
                <a:schemeClr val="bg1"/>
              </a:solidFill>
              <a:latin typeface="Montserrat Light"/>
            </a:endParaRPr>
          </a:p>
          <a:p>
            <a:pPr marL="0" indent="0">
              <a:buNone/>
            </a:pPr>
            <a:r>
              <a:rPr lang="en-US" dirty="0">
                <a:solidFill>
                  <a:schemeClr val="bg1"/>
                </a:solidFill>
                <a:latin typeface="Montserrat Light"/>
              </a:rPr>
              <a:t>Feature detection survey so whilst the bathymetry from the HawkeEye system might have been interesting, it would have been wasted time and money.</a:t>
            </a:r>
          </a:p>
          <a:p>
            <a:pPr marL="0" indent="0">
              <a:buNone/>
            </a:pPr>
            <a:endParaRPr lang="en-US" dirty="0">
              <a:solidFill>
                <a:schemeClr val="bg1"/>
              </a:solidFill>
              <a:latin typeface="Montserrat Light"/>
            </a:endParaRPr>
          </a:p>
          <a:p>
            <a:pPr marL="0" indent="0">
              <a:buNone/>
            </a:pPr>
            <a:r>
              <a:rPr lang="en-US" dirty="0">
                <a:solidFill>
                  <a:schemeClr val="bg1"/>
                </a:solidFill>
                <a:latin typeface="Montserrat Light"/>
              </a:rPr>
              <a:t>First time that the Leica Chiroptera 4x system had been used on a large commercial survey project.  Unprecedented sounding density.</a:t>
            </a:r>
            <a:endParaRPr lang="en-AU" dirty="0">
              <a:solidFill>
                <a:schemeClr val="bg1"/>
              </a:solidFill>
              <a:latin typeface="Montserrat Light"/>
            </a:endParaRPr>
          </a:p>
        </p:txBody>
      </p:sp>
    </p:spTree>
    <p:extLst>
      <p:ext uri="{BB962C8B-B14F-4D97-AF65-F5344CB8AC3E}">
        <p14:creationId xmlns:p14="http://schemas.microsoft.com/office/powerpoint/2010/main" val="201762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cake, piece, food, indoor&#10;&#10;Description generated with high confidence">
            <a:extLst>
              <a:ext uri="{FF2B5EF4-FFF2-40B4-BE49-F238E27FC236}">
                <a16:creationId xmlns:a16="http://schemas.microsoft.com/office/drawing/2014/main" xmlns="" id="{1CC8934C-3E61-41FD-BF5B-0C6C86F44E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4233" y="2549422"/>
            <a:ext cx="7606677" cy="4102100"/>
          </a:xfrm>
          <a:prstGeom prst="rect">
            <a:avLst/>
          </a:prstGeom>
        </p:spPr>
      </p:pic>
      <p:pic>
        <p:nvPicPr>
          <p:cNvPr id="4" name="Picture 3" descr="A picture containing indoor, table, food, sitting&#10;&#10;Description generated with high confidence">
            <a:extLst>
              <a:ext uri="{FF2B5EF4-FFF2-40B4-BE49-F238E27FC236}">
                <a16:creationId xmlns:a16="http://schemas.microsoft.com/office/drawing/2014/main" xmlns="" id="{2EB4047A-ABC2-4967-B321-87D00DA122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7" y="452283"/>
            <a:ext cx="4492930" cy="5692878"/>
          </a:xfrm>
          <a:prstGeom prst="rect">
            <a:avLst/>
          </a:prstGeom>
          <a:solidFill>
            <a:schemeClr val="tx1"/>
          </a:solidFill>
        </p:spPr>
      </p:pic>
      <p:sp>
        <p:nvSpPr>
          <p:cNvPr id="2" name="Title 1">
            <a:extLst>
              <a:ext uri="{FF2B5EF4-FFF2-40B4-BE49-F238E27FC236}">
                <a16:creationId xmlns:a16="http://schemas.microsoft.com/office/drawing/2014/main" xmlns="" id="{34732FC3-CD18-4614-8E43-655927ACD4BB}"/>
              </a:ext>
            </a:extLst>
          </p:cNvPr>
          <p:cNvSpPr>
            <a:spLocks noGrp="1"/>
          </p:cNvSpPr>
          <p:nvPr>
            <p:ph type="title"/>
          </p:nvPr>
        </p:nvSpPr>
        <p:spPr>
          <a:xfrm>
            <a:off x="4228594" y="206477"/>
            <a:ext cx="10515600" cy="1325563"/>
          </a:xfrm>
        </p:spPr>
        <p:txBody>
          <a:bodyPr/>
          <a:lstStyle/>
          <a:p>
            <a:r>
              <a:rPr lang="en-AU" dirty="0">
                <a:solidFill>
                  <a:schemeClr val="bg1"/>
                </a:solidFill>
                <a:latin typeface="Montserrat Light" panose="00000400000000000000" pitchFamily="2" charset="0"/>
              </a:rPr>
              <a:t>Airborne LiDAR Bathymetry</a:t>
            </a:r>
          </a:p>
        </p:txBody>
      </p:sp>
      <p:sp>
        <p:nvSpPr>
          <p:cNvPr id="3" name="Rectangle 2">
            <a:extLst>
              <a:ext uri="{FF2B5EF4-FFF2-40B4-BE49-F238E27FC236}">
                <a16:creationId xmlns:a16="http://schemas.microsoft.com/office/drawing/2014/main" xmlns="" id="{A28E8134-DE11-4B63-86E7-7EFFD039F985}"/>
              </a:ext>
            </a:extLst>
          </p:cNvPr>
          <p:cNvSpPr/>
          <p:nvPr/>
        </p:nvSpPr>
        <p:spPr>
          <a:xfrm>
            <a:off x="904567" y="2802194"/>
            <a:ext cx="2241755" cy="134701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xmlns="" id="{C4E078CA-B5B7-4FA2-9374-6821CAA55FF4}"/>
              </a:ext>
            </a:extLst>
          </p:cNvPr>
          <p:cNvSpPr/>
          <p:nvPr/>
        </p:nvSpPr>
        <p:spPr>
          <a:xfrm>
            <a:off x="4484233" y="2549422"/>
            <a:ext cx="7606677" cy="41021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xmlns="" id="{9A24044E-306F-46A0-BFB6-182EEA7A5421}"/>
              </a:ext>
            </a:extLst>
          </p:cNvPr>
          <p:cNvCxnSpPr/>
          <p:nvPr/>
        </p:nvCxnSpPr>
        <p:spPr>
          <a:xfrm flipV="1">
            <a:off x="3146323" y="2549422"/>
            <a:ext cx="1337910" cy="24293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1FF6AED-8DFC-4E3B-9A4B-449344E734F7}"/>
              </a:ext>
            </a:extLst>
          </p:cNvPr>
          <p:cNvCxnSpPr>
            <a:cxnSpLocks/>
          </p:cNvCxnSpPr>
          <p:nvPr/>
        </p:nvCxnSpPr>
        <p:spPr>
          <a:xfrm>
            <a:off x="3146322" y="4149213"/>
            <a:ext cx="1337910" cy="250230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0BEAEF9D-C60B-494E-B053-F257FB11E968}"/>
              </a:ext>
            </a:extLst>
          </p:cNvPr>
          <p:cNvSpPr txBox="1"/>
          <p:nvPr/>
        </p:nvSpPr>
        <p:spPr>
          <a:xfrm>
            <a:off x="6253316" y="1933358"/>
            <a:ext cx="4630994" cy="584775"/>
          </a:xfrm>
          <a:prstGeom prst="rect">
            <a:avLst/>
          </a:prstGeom>
          <a:noFill/>
        </p:spPr>
        <p:txBody>
          <a:bodyPr wrap="square" rtlCol="0">
            <a:spAutoFit/>
          </a:bodyPr>
          <a:lstStyle/>
          <a:p>
            <a:r>
              <a:rPr lang="en-AU" sz="3200" dirty="0">
                <a:solidFill>
                  <a:schemeClr val="bg1"/>
                </a:solidFill>
                <a:latin typeface="Montserrat Light" panose="00000400000000000000" pitchFamily="2" charset="0"/>
              </a:rPr>
              <a:t>Beveridge Reef, Niue</a:t>
            </a:r>
          </a:p>
        </p:txBody>
      </p:sp>
    </p:spTree>
    <p:extLst>
      <p:ext uri="{BB962C8B-B14F-4D97-AF65-F5344CB8AC3E}">
        <p14:creationId xmlns:p14="http://schemas.microsoft.com/office/powerpoint/2010/main" val="3042840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a:bodyPr>
          <a:lstStyle/>
          <a:p>
            <a:r>
              <a:rPr lang="en-US" sz="5400" dirty="0">
                <a:solidFill>
                  <a:schemeClr val="bg1"/>
                </a:solidFill>
                <a:latin typeface="Montserrat Light" panose="00000400000000000000" pitchFamily="2" charset="0"/>
              </a:rPr>
              <a:t>Multi-beam Bathymetry</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993913" y="1690689"/>
            <a:ext cx="9485906" cy="4802186"/>
          </a:xfrm>
        </p:spPr>
        <p:txBody>
          <a:bodyPr>
            <a:normAutofit fontScale="92500"/>
          </a:bodyPr>
          <a:lstStyle/>
          <a:p>
            <a:r>
              <a:rPr lang="en-US" sz="3200" dirty="0">
                <a:solidFill>
                  <a:schemeClr val="bg1"/>
                </a:solidFill>
                <a:latin typeface="Montserrat Light" panose="00000400000000000000" pitchFamily="2" charset="0"/>
              </a:rPr>
              <a:t>Multi-vessel solution </a:t>
            </a:r>
          </a:p>
          <a:p>
            <a:r>
              <a:rPr lang="en-US" sz="3200" dirty="0">
                <a:solidFill>
                  <a:schemeClr val="bg1"/>
                </a:solidFill>
                <a:latin typeface="Montserrat Light" panose="00000400000000000000" pitchFamily="2" charset="0"/>
              </a:rPr>
              <a:t>First time iXblue has used an unmanned survey vessel on a contract survey</a:t>
            </a:r>
          </a:p>
          <a:p>
            <a:endParaRPr lang="en-US" sz="3200" dirty="0">
              <a:solidFill>
                <a:schemeClr val="bg1"/>
              </a:solidFill>
              <a:latin typeface="Montserrat Light" panose="00000400000000000000" pitchFamily="2" charset="0"/>
            </a:endParaRPr>
          </a:p>
          <a:p>
            <a:r>
              <a:rPr lang="en-US" sz="3200" dirty="0">
                <a:solidFill>
                  <a:schemeClr val="bg1"/>
                </a:solidFill>
                <a:latin typeface="Montserrat Light" panose="00000400000000000000" pitchFamily="2" charset="0"/>
              </a:rPr>
              <a:t>MBES to be used in &gt;18m water (due to ALB)</a:t>
            </a:r>
          </a:p>
          <a:p>
            <a:endParaRPr lang="en-US" sz="3200" dirty="0">
              <a:solidFill>
                <a:schemeClr val="bg1"/>
              </a:solidFill>
              <a:latin typeface="Montserrat Light" panose="00000400000000000000" pitchFamily="2" charset="0"/>
            </a:endParaRPr>
          </a:p>
          <a:p>
            <a:r>
              <a:rPr lang="en-US" sz="3200" dirty="0">
                <a:solidFill>
                  <a:schemeClr val="bg1"/>
                </a:solidFill>
                <a:latin typeface="Montserrat Light" panose="00000400000000000000" pitchFamily="2" charset="0"/>
              </a:rPr>
              <a:t>USV shows promise to reduce the time on task and cost of large area surveys</a:t>
            </a:r>
          </a:p>
        </p:txBody>
      </p:sp>
      <p:pic>
        <p:nvPicPr>
          <p:cNvPr id="8" name="Picture 7">
            <a:extLst>
              <a:ext uri="{FF2B5EF4-FFF2-40B4-BE49-F238E27FC236}">
                <a16:creationId xmlns:a16="http://schemas.microsoft.com/office/drawing/2014/main" xmlns="" id="{3CA2B0C6-92B1-4C00-81F1-A20C60540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6318" y="6014696"/>
            <a:ext cx="1686182" cy="478178"/>
          </a:xfrm>
          <a:prstGeom prst="rect">
            <a:avLst/>
          </a:prstGeom>
        </p:spPr>
      </p:pic>
    </p:spTree>
    <p:extLst>
      <p:ext uri="{BB962C8B-B14F-4D97-AF65-F5344CB8AC3E}">
        <p14:creationId xmlns:p14="http://schemas.microsoft.com/office/powerpoint/2010/main" val="194591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a:bodyPr>
          <a:lstStyle/>
          <a:p>
            <a:r>
              <a:rPr lang="en-US" sz="5400" dirty="0">
                <a:solidFill>
                  <a:schemeClr val="bg1"/>
                </a:solidFill>
                <a:latin typeface="Montserrat Light" panose="00000400000000000000" pitchFamily="2" charset="0"/>
              </a:rPr>
              <a:t>Vessel Mobilisation - NZ</a:t>
            </a:r>
          </a:p>
        </p:txBody>
      </p:sp>
      <p:pic>
        <p:nvPicPr>
          <p:cNvPr id="4" name="DriX_tauranga_short">
            <a:hlinkClick r:id="" action="ppaction://media"/>
            <a:extLst>
              <a:ext uri="{FF2B5EF4-FFF2-40B4-BE49-F238E27FC236}">
                <a16:creationId xmlns:a16="http://schemas.microsoft.com/office/drawing/2014/main" xmlns="" id="{5EB4B45E-6A75-45B5-B254-8B762D42CD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68438" y="1690688"/>
            <a:ext cx="8537575" cy="4802187"/>
          </a:xfrm>
        </p:spPr>
      </p:pic>
    </p:spTree>
    <p:extLst>
      <p:ext uri="{BB962C8B-B14F-4D97-AF65-F5344CB8AC3E}">
        <p14:creationId xmlns:p14="http://schemas.microsoft.com/office/powerpoint/2010/main" val="339512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a:xfrm>
            <a:off x="418744" y="365125"/>
            <a:ext cx="10935056" cy="1325563"/>
          </a:xfrm>
        </p:spPr>
        <p:txBody>
          <a:bodyPr>
            <a:normAutofit fontScale="90000"/>
          </a:bodyPr>
          <a:lstStyle/>
          <a:p>
            <a:r>
              <a:rPr lang="en-US" sz="5400" dirty="0">
                <a:solidFill>
                  <a:schemeClr val="bg1"/>
                </a:solidFill>
                <a:latin typeface="Montserrat Light" panose="00000400000000000000" pitchFamily="2" charset="0"/>
              </a:rPr>
              <a:t>Mothership – MV SILENT WINGS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0434" y="1339026"/>
            <a:ext cx="8712926" cy="4889834"/>
          </a:xfrm>
          <a:prstGeom prst="rect">
            <a:avLst/>
          </a:prstGeom>
        </p:spPr>
      </p:pic>
      <p:sp>
        <p:nvSpPr>
          <p:cNvPr id="5" name="TextBox 4"/>
          <p:cNvSpPr txBox="1"/>
          <p:nvPr/>
        </p:nvSpPr>
        <p:spPr>
          <a:xfrm>
            <a:off x="3341406" y="6452075"/>
            <a:ext cx="4495087" cy="369332"/>
          </a:xfrm>
          <a:prstGeom prst="rect">
            <a:avLst/>
          </a:prstGeom>
          <a:noFill/>
        </p:spPr>
        <p:txBody>
          <a:bodyPr wrap="square" rtlCol="0">
            <a:spAutoFit/>
          </a:bodyPr>
          <a:lstStyle/>
          <a:p>
            <a:r>
              <a:rPr lang="en-US" dirty="0" smtClean="0">
                <a:solidFill>
                  <a:schemeClr val="bg1"/>
                </a:solidFill>
              </a:rPr>
              <a:t>Note: movie removed due to the size </a:t>
            </a:r>
            <a:endParaRPr lang="en-US" dirty="0">
              <a:solidFill>
                <a:schemeClr val="bg1"/>
              </a:solidFill>
            </a:endParaRPr>
          </a:p>
        </p:txBody>
      </p:sp>
    </p:spTree>
    <p:extLst>
      <p:ext uri="{BB962C8B-B14F-4D97-AF65-F5344CB8AC3E}">
        <p14:creationId xmlns:p14="http://schemas.microsoft.com/office/powerpoint/2010/main" val="2587234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a:bodyPr>
          <a:lstStyle/>
          <a:p>
            <a:r>
              <a:rPr lang="en-US" sz="5400" dirty="0">
                <a:solidFill>
                  <a:schemeClr val="bg1"/>
                </a:solidFill>
                <a:latin typeface="Montserrat Light" panose="00000400000000000000" pitchFamily="2" charset="0"/>
              </a:rPr>
              <a:t>DriX Survey System</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993913" y="1690689"/>
            <a:ext cx="9485906" cy="4802186"/>
          </a:xfrm>
        </p:spPr>
        <p:txBody>
          <a:bodyPr>
            <a:normAutofit/>
          </a:bodyPr>
          <a:lstStyle/>
          <a:p>
            <a:r>
              <a:rPr lang="en-US" sz="3200" dirty="0">
                <a:solidFill>
                  <a:schemeClr val="bg1"/>
                </a:solidFill>
                <a:latin typeface="Montserrat Light" panose="00000400000000000000" pitchFamily="2" charset="0"/>
              </a:rPr>
              <a:t>INS iXblue PHINS C7</a:t>
            </a:r>
          </a:p>
          <a:p>
            <a:r>
              <a:rPr lang="en-US" sz="3200" dirty="0">
                <a:solidFill>
                  <a:schemeClr val="bg1"/>
                </a:solidFill>
                <a:latin typeface="Montserrat Light" panose="00000400000000000000" pitchFamily="2" charset="0"/>
              </a:rPr>
              <a:t>MBES Kongsberg Em2040C dual swath/FM Chirp</a:t>
            </a:r>
          </a:p>
          <a:p>
            <a:r>
              <a:rPr lang="en-US" sz="3200" dirty="0">
                <a:solidFill>
                  <a:schemeClr val="bg1"/>
                </a:solidFill>
                <a:latin typeface="Montserrat Light" panose="00000400000000000000" pitchFamily="2" charset="0"/>
              </a:rPr>
              <a:t>GNSS Trimble SPS855 &amp; Septentrio </a:t>
            </a:r>
            <a:r>
              <a:rPr lang="en-US" sz="3200" dirty="0" err="1">
                <a:solidFill>
                  <a:schemeClr val="bg1"/>
                </a:solidFill>
                <a:latin typeface="Montserrat Light" panose="00000400000000000000" pitchFamily="2" charset="0"/>
              </a:rPr>
              <a:t>AsterX</a:t>
            </a:r>
            <a:r>
              <a:rPr lang="en-US" sz="3200" dirty="0">
                <a:solidFill>
                  <a:schemeClr val="bg1"/>
                </a:solidFill>
                <a:latin typeface="Montserrat Light" panose="00000400000000000000" pitchFamily="2" charset="0"/>
              </a:rPr>
              <a:t>-U</a:t>
            </a:r>
          </a:p>
          <a:p>
            <a:r>
              <a:rPr lang="en-US" sz="3200" dirty="0">
                <a:solidFill>
                  <a:schemeClr val="bg1"/>
                </a:solidFill>
                <a:latin typeface="Montserrat Light" panose="00000400000000000000" pitchFamily="2" charset="0"/>
              </a:rPr>
              <a:t>SVS Valeport </a:t>
            </a:r>
            <a:r>
              <a:rPr lang="en-US" sz="3200" dirty="0" err="1">
                <a:solidFill>
                  <a:schemeClr val="bg1"/>
                </a:solidFill>
                <a:latin typeface="Montserrat Light" panose="00000400000000000000" pitchFamily="2" charset="0"/>
              </a:rPr>
              <a:t>miniSVS</a:t>
            </a:r>
            <a:endParaRPr lang="en-US" sz="3200" dirty="0">
              <a:solidFill>
                <a:schemeClr val="bg1"/>
              </a:solidFill>
              <a:latin typeface="Montserrat Light" panose="00000400000000000000" pitchFamily="2" charset="0"/>
            </a:endParaRPr>
          </a:p>
          <a:p>
            <a:r>
              <a:rPr lang="en-US" sz="3200" dirty="0">
                <a:solidFill>
                  <a:schemeClr val="bg1"/>
                </a:solidFill>
                <a:latin typeface="Montserrat Light" panose="00000400000000000000" pitchFamily="2" charset="0"/>
              </a:rPr>
              <a:t>CARIS Onboard</a:t>
            </a:r>
          </a:p>
        </p:txBody>
      </p:sp>
      <p:pic>
        <p:nvPicPr>
          <p:cNvPr id="8" name="Picture 7">
            <a:extLst>
              <a:ext uri="{FF2B5EF4-FFF2-40B4-BE49-F238E27FC236}">
                <a16:creationId xmlns:a16="http://schemas.microsoft.com/office/drawing/2014/main" xmlns="" id="{3CA2B0C6-92B1-4C00-81F1-A20C60540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3527" y="226672"/>
            <a:ext cx="2825363" cy="801234"/>
          </a:xfrm>
          <a:prstGeom prst="rect">
            <a:avLst/>
          </a:prstGeom>
        </p:spPr>
      </p:pic>
      <p:pic>
        <p:nvPicPr>
          <p:cNvPr id="5" name="Image 8">
            <a:extLst>
              <a:ext uri="{FF2B5EF4-FFF2-40B4-BE49-F238E27FC236}">
                <a16:creationId xmlns:a16="http://schemas.microsoft.com/office/drawing/2014/main" xmlns="" id="{6BF4825F-7D5C-44E0-AC50-1036FE79E1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4433164"/>
            <a:ext cx="4436828" cy="2424836"/>
          </a:xfrm>
          <a:prstGeom prst="rect">
            <a:avLst/>
          </a:prstGeom>
        </p:spPr>
      </p:pic>
      <p:pic>
        <p:nvPicPr>
          <p:cNvPr id="6" name="Image 15">
            <a:extLst>
              <a:ext uri="{FF2B5EF4-FFF2-40B4-BE49-F238E27FC236}">
                <a16:creationId xmlns:a16="http://schemas.microsoft.com/office/drawing/2014/main" xmlns="" id="{5FF9081E-FF9A-42E9-AFC6-8968C1AC3CFC}"/>
              </a:ext>
            </a:extLst>
          </p:cNvPr>
          <p:cNvPicPr>
            <a:picLocks noChangeAspect="1"/>
          </p:cNvPicPr>
          <p:nvPr/>
        </p:nvPicPr>
        <p:blipFill>
          <a:blip r:embed="rId5"/>
          <a:stretch>
            <a:fillRect/>
          </a:stretch>
        </p:blipFill>
        <p:spPr>
          <a:xfrm>
            <a:off x="5518205" y="3420485"/>
            <a:ext cx="6673795" cy="3437515"/>
          </a:xfrm>
          <a:prstGeom prst="rect">
            <a:avLst/>
          </a:prstGeom>
        </p:spPr>
      </p:pic>
    </p:spTree>
    <p:extLst>
      <p:ext uri="{BB962C8B-B14F-4D97-AF65-F5344CB8AC3E}">
        <p14:creationId xmlns:p14="http://schemas.microsoft.com/office/powerpoint/2010/main" val="3503715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fontScale="90000"/>
          </a:bodyPr>
          <a:lstStyle/>
          <a:p>
            <a:r>
              <a:rPr lang="en-US" sz="5400" dirty="0">
                <a:solidFill>
                  <a:schemeClr val="bg1"/>
                </a:solidFill>
                <a:latin typeface="Montserrat Light" panose="00000400000000000000" pitchFamily="2" charset="0"/>
              </a:rPr>
              <a:t>SILENT WINGS Survey System</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993913" y="1690689"/>
            <a:ext cx="9485906" cy="4802186"/>
          </a:xfrm>
        </p:spPr>
        <p:txBody>
          <a:bodyPr>
            <a:normAutofit lnSpcReduction="10000"/>
          </a:bodyPr>
          <a:lstStyle/>
          <a:p>
            <a:r>
              <a:rPr lang="en-US" sz="3200" dirty="0">
                <a:solidFill>
                  <a:schemeClr val="bg1"/>
                </a:solidFill>
                <a:latin typeface="Montserrat Light" panose="00000400000000000000" pitchFamily="2" charset="0"/>
              </a:rPr>
              <a:t>INS iXblue ROVINS (x2)</a:t>
            </a:r>
          </a:p>
          <a:p>
            <a:r>
              <a:rPr lang="en-US" sz="3200" dirty="0">
                <a:solidFill>
                  <a:schemeClr val="bg1"/>
                </a:solidFill>
                <a:latin typeface="Montserrat Light" panose="00000400000000000000" pitchFamily="2" charset="0"/>
              </a:rPr>
              <a:t>MBES Kongsberg Em2040C dual swath/FM Chirp</a:t>
            </a:r>
          </a:p>
          <a:p>
            <a:r>
              <a:rPr lang="en-US" sz="3200" dirty="0">
                <a:solidFill>
                  <a:schemeClr val="bg1"/>
                </a:solidFill>
                <a:latin typeface="Montserrat Light" panose="00000400000000000000" pitchFamily="2" charset="0"/>
              </a:rPr>
              <a:t>SBES Odom 200/33 kHz</a:t>
            </a:r>
          </a:p>
          <a:p>
            <a:r>
              <a:rPr lang="en-US" sz="3200" dirty="0">
                <a:solidFill>
                  <a:schemeClr val="bg1"/>
                </a:solidFill>
                <a:latin typeface="Montserrat Light" panose="00000400000000000000" pitchFamily="2" charset="0"/>
              </a:rPr>
              <a:t>GNSS Fugro </a:t>
            </a:r>
            <a:r>
              <a:rPr lang="en-US" sz="3200" dirty="0" err="1">
                <a:solidFill>
                  <a:schemeClr val="bg1"/>
                </a:solidFill>
                <a:latin typeface="Montserrat Light" panose="00000400000000000000" pitchFamily="2" charset="0"/>
              </a:rPr>
              <a:t>MarineStar</a:t>
            </a:r>
            <a:r>
              <a:rPr lang="en-US" sz="3200" dirty="0">
                <a:solidFill>
                  <a:schemeClr val="bg1"/>
                </a:solidFill>
                <a:latin typeface="Montserrat Light" panose="00000400000000000000" pitchFamily="2" charset="0"/>
              </a:rPr>
              <a:t> 9205 (G2+)</a:t>
            </a:r>
          </a:p>
          <a:p>
            <a:r>
              <a:rPr lang="en-US" sz="3200" dirty="0">
                <a:solidFill>
                  <a:schemeClr val="bg1"/>
                </a:solidFill>
                <a:latin typeface="Montserrat Light" panose="00000400000000000000" pitchFamily="2" charset="0"/>
              </a:rPr>
              <a:t>SVS Valeport </a:t>
            </a:r>
            <a:r>
              <a:rPr lang="en-US" sz="3200" dirty="0" err="1">
                <a:solidFill>
                  <a:schemeClr val="bg1"/>
                </a:solidFill>
                <a:latin typeface="Montserrat Light" panose="00000400000000000000" pitchFamily="2" charset="0"/>
              </a:rPr>
              <a:t>miniSVS</a:t>
            </a:r>
            <a:r>
              <a:rPr lang="en-US" sz="3200" dirty="0">
                <a:solidFill>
                  <a:schemeClr val="bg1"/>
                </a:solidFill>
                <a:latin typeface="Montserrat Light" panose="00000400000000000000" pitchFamily="2" charset="0"/>
              </a:rPr>
              <a:t>, </a:t>
            </a:r>
            <a:r>
              <a:rPr lang="en-US" sz="3200" dirty="0" err="1">
                <a:solidFill>
                  <a:schemeClr val="bg1"/>
                </a:solidFill>
                <a:latin typeface="Montserrat Light" panose="00000400000000000000" pitchFamily="2" charset="0"/>
              </a:rPr>
              <a:t>RapidSVT</a:t>
            </a:r>
            <a:r>
              <a:rPr lang="en-US" sz="3200" dirty="0">
                <a:solidFill>
                  <a:schemeClr val="bg1"/>
                </a:solidFill>
                <a:latin typeface="Montserrat Light" panose="00000400000000000000" pitchFamily="2" charset="0"/>
              </a:rPr>
              <a:t>, SWIFT</a:t>
            </a:r>
          </a:p>
          <a:p>
            <a:r>
              <a:rPr lang="en-US" sz="3200" dirty="0">
                <a:solidFill>
                  <a:schemeClr val="bg1"/>
                </a:solidFill>
                <a:latin typeface="Montserrat Light" panose="00000400000000000000" pitchFamily="2" charset="0"/>
              </a:rPr>
              <a:t>Teledyne OceanScience SVP winch</a:t>
            </a:r>
          </a:p>
          <a:p>
            <a:r>
              <a:rPr lang="en-US" sz="3200" dirty="0">
                <a:solidFill>
                  <a:schemeClr val="bg1"/>
                </a:solidFill>
                <a:latin typeface="Montserrat Light" panose="00000400000000000000" pitchFamily="2" charset="0"/>
              </a:rPr>
              <a:t>QPS QINSy</a:t>
            </a:r>
          </a:p>
          <a:p>
            <a:r>
              <a:rPr lang="en-US" sz="3200" dirty="0">
                <a:solidFill>
                  <a:schemeClr val="bg1"/>
                </a:solidFill>
                <a:latin typeface="Montserrat Light" panose="00000400000000000000" pitchFamily="2" charset="0"/>
              </a:rPr>
              <a:t>CARIS HIPS</a:t>
            </a:r>
          </a:p>
        </p:txBody>
      </p:sp>
      <p:pic>
        <p:nvPicPr>
          <p:cNvPr id="8" name="Picture 7">
            <a:extLst>
              <a:ext uri="{FF2B5EF4-FFF2-40B4-BE49-F238E27FC236}">
                <a16:creationId xmlns:a16="http://schemas.microsoft.com/office/drawing/2014/main" xmlns="" id="{3CA2B0C6-92B1-4C00-81F1-A20C60540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6718" y="516834"/>
            <a:ext cx="1802172" cy="511071"/>
          </a:xfrm>
          <a:prstGeom prst="rect">
            <a:avLst/>
          </a:prstGeom>
        </p:spPr>
      </p:pic>
      <p:pic>
        <p:nvPicPr>
          <p:cNvPr id="7" name="Image 10">
            <a:extLst>
              <a:ext uri="{FF2B5EF4-FFF2-40B4-BE49-F238E27FC236}">
                <a16:creationId xmlns:a16="http://schemas.microsoft.com/office/drawing/2014/main" xmlns="" id="{27129FF7-E358-4449-991D-64BDDA1487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2421" y="4389489"/>
            <a:ext cx="4749579" cy="2468512"/>
          </a:xfrm>
          <a:prstGeom prst="rect">
            <a:avLst/>
          </a:prstGeom>
        </p:spPr>
      </p:pic>
    </p:spTree>
    <p:extLst>
      <p:ext uri="{BB962C8B-B14F-4D97-AF65-F5344CB8AC3E}">
        <p14:creationId xmlns:p14="http://schemas.microsoft.com/office/powerpoint/2010/main" val="388855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a:bodyPr>
          <a:lstStyle/>
          <a:p>
            <a:r>
              <a:rPr lang="en-US" sz="5400" dirty="0">
                <a:solidFill>
                  <a:schemeClr val="bg1"/>
                </a:solidFill>
                <a:latin typeface="Montserrat Light" panose="00000400000000000000" pitchFamily="2" charset="0"/>
              </a:rPr>
              <a:t>RESULTS</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993913" y="1690689"/>
            <a:ext cx="9485906" cy="4802186"/>
          </a:xfrm>
        </p:spPr>
        <p:txBody>
          <a:bodyPr>
            <a:normAutofit fontScale="92500" lnSpcReduction="10000"/>
          </a:bodyPr>
          <a:lstStyle/>
          <a:p>
            <a:r>
              <a:rPr lang="en-US" sz="3200" dirty="0">
                <a:solidFill>
                  <a:schemeClr val="bg1"/>
                </a:solidFill>
                <a:latin typeface="Montserrat Light" panose="00000400000000000000" pitchFamily="2" charset="0"/>
              </a:rPr>
              <a:t>DriX acoustically quiet </a:t>
            </a:r>
          </a:p>
          <a:p>
            <a:pPr marL="0" indent="0">
              <a:buNone/>
            </a:pPr>
            <a:r>
              <a:rPr lang="en-US" sz="3200" dirty="0">
                <a:solidFill>
                  <a:schemeClr val="bg1"/>
                </a:solidFill>
                <a:latin typeface="Montserrat Light" panose="00000400000000000000" pitchFamily="2" charset="0"/>
              </a:rPr>
              <a:t>    45dB Stopped, engines off</a:t>
            </a:r>
          </a:p>
          <a:p>
            <a:pPr marL="0" indent="0">
              <a:buNone/>
            </a:pPr>
            <a:r>
              <a:rPr lang="en-US" sz="3200" dirty="0">
                <a:solidFill>
                  <a:schemeClr val="bg1"/>
                </a:solidFill>
                <a:latin typeface="Montserrat Light" panose="00000400000000000000" pitchFamily="2" charset="0"/>
              </a:rPr>
              <a:t>    (+1dB @12Kts)</a:t>
            </a:r>
          </a:p>
          <a:p>
            <a:r>
              <a:rPr lang="en-US" sz="3200" dirty="0">
                <a:solidFill>
                  <a:schemeClr val="bg1"/>
                </a:solidFill>
                <a:latin typeface="Montserrat Light" panose="00000400000000000000" pitchFamily="2" charset="0"/>
              </a:rPr>
              <a:t>Loss of seabed acoustic return</a:t>
            </a:r>
          </a:p>
          <a:p>
            <a:pPr marL="0" indent="0">
              <a:buNone/>
            </a:pPr>
            <a:r>
              <a:rPr lang="en-US" sz="3200" dirty="0">
                <a:solidFill>
                  <a:schemeClr val="bg1"/>
                </a:solidFill>
                <a:latin typeface="Montserrat Light" panose="00000400000000000000" pitchFamily="2" charset="0"/>
              </a:rPr>
              <a:t>   at 320m for SW</a:t>
            </a:r>
          </a:p>
          <a:p>
            <a:pPr marL="0" indent="0">
              <a:buNone/>
            </a:pPr>
            <a:r>
              <a:rPr lang="en-US" sz="3200" dirty="0">
                <a:solidFill>
                  <a:schemeClr val="bg1"/>
                </a:solidFill>
                <a:latin typeface="Montserrat Light" panose="00000400000000000000" pitchFamily="2" charset="0"/>
              </a:rPr>
              <a:t>   100% coverage at 380m for DriX</a:t>
            </a:r>
          </a:p>
          <a:p>
            <a:pPr marL="0" indent="0">
              <a:buNone/>
            </a:pPr>
            <a:r>
              <a:rPr lang="en-US" sz="3200" dirty="0">
                <a:solidFill>
                  <a:schemeClr val="bg1"/>
                </a:solidFill>
                <a:latin typeface="Montserrat Light" panose="00000400000000000000" pitchFamily="2" charset="0"/>
              </a:rPr>
              <a:t>   Improved bathymetric quality results</a:t>
            </a:r>
          </a:p>
          <a:p>
            <a:pPr marL="0" indent="0">
              <a:buNone/>
            </a:pPr>
            <a:r>
              <a:rPr lang="en-US" sz="3200" dirty="0">
                <a:solidFill>
                  <a:schemeClr val="bg1"/>
                </a:solidFill>
                <a:latin typeface="Montserrat Light" panose="00000400000000000000" pitchFamily="2" charset="0"/>
              </a:rPr>
              <a:t>   for backscatter interpretations and WC </a:t>
            </a:r>
          </a:p>
          <a:p>
            <a:pPr marL="0" indent="0">
              <a:buNone/>
            </a:pPr>
            <a:r>
              <a:rPr lang="en-US" sz="3200" dirty="0">
                <a:solidFill>
                  <a:schemeClr val="bg1"/>
                </a:solidFill>
                <a:latin typeface="Montserrat Light" panose="00000400000000000000" pitchFamily="2" charset="0"/>
              </a:rPr>
              <a:t>   analysis</a:t>
            </a:r>
          </a:p>
        </p:txBody>
      </p:sp>
      <p:pic>
        <p:nvPicPr>
          <p:cNvPr id="8" name="Picture 7">
            <a:extLst>
              <a:ext uri="{FF2B5EF4-FFF2-40B4-BE49-F238E27FC236}">
                <a16:creationId xmlns:a16="http://schemas.microsoft.com/office/drawing/2014/main" xmlns="" id="{3CA2B0C6-92B1-4C00-81F1-A20C60540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663" y="6399078"/>
            <a:ext cx="967090" cy="274253"/>
          </a:xfrm>
          <a:prstGeom prst="rect">
            <a:avLst/>
          </a:prstGeom>
        </p:spPr>
      </p:pic>
      <p:pic>
        <p:nvPicPr>
          <p:cNvPr id="6" name="Image 6">
            <a:extLst>
              <a:ext uri="{FF2B5EF4-FFF2-40B4-BE49-F238E27FC236}">
                <a16:creationId xmlns:a16="http://schemas.microsoft.com/office/drawing/2014/main" xmlns="" id="{797D964D-6F5D-404F-AA6B-3D0F540F9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3938" y="0"/>
            <a:ext cx="5175230" cy="3505200"/>
          </a:xfrm>
          <a:prstGeom prst="rect">
            <a:avLst/>
          </a:prstGeom>
        </p:spPr>
      </p:pic>
      <p:pic>
        <p:nvPicPr>
          <p:cNvPr id="9" name="Image 8">
            <a:extLst>
              <a:ext uri="{FF2B5EF4-FFF2-40B4-BE49-F238E27FC236}">
                <a16:creationId xmlns:a16="http://schemas.microsoft.com/office/drawing/2014/main" xmlns="" id="{8495B8DC-39C0-4AD5-995C-8428D50F07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44119" y="3526939"/>
            <a:ext cx="4347882" cy="3331061"/>
          </a:xfrm>
          <a:prstGeom prst="rect">
            <a:avLst/>
          </a:prstGeom>
        </p:spPr>
      </p:pic>
    </p:spTree>
    <p:extLst>
      <p:ext uri="{BB962C8B-B14F-4D97-AF65-F5344CB8AC3E}">
        <p14:creationId xmlns:p14="http://schemas.microsoft.com/office/powerpoint/2010/main" val="2010299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8C778B0-3D64-4119-A71A-C55B933AB16B}"/>
              </a:ext>
            </a:extLst>
          </p:cNvPr>
          <p:cNvSpPr>
            <a:spLocks noGrp="1"/>
          </p:cNvSpPr>
          <p:nvPr>
            <p:ph idx="1"/>
          </p:nvPr>
        </p:nvSpPr>
        <p:spPr/>
        <p:txBody>
          <a:bodyPr/>
          <a:lstStyle/>
          <a:p>
            <a:endParaRPr lang="en-AU" dirty="0"/>
          </a:p>
        </p:txBody>
      </p:sp>
      <p:sp>
        <p:nvSpPr>
          <p:cNvPr id="4" name="TextBox 3">
            <a:extLst>
              <a:ext uri="{FF2B5EF4-FFF2-40B4-BE49-F238E27FC236}">
                <a16:creationId xmlns:a16="http://schemas.microsoft.com/office/drawing/2014/main" xmlns="" id="{9F08E157-8F43-4EC0-9141-DFB2AB36C3EF}"/>
              </a:ext>
            </a:extLst>
          </p:cNvPr>
          <p:cNvSpPr txBox="1"/>
          <p:nvPr/>
        </p:nvSpPr>
        <p:spPr>
          <a:xfrm>
            <a:off x="203548" y="4001294"/>
            <a:ext cx="3503141" cy="2585323"/>
          </a:xfrm>
          <a:prstGeom prst="rect">
            <a:avLst/>
          </a:prstGeom>
          <a:solidFill>
            <a:schemeClr val="tx1">
              <a:alpha val="65000"/>
            </a:schemeClr>
          </a:solidFill>
        </p:spPr>
        <p:txBody>
          <a:bodyPr wrap="square" rtlCol="0">
            <a:spAutoFit/>
          </a:bodyPr>
          <a:lstStyle/>
          <a:p>
            <a:r>
              <a:rPr lang="en-AU" dirty="0">
                <a:solidFill>
                  <a:schemeClr val="bg1"/>
                </a:solidFill>
              </a:rPr>
              <a:t>Much of Tongan waters have charts that have not been updated since the late 1800's.  With fresh eyes and the latest in seafloor mapping technology, LINZ, EOMAP, GDS and iXblue, are mapping the seabed to make navigation safer and chart undocumented features on  the seafloor. </a:t>
            </a:r>
          </a:p>
        </p:txBody>
      </p:sp>
    </p:spTree>
    <p:extLst>
      <p:ext uri="{BB962C8B-B14F-4D97-AF65-F5344CB8AC3E}">
        <p14:creationId xmlns:p14="http://schemas.microsoft.com/office/powerpoint/2010/main" val="278692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a:bodyPr>
          <a:lstStyle/>
          <a:p>
            <a:r>
              <a:rPr lang="en-US" sz="5400" dirty="0">
                <a:solidFill>
                  <a:schemeClr val="bg1"/>
                </a:solidFill>
                <a:latin typeface="Montserrat Light" panose="00000400000000000000" pitchFamily="2" charset="0"/>
              </a:rPr>
              <a:t>RESULTS</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993913" y="1690689"/>
            <a:ext cx="9485906" cy="4802186"/>
          </a:xfrm>
        </p:spPr>
        <p:txBody>
          <a:bodyPr>
            <a:normAutofit/>
          </a:bodyPr>
          <a:lstStyle/>
          <a:p>
            <a:r>
              <a:rPr lang="en-US" sz="3200" dirty="0">
                <a:solidFill>
                  <a:schemeClr val="bg1"/>
                </a:solidFill>
                <a:latin typeface="Montserrat Light" panose="00000400000000000000" pitchFamily="2" charset="0"/>
              </a:rPr>
              <a:t>Complimentary datasets</a:t>
            </a:r>
          </a:p>
          <a:p>
            <a:r>
              <a:rPr lang="en-US" sz="3200" dirty="0">
                <a:solidFill>
                  <a:schemeClr val="bg1"/>
                </a:solidFill>
                <a:latin typeface="Montserrat Light" panose="00000400000000000000" pitchFamily="2" charset="0"/>
              </a:rPr>
              <a:t>Average mean depth difference of 1.3cm</a:t>
            </a:r>
          </a:p>
          <a:p>
            <a:pPr marL="0" indent="0">
              <a:buNone/>
            </a:pPr>
            <a:r>
              <a:rPr lang="en-US" sz="3200" dirty="0">
                <a:solidFill>
                  <a:schemeClr val="bg1"/>
                </a:solidFill>
                <a:latin typeface="Montserrat Light" panose="00000400000000000000" pitchFamily="2" charset="0"/>
              </a:rPr>
              <a:t>   between SW and DriX on overlapping </a:t>
            </a:r>
          </a:p>
          <a:p>
            <a:pPr marL="0" indent="0">
              <a:buNone/>
            </a:pPr>
            <a:r>
              <a:rPr lang="en-US" sz="3200" dirty="0">
                <a:solidFill>
                  <a:schemeClr val="bg1"/>
                </a:solidFill>
                <a:latin typeface="Montserrat Light" panose="00000400000000000000" pitchFamily="2" charset="0"/>
              </a:rPr>
              <a:t>   surfaces</a:t>
            </a:r>
          </a:p>
          <a:p>
            <a:r>
              <a:rPr lang="en-US" sz="3200" dirty="0">
                <a:solidFill>
                  <a:schemeClr val="bg1"/>
                </a:solidFill>
                <a:latin typeface="Montserrat Light" panose="00000400000000000000" pitchFamily="2" charset="0"/>
              </a:rPr>
              <a:t>Complete merging of backscatter data</a:t>
            </a:r>
          </a:p>
        </p:txBody>
      </p:sp>
      <p:pic>
        <p:nvPicPr>
          <p:cNvPr id="8" name="Picture 7">
            <a:extLst>
              <a:ext uri="{FF2B5EF4-FFF2-40B4-BE49-F238E27FC236}">
                <a16:creationId xmlns:a16="http://schemas.microsoft.com/office/drawing/2014/main" xmlns="" id="{3CA2B0C6-92B1-4C00-81F1-A20C60540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663" y="6162260"/>
            <a:ext cx="1802172" cy="511071"/>
          </a:xfrm>
          <a:prstGeom prst="rect">
            <a:avLst/>
          </a:prstGeom>
        </p:spPr>
      </p:pic>
      <p:pic>
        <p:nvPicPr>
          <p:cNvPr id="7" name="Image 7">
            <a:extLst>
              <a:ext uri="{FF2B5EF4-FFF2-40B4-BE49-F238E27FC236}">
                <a16:creationId xmlns:a16="http://schemas.microsoft.com/office/drawing/2014/main" xmlns="" id="{463237A6-F02A-45F3-A1A4-892694BE91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0119" y="106525"/>
            <a:ext cx="3952015" cy="3322475"/>
          </a:xfrm>
          <a:prstGeom prst="rect">
            <a:avLst/>
          </a:prstGeom>
        </p:spPr>
      </p:pic>
      <p:pic>
        <p:nvPicPr>
          <p:cNvPr id="10" name="Image 5">
            <a:extLst>
              <a:ext uri="{FF2B5EF4-FFF2-40B4-BE49-F238E27FC236}">
                <a16:creationId xmlns:a16="http://schemas.microsoft.com/office/drawing/2014/main" xmlns="" id="{79C9C52D-C70B-41FB-AE9C-2D39B9AB38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4286" y="3507090"/>
            <a:ext cx="3598144" cy="3244386"/>
          </a:xfrm>
          <a:prstGeom prst="rect">
            <a:avLst/>
          </a:prstGeom>
        </p:spPr>
      </p:pic>
    </p:spTree>
    <p:extLst>
      <p:ext uri="{BB962C8B-B14F-4D97-AF65-F5344CB8AC3E}">
        <p14:creationId xmlns:p14="http://schemas.microsoft.com/office/powerpoint/2010/main" val="974373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D11BD2F-D861-4F2B-A187-8120BA2C4EC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4272153"/>
            <a:ext cx="7833926" cy="2733636"/>
          </a:xfrm>
        </p:spPr>
      </p:pic>
      <p:pic>
        <p:nvPicPr>
          <p:cNvPr id="7" name="Picture 6">
            <a:extLst>
              <a:ext uri="{FF2B5EF4-FFF2-40B4-BE49-F238E27FC236}">
                <a16:creationId xmlns:a16="http://schemas.microsoft.com/office/drawing/2014/main" xmlns="" id="{004ABDB7-48DB-493D-B7F1-445B28CCA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57084"/>
            <a:ext cx="7629832" cy="5391627"/>
          </a:xfrm>
          <a:prstGeom prst="rect">
            <a:avLst/>
          </a:prstGeom>
        </p:spPr>
      </p:pic>
      <p:sp>
        <p:nvSpPr>
          <p:cNvPr id="2" name="Title 1">
            <a:extLst>
              <a:ext uri="{FF2B5EF4-FFF2-40B4-BE49-F238E27FC236}">
                <a16:creationId xmlns:a16="http://schemas.microsoft.com/office/drawing/2014/main" xmlns="" id="{84534C9D-600F-4298-9AC8-F69341A20855}"/>
              </a:ext>
            </a:extLst>
          </p:cNvPr>
          <p:cNvSpPr>
            <a:spLocks noGrp="1"/>
          </p:cNvSpPr>
          <p:nvPr>
            <p:ph type="title"/>
          </p:nvPr>
        </p:nvSpPr>
        <p:spPr>
          <a:xfrm>
            <a:off x="-230528" y="290880"/>
            <a:ext cx="4841857" cy="1325563"/>
          </a:xfrm>
        </p:spPr>
        <p:txBody>
          <a:bodyPr>
            <a:normAutofit fontScale="90000"/>
          </a:bodyPr>
          <a:lstStyle/>
          <a:p>
            <a:pPr algn="ctr"/>
            <a:r>
              <a:rPr lang="en-AU" dirty="0">
                <a:solidFill>
                  <a:schemeClr val="bg1"/>
                </a:solidFill>
                <a:latin typeface="Montserrat Light" panose="00000400000000000000" pitchFamily="2" charset="0"/>
              </a:rPr>
              <a:t>The case of the </a:t>
            </a:r>
            <a:br>
              <a:rPr lang="en-AU" dirty="0">
                <a:solidFill>
                  <a:schemeClr val="bg1"/>
                </a:solidFill>
                <a:latin typeface="Montserrat Light" panose="00000400000000000000" pitchFamily="2" charset="0"/>
              </a:rPr>
            </a:br>
            <a:r>
              <a:rPr lang="en-AU" dirty="0">
                <a:solidFill>
                  <a:schemeClr val="bg1"/>
                </a:solidFill>
                <a:latin typeface="Montserrat Light" panose="00000400000000000000" pitchFamily="2" charset="0"/>
              </a:rPr>
              <a:t>missing shipwreck</a:t>
            </a:r>
          </a:p>
        </p:txBody>
      </p:sp>
      <p:sp>
        <p:nvSpPr>
          <p:cNvPr id="3" name="TextBox 2">
            <a:extLst>
              <a:ext uri="{FF2B5EF4-FFF2-40B4-BE49-F238E27FC236}">
                <a16:creationId xmlns:a16="http://schemas.microsoft.com/office/drawing/2014/main" xmlns="" id="{BF636A68-9F86-49DB-8259-F72E96131CED}"/>
              </a:ext>
            </a:extLst>
          </p:cNvPr>
          <p:cNvSpPr txBox="1"/>
          <p:nvPr/>
        </p:nvSpPr>
        <p:spPr>
          <a:xfrm>
            <a:off x="4026309" y="3564227"/>
            <a:ext cx="3136491" cy="830997"/>
          </a:xfrm>
          <a:prstGeom prst="rect">
            <a:avLst/>
          </a:prstGeom>
          <a:noFill/>
        </p:spPr>
        <p:txBody>
          <a:bodyPr wrap="square" rtlCol="0">
            <a:spAutoFit/>
          </a:bodyPr>
          <a:lstStyle/>
          <a:p>
            <a:r>
              <a:rPr lang="en-AU" sz="2400" dirty="0">
                <a:solidFill>
                  <a:schemeClr val="bg1"/>
                </a:solidFill>
                <a:latin typeface="Montserrat Light" panose="00000400000000000000" pitchFamily="2" charset="0"/>
              </a:rPr>
              <a:t>SDB: Dec 2017</a:t>
            </a:r>
          </a:p>
          <a:p>
            <a:r>
              <a:rPr lang="en-AU" sz="2400" dirty="0">
                <a:solidFill>
                  <a:schemeClr val="bg1"/>
                </a:solidFill>
                <a:latin typeface="Montserrat Light" panose="00000400000000000000" pitchFamily="2" charset="0"/>
              </a:rPr>
              <a:t>ALB: May 2018</a:t>
            </a:r>
          </a:p>
        </p:txBody>
      </p:sp>
      <p:pic>
        <p:nvPicPr>
          <p:cNvPr id="6" name="Picture 5">
            <a:extLst>
              <a:ext uri="{FF2B5EF4-FFF2-40B4-BE49-F238E27FC236}">
                <a16:creationId xmlns:a16="http://schemas.microsoft.com/office/drawing/2014/main" xmlns="" id="{34FCCE7B-669F-43A3-AD1F-EC16D2F240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9832" y="0"/>
            <a:ext cx="4562168" cy="6826684"/>
          </a:xfrm>
          <a:prstGeom prst="rect">
            <a:avLst/>
          </a:prstGeom>
        </p:spPr>
      </p:pic>
    </p:spTree>
    <p:extLst>
      <p:ext uri="{BB962C8B-B14F-4D97-AF65-F5344CB8AC3E}">
        <p14:creationId xmlns:p14="http://schemas.microsoft.com/office/powerpoint/2010/main" val="428875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xmlns="" id="{11D7378C-3445-40C2-8A6A-1CBA087670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9133" y="-36696"/>
            <a:ext cx="8962867" cy="6931392"/>
          </a:xfrm>
          <a:prstGeom prst="rect">
            <a:avLst/>
          </a:prstGeom>
        </p:spPr>
      </p:pic>
      <p:sp>
        <p:nvSpPr>
          <p:cNvPr id="2" name="Title 1">
            <a:extLst>
              <a:ext uri="{FF2B5EF4-FFF2-40B4-BE49-F238E27FC236}">
                <a16:creationId xmlns:a16="http://schemas.microsoft.com/office/drawing/2014/main" xmlns="" id="{1F746412-D75C-4CC0-8706-93244E3F8EBE}"/>
              </a:ext>
            </a:extLst>
          </p:cNvPr>
          <p:cNvSpPr>
            <a:spLocks noGrp="1"/>
          </p:cNvSpPr>
          <p:nvPr>
            <p:ph type="title"/>
          </p:nvPr>
        </p:nvSpPr>
        <p:spPr>
          <a:xfrm>
            <a:off x="331573" y="439266"/>
            <a:ext cx="10515600" cy="1325563"/>
          </a:xfrm>
        </p:spPr>
        <p:txBody>
          <a:bodyPr/>
          <a:lstStyle/>
          <a:p>
            <a:r>
              <a:rPr lang="en-AU" dirty="0">
                <a:solidFill>
                  <a:schemeClr val="bg1"/>
                </a:solidFill>
              </a:rPr>
              <a:t>Multibeam </a:t>
            </a:r>
            <a:br>
              <a:rPr lang="en-AU" dirty="0">
                <a:solidFill>
                  <a:schemeClr val="bg1"/>
                </a:solidFill>
              </a:rPr>
            </a:br>
            <a:r>
              <a:rPr lang="en-AU" dirty="0">
                <a:solidFill>
                  <a:schemeClr val="bg1"/>
                </a:solidFill>
              </a:rPr>
              <a:t>Data</a:t>
            </a:r>
          </a:p>
        </p:txBody>
      </p:sp>
    </p:spTree>
    <p:extLst>
      <p:ext uri="{BB962C8B-B14F-4D97-AF65-F5344CB8AC3E}">
        <p14:creationId xmlns:p14="http://schemas.microsoft.com/office/powerpoint/2010/main" val="241450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746412-D75C-4CC0-8706-93244E3F8EBE}"/>
              </a:ext>
            </a:extLst>
          </p:cNvPr>
          <p:cNvSpPr>
            <a:spLocks noGrp="1"/>
          </p:cNvSpPr>
          <p:nvPr>
            <p:ph type="title"/>
          </p:nvPr>
        </p:nvSpPr>
        <p:spPr>
          <a:xfrm>
            <a:off x="331573" y="439266"/>
            <a:ext cx="10515600" cy="5656734"/>
          </a:xfrm>
        </p:spPr>
        <p:txBody>
          <a:bodyPr>
            <a:normAutofit/>
          </a:bodyPr>
          <a:lstStyle/>
          <a:p>
            <a:r>
              <a:rPr lang="en-US" dirty="0">
                <a:solidFill>
                  <a:schemeClr val="bg1"/>
                </a:solidFill>
              </a:rPr>
              <a:t>R</a:t>
            </a:r>
            <a:r>
              <a:rPr lang="en-AU" dirty="0">
                <a:solidFill>
                  <a:schemeClr val="bg1"/>
                </a:solidFill>
              </a:rPr>
              <a:t>eminder of the utility of</a:t>
            </a:r>
            <a:br>
              <a:rPr lang="en-AU" dirty="0">
                <a:solidFill>
                  <a:schemeClr val="bg1"/>
                </a:solidFill>
              </a:rPr>
            </a:br>
            <a:r>
              <a:rPr lang="en-AU" dirty="0">
                <a:solidFill>
                  <a:schemeClr val="bg1"/>
                </a:solidFill>
              </a:rPr>
              <a:t>hydrographic survey for </a:t>
            </a:r>
            <a:br>
              <a:rPr lang="en-AU" dirty="0">
                <a:solidFill>
                  <a:schemeClr val="bg1"/>
                </a:solidFill>
              </a:rPr>
            </a:br>
            <a:r>
              <a:rPr lang="en-AU" dirty="0">
                <a:solidFill>
                  <a:schemeClr val="bg1"/>
                </a:solidFill>
              </a:rPr>
              <a:t>safety of navigation.</a:t>
            </a:r>
            <a:br>
              <a:rPr lang="en-AU" dirty="0">
                <a:solidFill>
                  <a:schemeClr val="bg1"/>
                </a:solidFill>
              </a:rPr>
            </a:br>
            <a:r>
              <a:rPr lang="en-AU" dirty="0">
                <a:solidFill>
                  <a:schemeClr val="bg1"/>
                </a:solidFill>
              </a:rPr>
              <a:t/>
            </a:r>
            <a:br>
              <a:rPr lang="en-AU" dirty="0">
                <a:solidFill>
                  <a:schemeClr val="bg1"/>
                </a:solidFill>
              </a:rPr>
            </a:br>
            <a:r>
              <a:rPr lang="en-AU" dirty="0">
                <a:solidFill>
                  <a:schemeClr val="bg1"/>
                </a:solidFill>
              </a:rPr>
              <a:t>From 300m to 6m deep!</a:t>
            </a:r>
            <a:br>
              <a:rPr lang="en-AU" dirty="0">
                <a:solidFill>
                  <a:schemeClr val="bg1"/>
                </a:solidFill>
              </a:rPr>
            </a:br>
            <a:endParaRPr lang="en-AU" dirty="0">
              <a:solidFill>
                <a:schemeClr val="bg1"/>
              </a:solidFill>
            </a:endParaRPr>
          </a:p>
        </p:txBody>
      </p:sp>
      <p:pic>
        <p:nvPicPr>
          <p:cNvPr id="5" name="Image 10">
            <a:extLst>
              <a:ext uri="{FF2B5EF4-FFF2-40B4-BE49-F238E27FC236}">
                <a16:creationId xmlns:a16="http://schemas.microsoft.com/office/drawing/2014/main" xmlns="" id="{9FDD6C21-7209-400D-8D90-8126EAF4D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9155" y="243097"/>
            <a:ext cx="4211272" cy="3433958"/>
          </a:xfrm>
          <a:prstGeom prst="rect">
            <a:avLst/>
          </a:prstGeom>
        </p:spPr>
      </p:pic>
      <p:pic>
        <p:nvPicPr>
          <p:cNvPr id="7" name="Image 11">
            <a:extLst>
              <a:ext uri="{FF2B5EF4-FFF2-40B4-BE49-F238E27FC236}">
                <a16:creationId xmlns:a16="http://schemas.microsoft.com/office/drawing/2014/main" xmlns="" id="{1669CB45-FEA0-49DF-851F-9F8CAFC8B7BB}"/>
              </a:ext>
            </a:extLst>
          </p:cNvPr>
          <p:cNvPicPr>
            <a:picLocks noChangeAspect="1"/>
          </p:cNvPicPr>
          <p:nvPr/>
        </p:nvPicPr>
        <p:blipFill>
          <a:blip r:embed="rId3"/>
          <a:stretch>
            <a:fillRect/>
          </a:stretch>
        </p:blipFill>
        <p:spPr>
          <a:xfrm>
            <a:off x="7528238" y="3753017"/>
            <a:ext cx="4482467" cy="2978022"/>
          </a:xfrm>
          <a:prstGeom prst="rect">
            <a:avLst/>
          </a:prstGeom>
        </p:spPr>
      </p:pic>
    </p:spTree>
    <p:extLst>
      <p:ext uri="{BB962C8B-B14F-4D97-AF65-F5344CB8AC3E}">
        <p14:creationId xmlns:p14="http://schemas.microsoft.com/office/powerpoint/2010/main" val="2493056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74465-5AB1-465C-AE60-4AC4D7C7332E}"/>
              </a:ext>
            </a:extLst>
          </p:cNvPr>
          <p:cNvSpPr>
            <a:spLocks noGrp="1"/>
          </p:cNvSpPr>
          <p:nvPr>
            <p:ph type="title"/>
          </p:nvPr>
        </p:nvSpPr>
        <p:spPr/>
        <p:txBody>
          <a:bodyPr/>
          <a:lstStyle/>
          <a:p>
            <a:endParaRPr lang="en-AU"/>
          </a:p>
        </p:txBody>
      </p:sp>
      <p:pic>
        <p:nvPicPr>
          <p:cNvPr id="4" name="FlyBy_goodCHART">
            <a:hlinkClick r:id="" action="ppaction://media"/>
            <a:extLst>
              <a:ext uri="{FF2B5EF4-FFF2-40B4-BE49-F238E27FC236}">
                <a16:creationId xmlns:a16="http://schemas.microsoft.com/office/drawing/2014/main" xmlns="" id="{3A17BD23-4E58-4EBC-B373-08E23BDEB7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2612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C774C5-FD0E-48D1-93B3-82E0E86F1735}"/>
              </a:ext>
            </a:extLst>
          </p:cNvPr>
          <p:cNvSpPr>
            <a:spLocks noGrp="1"/>
          </p:cNvSpPr>
          <p:nvPr>
            <p:ph type="title"/>
          </p:nvPr>
        </p:nvSpPr>
        <p:spPr>
          <a:xfrm>
            <a:off x="232719" y="166817"/>
            <a:ext cx="5184855" cy="2281415"/>
          </a:xfrm>
        </p:spPr>
        <p:txBody>
          <a:bodyPr>
            <a:normAutofit/>
          </a:bodyPr>
          <a:lstStyle/>
          <a:p>
            <a:r>
              <a:rPr lang="en-AU" dirty="0">
                <a:solidFill>
                  <a:schemeClr val="bg1"/>
                </a:solidFill>
                <a:latin typeface="Montserrat Light" panose="00000400000000000000" pitchFamily="2" charset="0"/>
              </a:rPr>
              <a:t>Coral Reefs</a:t>
            </a:r>
            <a:br>
              <a:rPr lang="en-AU" dirty="0">
                <a:solidFill>
                  <a:schemeClr val="bg1"/>
                </a:solidFill>
                <a:latin typeface="Montserrat Light" panose="00000400000000000000" pitchFamily="2" charset="0"/>
              </a:rPr>
            </a:br>
            <a:endParaRPr lang="en-AU" dirty="0">
              <a:solidFill>
                <a:schemeClr val="bg1"/>
              </a:solidFill>
              <a:latin typeface="Montserrat Light" panose="00000400000000000000" pitchFamily="2" charset="0"/>
            </a:endParaRPr>
          </a:p>
        </p:txBody>
      </p:sp>
      <p:pic>
        <p:nvPicPr>
          <p:cNvPr id="4" name="Table_coral_fish">
            <a:hlinkClick r:id="" action="ppaction://media"/>
            <a:extLst>
              <a:ext uri="{FF2B5EF4-FFF2-40B4-BE49-F238E27FC236}">
                <a16:creationId xmlns:a16="http://schemas.microsoft.com/office/drawing/2014/main" xmlns="" id="{A823CD4A-B1B8-4BB9-A3C6-EA540B6E05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86348"/>
            <a:ext cx="7718323" cy="4341557"/>
          </a:xfrm>
          <a:prstGeom prst="rect">
            <a:avLst/>
          </a:prstGeom>
        </p:spPr>
      </p:pic>
      <p:pic>
        <p:nvPicPr>
          <p:cNvPr id="7" name="Content Placeholder 4">
            <a:extLst>
              <a:ext uri="{FF2B5EF4-FFF2-40B4-BE49-F238E27FC236}">
                <a16:creationId xmlns:a16="http://schemas.microsoft.com/office/drawing/2014/main" xmlns="" id="{8BE2BE74-E856-4A34-9AA0-3D0245185C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8709" y="-289111"/>
            <a:ext cx="6149546" cy="7436222"/>
          </a:xfrm>
          <a:prstGeom prst="rect">
            <a:avLst/>
          </a:prstGeom>
        </p:spPr>
      </p:pic>
    </p:spTree>
    <p:extLst>
      <p:ext uri="{BB962C8B-B14F-4D97-AF65-F5344CB8AC3E}">
        <p14:creationId xmlns:p14="http://schemas.microsoft.com/office/powerpoint/2010/main" val="3003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2544AC3-CE02-4848-A0A4-B7AFD597A1F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76183" y="-1566"/>
            <a:ext cx="10657703" cy="6859566"/>
          </a:xfrm>
        </p:spPr>
      </p:pic>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6734432" y="-246534"/>
            <a:ext cx="10515600" cy="1325563"/>
          </a:xfrm>
        </p:spPr>
        <p:txBody>
          <a:bodyPr/>
          <a:lstStyle/>
          <a:p>
            <a:r>
              <a:rPr lang="en-AU" dirty="0">
                <a:solidFill>
                  <a:schemeClr val="bg1"/>
                </a:solidFill>
              </a:rPr>
              <a:t>Underwater Volcanoes</a:t>
            </a:r>
          </a:p>
        </p:txBody>
      </p:sp>
      <p:pic>
        <p:nvPicPr>
          <p:cNvPr id="4" name="Image 59">
            <a:extLst>
              <a:ext uri="{FF2B5EF4-FFF2-40B4-BE49-F238E27FC236}">
                <a16:creationId xmlns:a16="http://schemas.microsoft.com/office/drawing/2014/main" xmlns="" id="{D0E4EFA2-5B4D-44A8-8C1D-5D6B2B61F9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862" y="1239258"/>
            <a:ext cx="3433337" cy="2576502"/>
          </a:xfrm>
          <a:prstGeom prst="rect">
            <a:avLst/>
          </a:prstGeom>
        </p:spPr>
      </p:pic>
    </p:spTree>
    <p:extLst>
      <p:ext uri="{BB962C8B-B14F-4D97-AF65-F5344CB8AC3E}">
        <p14:creationId xmlns:p14="http://schemas.microsoft.com/office/powerpoint/2010/main" val="3761031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6734432" y="-246534"/>
            <a:ext cx="10515600" cy="1325563"/>
          </a:xfrm>
        </p:spPr>
        <p:txBody>
          <a:bodyPr>
            <a:normAutofit/>
          </a:bodyPr>
          <a:lstStyle/>
          <a:p>
            <a:endParaRPr lang="en-AU" dirty="0">
              <a:solidFill>
                <a:schemeClr val="bg1"/>
              </a:solidFill>
              <a:latin typeface="Montserrat Light" panose="00000400000000000000"/>
            </a:endParaRPr>
          </a:p>
        </p:txBody>
      </p:sp>
      <p:sp>
        <p:nvSpPr>
          <p:cNvPr id="4" name="Content Placeholder 3">
            <a:extLst>
              <a:ext uri="{FF2B5EF4-FFF2-40B4-BE49-F238E27FC236}">
                <a16:creationId xmlns:a16="http://schemas.microsoft.com/office/drawing/2014/main" xmlns="" id="{CB33A55C-7CEB-4934-B3F2-80F2F2076F84}"/>
              </a:ext>
            </a:extLst>
          </p:cNvPr>
          <p:cNvSpPr>
            <a:spLocks noGrp="1"/>
          </p:cNvSpPr>
          <p:nvPr>
            <p:ph idx="1"/>
          </p:nvPr>
        </p:nvSpPr>
        <p:spPr/>
        <p:txBody>
          <a:bodyPr>
            <a:normAutofit/>
          </a:bodyPr>
          <a:lstStyle/>
          <a:p>
            <a:r>
              <a:rPr lang="en-US" dirty="0"/>
              <a:t>The </a:t>
            </a:r>
            <a:r>
              <a:rPr lang="en-US" dirty="0">
                <a:latin typeface="Montserrat Light" panose="00000400000000000000"/>
              </a:rPr>
              <a:t>optimal solution</a:t>
            </a:r>
            <a:br>
              <a:rPr lang="en-US" dirty="0">
                <a:latin typeface="Montserrat Light" panose="00000400000000000000"/>
              </a:rPr>
            </a:br>
            <a:r>
              <a:rPr lang="en-US" i="1" dirty="0">
                <a:solidFill>
                  <a:schemeClr val="bg1"/>
                </a:solidFill>
              </a:rPr>
              <a:t/>
            </a:r>
            <a:br>
              <a:rPr lang="en-US" i="1" dirty="0">
                <a:solidFill>
                  <a:schemeClr val="bg1"/>
                </a:solidFill>
              </a:rPr>
            </a:br>
            <a:r>
              <a:rPr lang="en-US" i="1" dirty="0">
                <a:solidFill>
                  <a:schemeClr val="bg1"/>
                </a:solidFill>
              </a:rPr>
              <a:t>	</a:t>
            </a:r>
            <a:endParaRPr lang="en-AU" dirty="0">
              <a:solidFill>
                <a:schemeClr val="bg1"/>
              </a:solidFill>
            </a:endParaRPr>
          </a:p>
        </p:txBody>
      </p:sp>
      <p:graphicFrame>
        <p:nvGraphicFramePr>
          <p:cNvPr id="8" name="Tableau 5">
            <a:extLst>
              <a:ext uri="{FF2B5EF4-FFF2-40B4-BE49-F238E27FC236}">
                <a16:creationId xmlns:a16="http://schemas.microsoft.com/office/drawing/2014/main" xmlns="" id="{1B57176F-AFA8-4161-B3EB-31A8C81E4394}"/>
              </a:ext>
            </a:extLst>
          </p:cNvPr>
          <p:cNvGraphicFramePr>
            <a:graphicFrameLocks noGrp="1"/>
          </p:cNvGraphicFramePr>
          <p:nvPr>
            <p:extLst>
              <p:ext uri="{D42A27DB-BD31-4B8C-83A1-F6EECF244321}">
                <p14:modId xmlns:p14="http://schemas.microsoft.com/office/powerpoint/2010/main" val="3325562431"/>
              </p:ext>
            </p:extLst>
          </p:nvPr>
        </p:nvGraphicFramePr>
        <p:xfrm>
          <a:off x="978405" y="500891"/>
          <a:ext cx="9841995" cy="4465085"/>
        </p:xfrm>
        <a:graphic>
          <a:graphicData uri="http://schemas.openxmlformats.org/drawingml/2006/table">
            <a:tbl>
              <a:tblPr firstRow="1" bandRow="1"/>
              <a:tblGrid>
                <a:gridCol w="5775925">
                  <a:extLst>
                    <a:ext uri="{9D8B030D-6E8A-4147-A177-3AD203B41FA5}">
                      <a16:colId xmlns:a16="http://schemas.microsoft.com/office/drawing/2014/main" xmlns="" val="2551028164"/>
                    </a:ext>
                  </a:extLst>
                </a:gridCol>
                <a:gridCol w="1932641">
                  <a:extLst>
                    <a:ext uri="{9D8B030D-6E8A-4147-A177-3AD203B41FA5}">
                      <a16:colId xmlns:a16="http://schemas.microsoft.com/office/drawing/2014/main" xmlns="" val="2876648681"/>
                    </a:ext>
                  </a:extLst>
                </a:gridCol>
                <a:gridCol w="2133429">
                  <a:extLst>
                    <a:ext uri="{9D8B030D-6E8A-4147-A177-3AD203B41FA5}">
                      <a16:colId xmlns:a16="http://schemas.microsoft.com/office/drawing/2014/main" xmlns="" val="1211465477"/>
                    </a:ext>
                  </a:extLst>
                </a:gridCol>
              </a:tblGrid>
              <a:tr h="48723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fr-FR" sz="1200" dirty="0"/>
                        <a:t>Survey </a:t>
                      </a:r>
                      <a:r>
                        <a:rPr lang="fr-FR" sz="1200" dirty="0" err="1"/>
                        <a:t>Summary</a:t>
                      </a:r>
                      <a:endParaRPr lang="fr-FR"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5D8"/>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FR" sz="1200" dirty="0"/>
                        <a:t>DriX</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5D8"/>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FR" sz="1200" dirty="0"/>
                        <a:t>Silent Wings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5D8"/>
                    </a:solidFill>
                  </a:tcPr>
                </a:tc>
                <a:extLst>
                  <a:ext uri="{0D108BD9-81ED-4DB2-BD59-A6C34878D82A}">
                    <a16:rowId xmlns:a16="http://schemas.microsoft.com/office/drawing/2014/main" xmlns="" val="480693023"/>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dirty="0" err="1"/>
                        <a:t>Overall</a:t>
                      </a:r>
                      <a:r>
                        <a:rPr lang="fr-FR" sz="1000" dirty="0"/>
                        <a:t> Line km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 7,450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hMerge="1">
                  <a:txBody>
                    <a:bodyPr/>
                    <a:lstStyle/>
                    <a:p>
                      <a:endParaRPr lang="fr-FR"/>
                    </a:p>
                  </a:txBody>
                  <a:tcPr/>
                </a:tc>
                <a:extLst>
                  <a:ext uri="{0D108BD9-81ED-4DB2-BD59-A6C34878D82A}">
                    <a16:rowId xmlns:a16="http://schemas.microsoft.com/office/drawing/2014/main" xmlns="" val="1123502731"/>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0" dirty="0"/>
                        <a:t>Line km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2,360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5,090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extLst>
                  <a:ext uri="{0D108BD9-81ED-4DB2-BD59-A6C34878D82A}">
                    <a16:rowId xmlns:a16="http://schemas.microsoft.com/office/drawing/2014/main" xmlns="" val="4130071600"/>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0" dirty="0"/>
                        <a:t>% of total line km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32%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68%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extLst>
                  <a:ext uri="{0D108BD9-81ED-4DB2-BD59-A6C34878D82A}">
                    <a16:rowId xmlns:a16="http://schemas.microsoft.com/office/drawing/2014/main" xmlns="" val="835145611"/>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0" dirty="0"/>
                        <a:t>Effective </a:t>
                      </a:r>
                      <a:r>
                        <a:rPr lang="fr-FR" sz="1000" b="0" dirty="0" err="1"/>
                        <a:t>survey</a:t>
                      </a:r>
                      <a:r>
                        <a:rPr lang="fr-FR" sz="1000" b="0" dirty="0"/>
                        <a:t> time (</a:t>
                      </a:r>
                      <a:r>
                        <a:rPr lang="fr-FR" sz="1000" b="0" dirty="0" err="1"/>
                        <a:t>Hours</a:t>
                      </a:r>
                      <a:r>
                        <a:rPr lang="fr-FR" sz="1000" b="0" dirty="0"/>
                        <a:t>)</a:t>
                      </a:r>
                      <a:endParaRPr lang="fr-FR" sz="10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166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a:t>358</a:t>
                      </a:r>
                      <a:endParaRPr lang="fr-FR" sz="1000"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extLst>
                  <a:ext uri="{0D108BD9-81ED-4DB2-BD59-A6C34878D82A}">
                    <a16:rowId xmlns:a16="http://schemas.microsoft.com/office/drawing/2014/main" xmlns="" val="3537296415"/>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0" dirty="0"/>
                        <a:t>Total use</a:t>
                      </a:r>
                      <a:r>
                        <a:rPr lang="fr-FR" sz="1000" b="1" dirty="0"/>
                        <a:t> </a:t>
                      </a:r>
                      <a:r>
                        <a:rPr lang="fr-FR" sz="1000" b="0" dirty="0"/>
                        <a:t>(</a:t>
                      </a:r>
                      <a:r>
                        <a:rPr lang="fr-FR" sz="1000" b="0" dirty="0" err="1"/>
                        <a:t>days</a:t>
                      </a:r>
                      <a:r>
                        <a:rPr lang="fr-FR" sz="1000" b="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b="0" dirty="0"/>
                        <a:t>38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extLst>
                  <a:ext uri="{0D108BD9-81ED-4DB2-BD59-A6C34878D82A}">
                    <a16:rowId xmlns:a16="http://schemas.microsoft.com/office/drawing/2014/main" xmlns="" val="3710493356"/>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dirty="0" err="1"/>
                        <a:t>Average</a:t>
                      </a:r>
                      <a:r>
                        <a:rPr lang="fr-FR" sz="1000" dirty="0"/>
                        <a:t> </a:t>
                      </a:r>
                      <a:r>
                        <a:rPr lang="fr-FR" sz="1000" dirty="0" err="1"/>
                        <a:t>survey</a:t>
                      </a:r>
                      <a:r>
                        <a:rPr lang="fr-FR" sz="1000" dirty="0"/>
                        <a:t> speed (</a:t>
                      </a:r>
                      <a:r>
                        <a:rPr lang="fr-FR" sz="1000" dirty="0" err="1"/>
                        <a:t>knots</a:t>
                      </a:r>
                      <a:r>
                        <a:rPr lang="fr-FR" sz="10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7.6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a:t>7.6</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extLst>
                  <a:ext uri="{0D108BD9-81ED-4DB2-BD59-A6C34878D82A}">
                    <a16:rowId xmlns:a16="http://schemas.microsoft.com/office/drawing/2014/main" xmlns="" val="902641238"/>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dirty="0" err="1"/>
                        <a:t>Average</a:t>
                      </a:r>
                      <a:r>
                        <a:rPr lang="fr-FR" sz="1000" dirty="0"/>
                        <a:t> transit speed (</a:t>
                      </a:r>
                      <a:r>
                        <a:rPr lang="fr-FR" sz="1000" dirty="0" err="1"/>
                        <a:t>knots</a:t>
                      </a:r>
                      <a:r>
                        <a:rPr lang="fr-FR" sz="10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extLst>
                  <a:ext uri="{0D108BD9-81ED-4DB2-BD59-A6C34878D82A}">
                    <a16:rowId xmlns:a16="http://schemas.microsoft.com/office/drawing/2014/main" xmlns="" val="493232583"/>
                  </a:ext>
                </a:extLst>
              </a:tr>
              <a:tr h="433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dirty="0"/>
                        <a:t>Endurance at </a:t>
                      </a:r>
                      <a:r>
                        <a:rPr lang="fr-FR" sz="1000" dirty="0" err="1"/>
                        <a:t>average</a:t>
                      </a:r>
                      <a:r>
                        <a:rPr lang="fr-FR" sz="1000" dirty="0"/>
                        <a:t> </a:t>
                      </a:r>
                      <a:r>
                        <a:rPr lang="fr-FR" sz="1000" dirty="0" err="1"/>
                        <a:t>survey</a:t>
                      </a:r>
                      <a:r>
                        <a:rPr lang="fr-FR" sz="1000" dirty="0"/>
                        <a:t> speed (</a:t>
                      </a:r>
                      <a:r>
                        <a:rPr lang="fr-FR" sz="1000" dirty="0" err="1"/>
                        <a:t>days</a:t>
                      </a:r>
                      <a:r>
                        <a:rPr lang="fr-FR" sz="10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20000"/>
                      </a:srgbClr>
                    </a:solidFill>
                  </a:tcPr>
                </a:tc>
                <a:extLst>
                  <a:ext uri="{0D108BD9-81ED-4DB2-BD59-A6C34878D82A}">
                    <a16:rowId xmlns:a16="http://schemas.microsoft.com/office/drawing/2014/main" xmlns="" val="1194815461"/>
                  </a:ext>
                </a:extLst>
              </a:tr>
              <a:tr h="51309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dirty="0"/>
                        <a:t>Fuel </a:t>
                      </a:r>
                      <a:r>
                        <a:rPr lang="fr-FR" sz="1000" dirty="0" err="1"/>
                        <a:t>consumption</a:t>
                      </a:r>
                      <a:r>
                        <a:rPr lang="fr-FR" sz="1000" dirty="0"/>
                        <a:t> at </a:t>
                      </a:r>
                      <a:r>
                        <a:rPr lang="fr-FR" sz="1000" dirty="0" err="1"/>
                        <a:t>average</a:t>
                      </a:r>
                      <a:r>
                        <a:rPr lang="fr-FR" sz="1000" dirty="0"/>
                        <a:t> </a:t>
                      </a:r>
                      <a:r>
                        <a:rPr lang="fr-FR" sz="1000" dirty="0" err="1"/>
                        <a:t>survey</a:t>
                      </a:r>
                      <a:r>
                        <a:rPr lang="fr-FR" sz="1000" dirty="0"/>
                        <a:t> speed (Litres/</a:t>
                      </a:r>
                      <a:r>
                        <a:rPr lang="fr-FR" sz="1000" dirty="0" err="1"/>
                        <a:t>day</a:t>
                      </a:r>
                      <a:r>
                        <a:rPr lang="fr-FR" sz="10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t>3,600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5D8">
                        <a:tint val="40000"/>
                      </a:srgbClr>
                    </a:solidFill>
                  </a:tcPr>
                </a:tc>
                <a:extLst>
                  <a:ext uri="{0D108BD9-81ED-4DB2-BD59-A6C34878D82A}">
                    <a16:rowId xmlns:a16="http://schemas.microsoft.com/office/drawing/2014/main" xmlns="" val="1897766857"/>
                  </a:ext>
                </a:extLst>
              </a:tr>
            </a:tbl>
          </a:graphicData>
        </a:graphic>
      </p:graphicFrame>
      <p:pic>
        <p:nvPicPr>
          <p:cNvPr id="9" name="Image 8">
            <a:extLst>
              <a:ext uri="{FF2B5EF4-FFF2-40B4-BE49-F238E27FC236}">
                <a16:creationId xmlns:a16="http://schemas.microsoft.com/office/drawing/2014/main" xmlns="" id="{C6CE028D-1D27-4A6C-9E20-C2FFF0729A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651500"/>
            <a:ext cx="13197023" cy="1206500"/>
          </a:xfrm>
          <a:prstGeom prst="rect">
            <a:avLst/>
          </a:prstGeom>
        </p:spPr>
      </p:pic>
    </p:spTree>
    <p:extLst>
      <p:ext uri="{BB962C8B-B14F-4D97-AF65-F5344CB8AC3E}">
        <p14:creationId xmlns:p14="http://schemas.microsoft.com/office/powerpoint/2010/main" val="4098748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409832" y="337666"/>
            <a:ext cx="10515600" cy="1325563"/>
          </a:xfrm>
        </p:spPr>
        <p:txBody>
          <a:bodyPr>
            <a:normAutofit/>
          </a:bodyPr>
          <a:lstStyle/>
          <a:p>
            <a:r>
              <a:rPr lang="en-US" dirty="0">
                <a:solidFill>
                  <a:schemeClr val="bg1"/>
                </a:solidFill>
                <a:latin typeface="Montserrat Light" panose="00000400000000000000"/>
              </a:rPr>
              <a:t>Update – What’s next?</a:t>
            </a:r>
            <a:endParaRPr lang="en-AU" dirty="0">
              <a:solidFill>
                <a:schemeClr val="bg1"/>
              </a:solidFill>
              <a:latin typeface="Montserrat Light" panose="00000400000000000000"/>
            </a:endParaRPr>
          </a:p>
        </p:txBody>
      </p:sp>
      <p:sp>
        <p:nvSpPr>
          <p:cNvPr id="4" name="Content Placeholder 3">
            <a:extLst>
              <a:ext uri="{FF2B5EF4-FFF2-40B4-BE49-F238E27FC236}">
                <a16:creationId xmlns:a16="http://schemas.microsoft.com/office/drawing/2014/main" xmlns="" id="{CB33A55C-7CEB-4934-B3F2-80F2F2076F84}"/>
              </a:ext>
            </a:extLst>
          </p:cNvPr>
          <p:cNvSpPr>
            <a:spLocks noGrp="1"/>
          </p:cNvSpPr>
          <p:nvPr>
            <p:ph idx="1"/>
          </p:nvPr>
        </p:nvSpPr>
        <p:spPr/>
        <p:txBody>
          <a:bodyPr>
            <a:normAutofit fontScale="70000" lnSpcReduction="20000"/>
          </a:bodyPr>
          <a:lstStyle/>
          <a:p>
            <a:r>
              <a:rPr lang="en-US" dirty="0"/>
              <a:t>The </a:t>
            </a:r>
            <a:r>
              <a:rPr lang="en-US" dirty="0">
                <a:latin typeface="Montserrat Light" panose="00000400000000000000"/>
              </a:rPr>
              <a:t>optimal solution</a:t>
            </a:r>
            <a:br>
              <a:rPr lang="en-US" dirty="0">
                <a:latin typeface="Montserrat Light" panose="00000400000000000000"/>
              </a:rPr>
            </a:br>
            <a:r>
              <a:rPr lang="en-US" sz="3600" dirty="0">
                <a:solidFill>
                  <a:schemeClr val="bg1"/>
                </a:solidFill>
                <a:latin typeface="Montserrat Light" panose="00000400000000000000"/>
                <a:ea typeface="+mj-ea"/>
                <a:cs typeface="Arial"/>
              </a:rPr>
              <a:t>ALB data final stages of cleaning</a:t>
            </a:r>
          </a:p>
          <a:p>
            <a:r>
              <a:rPr lang="en-US" sz="3600" dirty="0">
                <a:solidFill>
                  <a:schemeClr val="bg1"/>
                </a:solidFill>
                <a:latin typeface="Montserrat Light" panose="00000400000000000000"/>
                <a:ea typeface="+mj-ea"/>
                <a:cs typeface="Arial"/>
              </a:rPr>
              <a:t>MBES data will be cleaned in the coming weeks</a:t>
            </a:r>
          </a:p>
          <a:p>
            <a:r>
              <a:rPr lang="en-US" sz="3600" dirty="0">
                <a:solidFill>
                  <a:schemeClr val="bg1"/>
                </a:solidFill>
                <a:latin typeface="Montserrat Light" panose="00000400000000000000"/>
                <a:ea typeface="+mj-ea"/>
                <a:cs typeface="Arial"/>
              </a:rPr>
              <a:t>Merge ALB and MBES</a:t>
            </a:r>
          </a:p>
          <a:p>
            <a:r>
              <a:rPr lang="en-US" sz="3600" dirty="0">
                <a:solidFill>
                  <a:schemeClr val="bg1"/>
                </a:solidFill>
                <a:latin typeface="Montserrat Light" panose="00000400000000000000"/>
                <a:ea typeface="+mj-ea"/>
                <a:cs typeface="Arial"/>
              </a:rPr>
              <a:t>Compile and render ROS (Q2 2019)</a:t>
            </a:r>
          </a:p>
          <a:p>
            <a:endParaRPr lang="en-US" sz="3600" dirty="0">
              <a:solidFill>
                <a:schemeClr val="bg1"/>
              </a:solidFill>
              <a:latin typeface="Montserrat Light" panose="00000400000000000000"/>
              <a:ea typeface="+mj-ea"/>
              <a:cs typeface="Arial"/>
            </a:endParaRPr>
          </a:p>
          <a:p>
            <a:r>
              <a:rPr lang="en-US" sz="3600" dirty="0">
                <a:solidFill>
                  <a:schemeClr val="bg1"/>
                </a:solidFill>
                <a:latin typeface="Montserrat Light" panose="00000400000000000000"/>
                <a:ea typeface="+mj-ea"/>
                <a:cs typeface="Arial"/>
              </a:rPr>
              <a:t>Analyse SDB, ALB and MBES datasets to better understand performance of each </a:t>
            </a:r>
          </a:p>
          <a:p>
            <a:r>
              <a:rPr lang="en-US" sz="3600" dirty="0">
                <a:solidFill>
                  <a:schemeClr val="bg1"/>
                </a:solidFill>
                <a:latin typeface="Montserrat Light" panose="00000400000000000000"/>
                <a:ea typeface="+mj-ea"/>
                <a:cs typeface="Arial"/>
              </a:rPr>
              <a:t>Possibility to revisit the SDB data after it has been ground truthed to see if it can be further refined</a:t>
            </a:r>
          </a:p>
          <a:p>
            <a:pPr marL="0" indent="0">
              <a:buNone/>
            </a:pPr>
            <a:r>
              <a:rPr lang="en-US" i="1" dirty="0">
                <a:solidFill>
                  <a:schemeClr val="bg1"/>
                </a:solidFill>
              </a:rPr>
              <a:t/>
            </a:r>
            <a:br>
              <a:rPr lang="en-US" i="1" dirty="0">
                <a:solidFill>
                  <a:schemeClr val="bg1"/>
                </a:solidFill>
              </a:rPr>
            </a:br>
            <a:r>
              <a:rPr lang="en-US" i="1" dirty="0">
                <a:solidFill>
                  <a:schemeClr val="bg1"/>
                </a:solidFill>
              </a:rPr>
              <a:t>	</a:t>
            </a:r>
            <a:endParaRPr lang="en-AU" dirty="0">
              <a:solidFill>
                <a:schemeClr val="bg1"/>
              </a:solidFill>
            </a:endParaRPr>
          </a:p>
        </p:txBody>
      </p:sp>
      <p:pic>
        <p:nvPicPr>
          <p:cNvPr id="5" name="Image 11">
            <a:extLst>
              <a:ext uri="{FF2B5EF4-FFF2-40B4-BE49-F238E27FC236}">
                <a16:creationId xmlns:a16="http://schemas.microsoft.com/office/drawing/2014/main" xmlns="" id="{33BD1C99-D25C-4B74-8D7A-C5A4110894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8072"/>
          <a:stretch/>
        </p:blipFill>
        <p:spPr>
          <a:xfrm>
            <a:off x="8153401" y="175270"/>
            <a:ext cx="3820884" cy="3336294"/>
          </a:xfrm>
          <a:prstGeom prst="rect">
            <a:avLst/>
          </a:prstGeom>
        </p:spPr>
      </p:pic>
    </p:spTree>
    <p:extLst>
      <p:ext uri="{BB962C8B-B14F-4D97-AF65-F5344CB8AC3E}">
        <p14:creationId xmlns:p14="http://schemas.microsoft.com/office/powerpoint/2010/main" val="3046519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268318" y="232438"/>
            <a:ext cx="10515600" cy="1325563"/>
          </a:xfrm>
        </p:spPr>
        <p:txBody>
          <a:bodyPr>
            <a:normAutofit/>
          </a:bodyPr>
          <a:lstStyle/>
          <a:p>
            <a:r>
              <a:rPr lang="en-US" dirty="0">
                <a:solidFill>
                  <a:schemeClr val="bg1"/>
                </a:solidFill>
                <a:latin typeface="Montserrat Light" panose="00000400000000000000"/>
              </a:rPr>
              <a:t>Project highlights:</a:t>
            </a:r>
            <a:endParaRPr lang="en-AU" dirty="0">
              <a:solidFill>
                <a:schemeClr val="bg1"/>
              </a:solidFill>
              <a:latin typeface="Montserrat Light" panose="00000400000000000000"/>
            </a:endParaRPr>
          </a:p>
        </p:txBody>
      </p:sp>
      <p:sp>
        <p:nvSpPr>
          <p:cNvPr id="4" name="Content Placeholder 3">
            <a:extLst>
              <a:ext uri="{FF2B5EF4-FFF2-40B4-BE49-F238E27FC236}">
                <a16:creationId xmlns:a16="http://schemas.microsoft.com/office/drawing/2014/main" xmlns="" id="{CB33A55C-7CEB-4934-B3F2-80F2F2076F84}"/>
              </a:ext>
            </a:extLst>
          </p:cNvPr>
          <p:cNvSpPr>
            <a:spLocks noGrp="1"/>
          </p:cNvSpPr>
          <p:nvPr>
            <p:ph idx="1"/>
          </p:nvPr>
        </p:nvSpPr>
        <p:spPr/>
        <p:txBody>
          <a:bodyPr>
            <a:normAutofit lnSpcReduction="10000"/>
          </a:bodyPr>
          <a:lstStyle/>
          <a:p>
            <a:pPr marL="0" indent="0">
              <a:buNone/>
            </a:pPr>
            <a:r>
              <a:rPr lang="en-US" sz="3600" dirty="0">
                <a:solidFill>
                  <a:schemeClr val="bg1"/>
                </a:solidFill>
                <a:latin typeface="Montserrat Light" panose="00000400000000000000"/>
              </a:rPr>
              <a:t>Series of firsts:</a:t>
            </a:r>
          </a:p>
          <a:p>
            <a:pPr marL="514350" indent="-514350">
              <a:buAutoNum type="arabicPeriod"/>
            </a:pPr>
            <a:r>
              <a:rPr lang="en-US" sz="3600" dirty="0">
                <a:solidFill>
                  <a:schemeClr val="bg1"/>
                </a:solidFill>
                <a:latin typeface="Montserrat Light" panose="00000400000000000000"/>
              </a:rPr>
              <a:t>First time in the world a multi-sensor survey of this scale had been attempted</a:t>
            </a:r>
          </a:p>
          <a:p>
            <a:pPr marL="514350" indent="-514350">
              <a:buAutoNum type="arabicPeriod"/>
            </a:pPr>
            <a:r>
              <a:rPr lang="en-US" sz="3600" dirty="0">
                <a:solidFill>
                  <a:schemeClr val="bg1"/>
                </a:solidFill>
                <a:latin typeface="Montserrat Light" panose="00000400000000000000"/>
              </a:rPr>
              <a:t>First time the Chiroptera 4x ALB had been used on large area survey</a:t>
            </a:r>
          </a:p>
          <a:p>
            <a:pPr marL="514350" indent="-514350">
              <a:buAutoNum type="arabicPeriod"/>
            </a:pPr>
            <a:r>
              <a:rPr lang="en-US" sz="3600" dirty="0">
                <a:solidFill>
                  <a:schemeClr val="bg1"/>
                </a:solidFill>
                <a:latin typeface="Montserrat Light" panose="00000400000000000000"/>
              </a:rPr>
              <a:t>First time iXblue DriX USV used on contract survey </a:t>
            </a:r>
            <a:r>
              <a:rPr lang="en-US" i="1" dirty="0">
                <a:solidFill>
                  <a:schemeClr val="bg1"/>
                </a:solidFill>
              </a:rPr>
              <a:t/>
            </a:r>
            <a:br>
              <a:rPr lang="en-US" i="1" dirty="0">
                <a:solidFill>
                  <a:schemeClr val="bg1"/>
                </a:solidFill>
              </a:rPr>
            </a:br>
            <a:r>
              <a:rPr lang="en-US" i="1" dirty="0">
                <a:solidFill>
                  <a:schemeClr val="bg1"/>
                </a:solidFill>
              </a:rPr>
              <a:t>	</a:t>
            </a:r>
            <a:endParaRPr lang="en-AU" dirty="0">
              <a:solidFill>
                <a:schemeClr val="bg1"/>
              </a:solidFill>
            </a:endParaRPr>
          </a:p>
        </p:txBody>
      </p:sp>
    </p:spTree>
    <p:extLst>
      <p:ext uri="{BB962C8B-B14F-4D97-AF65-F5344CB8AC3E}">
        <p14:creationId xmlns:p14="http://schemas.microsoft.com/office/powerpoint/2010/main" val="325559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fontScale="90000"/>
          </a:bodyPr>
          <a:lstStyle/>
          <a:p>
            <a:r>
              <a:rPr lang="en-US" dirty="0">
                <a:solidFill>
                  <a:schemeClr val="bg1"/>
                </a:solidFill>
                <a:latin typeface="Montserrat Light" panose="00000400000000000000" pitchFamily="2" charset="0"/>
              </a:rPr>
              <a:t>Pacific Regional Navigation Initiative</a:t>
            </a:r>
            <a:br>
              <a:rPr lang="en-US" dirty="0">
                <a:solidFill>
                  <a:schemeClr val="bg1"/>
                </a:solidFill>
                <a:latin typeface="Montserrat Light" panose="00000400000000000000" pitchFamily="2" charset="0"/>
              </a:rPr>
            </a:br>
            <a:r>
              <a:rPr lang="en-US" dirty="0">
                <a:solidFill>
                  <a:schemeClr val="bg1"/>
                </a:solidFill>
                <a:latin typeface="Montserrat Light" panose="00000400000000000000" pitchFamily="2" charset="0"/>
              </a:rPr>
              <a:t>LINZ HI 60, 61, 62 &amp; 63</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0" y="1519881"/>
            <a:ext cx="10479819" cy="4606283"/>
          </a:xfrm>
        </p:spPr>
        <p:txBody>
          <a:bodyPr>
            <a:normAutofit lnSpcReduction="10000"/>
          </a:bodyPr>
          <a:lstStyle/>
          <a:p>
            <a:pPr marL="0" indent="0">
              <a:buNone/>
            </a:pPr>
            <a:endParaRPr lang="en-US" dirty="0">
              <a:solidFill>
                <a:schemeClr val="bg1"/>
              </a:solidFill>
              <a:latin typeface="Montserrat Light" panose="00000400000000000000" pitchFamily="2" charset="0"/>
            </a:endParaRPr>
          </a:p>
          <a:p>
            <a:r>
              <a:rPr lang="en-US" dirty="0">
                <a:solidFill>
                  <a:schemeClr val="bg1"/>
                </a:solidFill>
                <a:latin typeface="Montserrat Light" panose="00000400000000000000" pitchFamily="2" charset="0"/>
              </a:rPr>
              <a:t>Multi-sensor Approach</a:t>
            </a:r>
          </a:p>
          <a:p>
            <a:pPr lvl="1"/>
            <a:r>
              <a:rPr lang="en-US" sz="2400" dirty="0">
                <a:solidFill>
                  <a:schemeClr val="bg1"/>
                </a:solidFill>
                <a:latin typeface="Montserrat Light" panose="00000400000000000000" pitchFamily="2" charset="0"/>
              </a:rPr>
              <a:t>HS60 (Tonga) SDB, ALB, MBES</a:t>
            </a:r>
          </a:p>
          <a:p>
            <a:pPr lvl="1"/>
            <a:r>
              <a:rPr lang="en-US" dirty="0">
                <a:solidFill>
                  <a:schemeClr val="bg1"/>
                </a:solidFill>
                <a:latin typeface="Montserrat Light" panose="00000400000000000000" pitchFamily="2" charset="0"/>
              </a:rPr>
              <a:t>HS61 (Cook Islands) SDB only</a:t>
            </a:r>
          </a:p>
          <a:p>
            <a:pPr lvl="1"/>
            <a:r>
              <a:rPr lang="en-US" sz="2400" dirty="0">
                <a:solidFill>
                  <a:schemeClr val="bg1"/>
                </a:solidFill>
                <a:latin typeface="Montserrat Light" panose="00000400000000000000" pitchFamily="2" charset="0"/>
              </a:rPr>
              <a:t>HS62 (Niue) SDB and ALB</a:t>
            </a:r>
          </a:p>
          <a:p>
            <a:pPr lvl="1"/>
            <a:r>
              <a:rPr lang="en-US" dirty="0">
                <a:solidFill>
                  <a:schemeClr val="bg1"/>
                </a:solidFill>
                <a:latin typeface="Montserrat Light" panose="00000400000000000000" pitchFamily="2" charset="0"/>
              </a:rPr>
              <a:t>HS63 (Tokelau) SDB only</a:t>
            </a:r>
          </a:p>
          <a:p>
            <a:pPr lvl="1"/>
            <a:r>
              <a:rPr lang="en-US" sz="2400" dirty="0">
                <a:solidFill>
                  <a:schemeClr val="bg1"/>
                </a:solidFill>
                <a:latin typeface="Montserrat Light" panose="00000400000000000000" pitchFamily="2" charset="0"/>
              </a:rPr>
              <a:t>Tide gauge install &amp; datum computations</a:t>
            </a:r>
          </a:p>
          <a:p>
            <a:pPr lvl="1"/>
            <a:endParaRPr lang="en-US" dirty="0">
              <a:solidFill>
                <a:schemeClr val="bg1"/>
              </a:solidFill>
              <a:latin typeface="Montserrat Light" panose="00000400000000000000" pitchFamily="2" charset="0"/>
            </a:endParaRPr>
          </a:p>
          <a:p>
            <a:pPr lvl="1"/>
            <a:endParaRPr lang="en-US" dirty="0">
              <a:solidFill>
                <a:schemeClr val="bg1"/>
              </a:solidFill>
              <a:latin typeface="Montserrat Light" panose="00000400000000000000" pitchFamily="2" charset="0"/>
            </a:endParaRPr>
          </a:p>
          <a:p>
            <a:pPr lvl="1"/>
            <a:r>
              <a:rPr lang="en-US" dirty="0">
                <a:solidFill>
                  <a:schemeClr val="bg1"/>
                </a:solidFill>
                <a:latin typeface="Montserrat Light" panose="00000400000000000000" pitchFamily="2" charset="0"/>
              </a:rPr>
              <a:t>Requirement: LINZ-1 Standard (&lt;40m), LINZ-2 (&gt;40m)</a:t>
            </a:r>
          </a:p>
          <a:p>
            <a:pPr lvl="1"/>
            <a:r>
              <a:rPr lang="en-US" dirty="0">
                <a:solidFill>
                  <a:schemeClr val="bg1"/>
                </a:solidFill>
                <a:latin typeface="Montserrat Light" panose="00000400000000000000" pitchFamily="2" charset="0"/>
              </a:rPr>
              <a:t>Survey Contractors:  EOMAP, Geomatics Data Solutions and iXblue</a:t>
            </a:r>
          </a:p>
        </p:txBody>
      </p:sp>
      <p:grpSp>
        <p:nvGrpSpPr>
          <p:cNvPr id="23" name="Group 22">
            <a:extLst>
              <a:ext uri="{FF2B5EF4-FFF2-40B4-BE49-F238E27FC236}">
                <a16:creationId xmlns:a16="http://schemas.microsoft.com/office/drawing/2014/main" xmlns="" id="{89C97F79-7FA4-4ED1-B637-CFFF6059EDDC}"/>
              </a:ext>
            </a:extLst>
          </p:cNvPr>
          <p:cNvGrpSpPr>
            <a:grpSpLocks noChangeAspect="1"/>
          </p:cNvGrpSpPr>
          <p:nvPr/>
        </p:nvGrpSpPr>
        <p:grpSpPr>
          <a:xfrm>
            <a:off x="7023100" y="1295401"/>
            <a:ext cx="4769236" cy="3826221"/>
            <a:chOff x="7213600" y="838201"/>
            <a:chExt cx="5564146" cy="4463955"/>
          </a:xfrm>
        </p:grpSpPr>
        <p:pic>
          <p:nvPicPr>
            <p:cNvPr id="22" name="Picture 21" descr="A close up of a map&#10;&#10;Description generated with high confidence">
              <a:extLst>
                <a:ext uri="{FF2B5EF4-FFF2-40B4-BE49-F238E27FC236}">
                  <a16:creationId xmlns:a16="http://schemas.microsoft.com/office/drawing/2014/main" xmlns="" id="{8EDA7A2F-DB3F-47F2-BC5D-8193E46FE9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8059" y="838201"/>
              <a:ext cx="2329687" cy="4463955"/>
            </a:xfrm>
            <a:prstGeom prst="rect">
              <a:avLst/>
            </a:prstGeom>
            <a:ln>
              <a:solidFill>
                <a:schemeClr val="bg1"/>
              </a:solidFill>
            </a:ln>
          </p:spPr>
        </p:pic>
        <p:pic>
          <p:nvPicPr>
            <p:cNvPr id="20" name="Picture 19" descr="A close up of a map&#10;&#10;Description generated with very high confidence">
              <a:extLst>
                <a:ext uri="{FF2B5EF4-FFF2-40B4-BE49-F238E27FC236}">
                  <a16:creationId xmlns:a16="http://schemas.microsoft.com/office/drawing/2014/main" xmlns="" id="{C4F3C9BA-17E6-4A80-A2A0-A7A906B88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3600" y="838201"/>
              <a:ext cx="3234459" cy="4463955"/>
            </a:xfrm>
            <a:prstGeom prst="rect">
              <a:avLst/>
            </a:prstGeom>
            <a:ln>
              <a:solidFill>
                <a:schemeClr val="bg1"/>
              </a:solidFill>
            </a:ln>
          </p:spPr>
        </p:pic>
      </p:grpSp>
      <p:sp>
        <p:nvSpPr>
          <p:cNvPr id="4" name="Rectangle 3">
            <a:extLst>
              <a:ext uri="{FF2B5EF4-FFF2-40B4-BE49-F238E27FC236}">
                <a16:creationId xmlns:a16="http://schemas.microsoft.com/office/drawing/2014/main" xmlns="" id="{143383DD-35D1-4748-98FF-2028B8259DC8}"/>
              </a:ext>
            </a:extLst>
          </p:cNvPr>
          <p:cNvSpPr/>
          <p:nvPr/>
        </p:nvSpPr>
        <p:spPr>
          <a:xfrm>
            <a:off x="10020693" y="2073896"/>
            <a:ext cx="1112363" cy="60802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800712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6734432" y="-246534"/>
            <a:ext cx="10515600" cy="1325563"/>
          </a:xfrm>
        </p:spPr>
        <p:txBody>
          <a:bodyPr>
            <a:normAutofit/>
          </a:bodyPr>
          <a:lstStyle/>
          <a:p>
            <a:r>
              <a:rPr lang="en-US" dirty="0">
                <a:solidFill>
                  <a:schemeClr val="bg1"/>
                </a:solidFill>
                <a:latin typeface="Montserrat Light" panose="00000400000000000000"/>
              </a:rPr>
              <a:t>M</a:t>
            </a:r>
            <a:r>
              <a:rPr lang="en-AU" dirty="0" err="1">
                <a:solidFill>
                  <a:schemeClr val="bg1"/>
                </a:solidFill>
                <a:latin typeface="Montserrat Light" panose="00000400000000000000"/>
              </a:rPr>
              <a:t>ulti</a:t>
            </a:r>
            <a:r>
              <a:rPr lang="en-AU" dirty="0">
                <a:solidFill>
                  <a:schemeClr val="bg1"/>
                </a:solidFill>
                <a:latin typeface="Montserrat Light" panose="00000400000000000000"/>
              </a:rPr>
              <a:t>-sensor Approach</a:t>
            </a:r>
          </a:p>
        </p:txBody>
      </p:sp>
      <p:sp>
        <p:nvSpPr>
          <p:cNvPr id="4" name="Content Placeholder 3">
            <a:extLst>
              <a:ext uri="{FF2B5EF4-FFF2-40B4-BE49-F238E27FC236}">
                <a16:creationId xmlns:a16="http://schemas.microsoft.com/office/drawing/2014/main" xmlns="" id="{CB33A55C-7CEB-4934-B3F2-80F2F2076F84}"/>
              </a:ext>
            </a:extLst>
          </p:cNvPr>
          <p:cNvSpPr>
            <a:spLocks noGrp="1"/>
          </p:cNvSpPr>
          <p:nvPr>
            <p:ph idx="1"/>
          </p:nvPr>
        </p:nvSpPr>
        <p:spPr/>
        <p:txBody>
          <a:bodyPr>
            <a:normAutofit fontScale="92500" lnSpcReduction="20000"/>
          </a:bodyPr>
          <a:lstStyle/>
          <a:p>
            <a:r>
              <a:rPr lang="en-US" dirty="0"/>
              <a:t>The </a:t>
            </a:r>
            <a:r>
              <a:rPr lang="en-US" dirty="0">
                <a:latin typeface="Montserrat Light" panose="00000400000000000000"/>
              </a:rPr>
              <a:t>optimal solution</a:t>
            </a:r>
            <a:br>
              <a:rPr lang="en-US" dirty="0">
                <a:latin typeface="Montserrat Light" panose="00000400000000000000"/>
              </a:rPr>
            </a:br>
            <a:r>
              <a:rPr lang="en-US" sz="3600" b="1" dirty="0">
                <a:solidFill>
                  <a:schemeClr val="bg1"/>
                </a:solidFill>
                <a:latin typeface="Montserrat Light" panose="00000400000000000000"/>
                <a:ea typeface="+mj-ea"/>
                <a:cs typeface="Arial"/>
              </a:rPr>
              <a:t>The optimal solution for survey in SW Pacific</a:t>
            </a:r>
            <a:r>
              <a:rPr lang="en-US" sz="3600" dirty="0">
                <a:solidFill>
                  <a:schemeClr val="bg1"/>
                </a:solidFill>
                <a:latin typeface="Arial"/>
                <a:ea typeface="+mj-ea"/>
                <a:cs typeface="Arial"/>
              </a:rPr>
              <a:t/>
            </a:r>
            <a:br>
              <a:rPr lang="en-US" sz="3600" dirty="0">
                <a:solidFill>
                  <a:schemeClr val="bg1"/>
                </a:solidFill>
                <a:latin typeface="Arial"/>
                <a:ea typeface="+mj-ea"/>
                <a:cs typeface="Arial"/>
              </a:rPr>
            </a:br>
            <a:r>
              <a:rPr lang="en-US" sz="3600" dirty="0">
                <a:solidFill>
                  <a:schemeClr val="bg1"/>
                </a:solidFill>
                <a:latin typeface="Arial"/>
                <a:ea typeface="+mj-ea"/>
                <a:cs typeface="Arial"/>
              </a:rPr>
              <a:t/>
            </a:r>
            <a:br>
              <a:rPr lang="en-US" sz="3600" dirty="0">
                <a:solidFill>
                  <a:schemeClr val="bg1"/>
                </a:solidFill>
                <a:latin typeface="Arial"/>
                <a:ea typeface="+mj-ea"/>
                <a:cs typeface="Arial"/>
              </a:rPr>
            </a:br>
            <a:r>
              <a:rPr lang="en-US" sz="3600" dirty="0">
                <a:solidFill>
                  <a:schemeClr val="bg1"/>
                </a:solidFill>
                <a:latin typeface="Montserrat Light" panose="00000400000000000000"/>
                <a:ea typeface="+mj-ea"/>
                <a:cs typeface="Arial"/>
              </a:rPr>
              <a:t>SDB, ALB, USVs deliver data</a:t>
            </a:r>
            <a:br>
              <a:rPr lang="en-US" sz="3600" dirty="0">
                <a:solidFill>
                  <a:schemeClr val="bg1"/>
                </a:solidFill>
                <a:latin typeface="Montserrat Light" panose="00000400000000000000"/>
                <a:ea typeface="+mj-ea"/>
                <a:cs typeface="Arial"/>
              </a:rPr>
            </a:br>
            <a:r>
              <a:rPr lang="en-US" sz="3600" dirty="0">
                <a:solidFill>
                  <a:schemeClr val="bg1"/>
                </a:solidFill>
                <a:latin typeface="Montserrat Light" panose="00000400000000000000"/>
                <a:ea typeface="+mj-ea"/>
                <a:cs typeface="Arial"/>
              </a:rPr>
              <a:t>	</a:t>
            </a:r>
            <a:r>
              <a:rPr lang="en-US" sz="3600" i="1" dirty="0">
                <a:solidFill>
                  <a:schemeClr val="bg1"/>
                </a:solidFill>
                <a:latin typeface="Montserrat Light" panose="00000400000000000000"/>
                <a:ea typeface="+mj-ea"/>
                <a:cs typeface="Arial"/>
              </a:rPr>
              <a:t>quicker</a:t>
            </a:r>
            <a:br>
              <a:rPr lang="en-US" sz="3600" i="1" dirty="0">
                <a:solidFill>
                  <a:schemeClr val="bg1"/>
                </a:solidFill>
                <a:latin typeface="Montserrat Light" panose="00000400000000000000"/>
                <a:ea typeface="+mj-ea"/>
                <a:cs typeface="Arial"/>
              </a:rPr>
            </a:br>
            <a:r>
              <a:rPr lang="en-US" sz="3600" i="1" dirty="0">
                <a:solidFill>
                  <a:schemeClr val="bg1"/>
                </a:solidFill>
                <a:latin typeface="Montserrat Light" panose="00000400000000000000"/>
                <a:ea typeface="+mj-ea"/>
                <a:cs typeface="Arial"/>
              </a:rPr>
              <a:t>		cleaner</a:t>
            </a:r>
            <a:br>
              <a:rPr lang="en-US" sz="3600" i="1" dirty="0">
                <a:solidFill>
                  <a:schemeClr val="bg1"/>
                </a:solidFill>
                <a:latin typeface="Montserrat Light" panose="00000400000000000000"/>
                <a:ea typeface="+mj-ea"/>
                <a:cs typeface="Arial"/>
              </a:rPr>
            </a:br>
            <a:r>
              <a:rPr lang="en-US" sz="3600" i="1" dirty="0">
                <a:solidFill>
                  <a:schemeClr val="bg1"/>
                </a:solidFill>
                <a:latin typeface="Montserrat Light" panose="00000400000000000000"/>
                <a:ea typeface="+mj-ea"/>
                <a:cs typeface="Arial"/>
              </a:rPr>
              <a:t>			cheaper</a:t>
            </a:r>
            <a:r>
              <a:rPr lang="en-US" sz="3600" dirty="0">
                <a:solidFill>
                  <a:schemeClr val="bg1"/>
                </a:solidFill>
                <a:latin typeface="Montserrat Light" panose="00000400000000000000"/>
                <a:ea typeface="+mj-ea"/>
                <a:cs typeface="Arial"/>
              </a:rPr>
              <a:t/>
            </a:r>
            <a:br>
              <a:rPr lang="en-US" sz="3600" dirty="0">
                <a:solidFill>
                  <a:schemeClr val="bg1"/>
                </a:solidFill>
                <a:latin typeface="Montserrat Light" panose="00000400000000000000"/>
                <a:ea typeface="+mj-ea"/>
                <a:cs typeface="Arial"/>
              </a:rPr>
            </a:br>
            <a:endParaRPr lang="en-US" sz="3600" dirty="0">
              <a:solidFill>
                <a:schemeClr val="bg1"/>
              </a:solidFill>
              <a:latin typeface="Montserrat Light" panose="00000400000000000000"/>
              <a:ea typeface="+mj-ea"/>
              <a:cs typeface="Arial"/>
            </a:endParaRPr>
          </a:p>
          <a:p>
            <a:pPr marL="0" indent="0">
              <a:buNone/>
            </a:pPr>
            <a:r>
              <a:rPr lang="en-US" sz="3600" dirty="0">
                <a:solidFill>
                  <a:schemeClr val="bg1"/>
                </a:solidFill>
                <a:latin typeface="Montserrat Light" panose="00000400000000000000"/>
                <a:ea typeface="+mj-ea"/>
                <a:cs typeface="Arial"/>
              </a:rPr>
              <a:t>                       for a </a:t>
            </a:r>
            <a:r>
              <a:rPr lang="en-US" sz="3600" i="1" dirty="0">
                <a:solidFill>
                  <a:schemeClr val="bg1"/>
                </a:solidFill>
                <a:latin typeface="Montserrat Light" panose="00000400000000000000"/>
                <a:ea typeface="+mj-ea"/>
                <a:cs typeface="Arial"/>
              </a:rPr>
              <a:t>safer</a:t>
            </a:r>
            <a:r>
              <a:rPr lang="en-US" sz="3600" dirty="0">
                <a:solidFill>
                  <a:schemeClr val="bg1"/>
                </a:solidFill>
                <a:latin typeface="Montserrat Light" panose="00000400000000000000"/>
                <a:ea typeface="+mj-ea"/>
                <a:cs typeface="Arial"/>
              </a:rPr>
              <a:t> maritime environment</a:t>
            </a:r>
            <a:r>
              <a:rPr lang="en-US" i="1" dirty="0">
                <a:solidFill>
                  <a:schemeClr val="bg1"/>
                </a:solidFill>
              </a:rPr>
              <a:t/>
            </a:r>
            <a:br>
              <a:rPr lang="en-US" i="1" dirty="0">
                <a:solidFill>
                  <a:schemeClr val="bg1"/>
                </a:solidFill>
              </a:rPr>
            </a:br>
            <a:r>
              <a:rPr lang="en-US" i="1" dirty="0">
                <a:solidFill>
                  <a:schemeClr val="bg1"/>
                </a:solidFill>
              </a:rPr>
              <a:t>	</a:t>
            </a:r>
            <a:endParaRPr lang="en-AU" dirty="0">
              <a:solidFill>
                <a:schemeClr val="bg1"/>
              </a:solidFill>
            </a:endParaRPr>
          </a:p>
        </p:txBody>
      </p:sp>
    </p:spTree>
    <p:extLst>
      <p:ext uri="{BB962C8B-B14F-4D97-AF65-F5344CB8AC3E}">
        <p14:creationId xmlns:p14="http://schemas.microsoft.com/office/powerpoint/2010/main" val="3500502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031825E2-46A1-48A4-A41D-AA6869A7D8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8919" y="3577406"/>
            <a:ext cx="4920891" cy="3690667"/>
          </a:xfrm>
          <a:prstGeom prst="rect">
            <a:avLst/>
          </a:prstGeom>
        </p:spPr>
      </p:pic>
      <p:pic>
        <p:nvPicPr>
          <p:cNvPr id="5" name="Content Placeholder 4">
            <a:extLst>
              <a:ext uri="{FF2B5EF4-FFF2-40B4-BE49-F238E27FC236}">
                <a16:creationId xmlns:a16="http://schemas.microsoft.com/office/drawing/2014/main" xmlns="" id="{EB2FCC85-529F-4B34-8332-566FBFE26AD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8" y="3577406"/>
            <a:ext cx="4920891" cy="3280594"/>
          </a:xfrm>
        </p:spPr>
      </p:pic>
      <p:sp>
        <p:nvSpPr>
          <p:cNvPr id="2" name="Title 1">
            <a:extLst>
              <a:ext uri="{FF2B5EF4-FFF2-40B4-BE49-F238E27FC236}">
                <a16:creationId xmlns:a16="http://schemas.microsoft.com/office/drawing/2014/main" xmlns="" id="{F99B01A4-80B4-4E8E-A58E-5B15E15EF527}"/>
              </a:ext>
            </a:extLst>
          </p:cNvPr>
          <p:cNvSpPr>
            <a:spLocks noGrp="1"/>
          </p:cNvSpPr>
          <p:nvPr>
            <p:ph type="title"/>
          </p:nvPr>
        </p:nvSpPr>
        <p:spPr>
          <a:xfrm>
            <a:off x="120445" y="3949480"/>
            <a:ext cx="10515600" cy="1325563"/>
          </a:xfrm>
        </p:spPr>
        <p:txBody>
          <a:bodyPr>
            <a:normAutofit/>
          </a:bodyPr>
          <a:lstStyle/>
          <a:p>
            <a:r>
              <a:rPr lang="en-AU" sz="3600" i="1" dirty="0">
                <a:solidFill>
                  <a:schemeClr val="bg1"/>
                </a:solidFill>
                <a:latin typeface="Montserrat Light" panose="00000400000000000000" pitchFamily="2" charset="0"/>
              </a:rPr>
              <a:t>We </a:t>
            </a:r>
            <a:r>
              <a:rPr lang="en-AU" sz="3600" i="1" u="sng" dirty="0">
                <a:solidFill>
                  <a:schemeClr val="bg1"/>
                </a:solidFill>
                <a:latin typeface="Lucida Handwriting" panose="03010101010101010101" pitchFamily="66" charset="0"/>
              </a:rPr>
              <a:t>LOVE</a:t>
            </a:r>
            <a:r>
              <a:rPr lang="en-AU" sz="3600" i="1" dirty="0">
                <a:solidFill>
                  <a:schemeClr val="bg1"/>
                </a:solidFill>
                <a:latin typeface="Montserrat Light" panose="00000400000000000000" pitchFamily="2" charset="0"/>
              </a:rPr>
              <a:t> </a:t>
            </a:r>
            <a:br>
              <a:rPr lang="en-AU" sz="3600" i="1" dirty="0">
                <a:solidFill>
                  <a:schemeClr val="bg1"/>
                </a:solidFill>
                <a:latin typeface="Montserrat Light" panose="00000400000000000000" pitchFamily="2" charset="0"/>
              </a:rPr>
            </a:br>
            <a:r>
              <a:rPr lang="en-AU" sz="3600" i="1" dirty="0">
                <a:solidFill>
                  <a:schemeClr val="bg1"/>
                </a:solidFill>
                <a:latin typeface="Montserrat Light" panose="00000400000000000000" pitchFamily="2" charset="0"/>
              </a:rPr>
              <a:t>what we do!</a:t>
            </a:r>
          </a:p>
        </p:txBody>
      </p:sp>
      <p:pic>
        <p:nvPicPr>
          <p:cNvPr id="7" name="Picture 6">
            <a:extLst>
              <a:ext uri="{FF2B5EF4-FFF2-40B4-BE49-F238E27FC236}">
                <a16:creationId xmlns:a16="http://schemas.microsoft.com/office/drawing/2014/main" xmlns="" id="{0B22D15D-E718-48CF-B975-7CDDC1AAD6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1756" y="-155728"/>
            <a:ext cx="5063613" cy="3797710"/>
          </a:xfrm>
          <a:prstGeom prst="rect">
            <a:avLst/>
          </a:prstGeom>
        </p:spPr>
      </p:pic>
      <p:pic>
        <p:nvPicPr>
          <p:cNvPr id="11" name="Picture 10">
            <a:extLst>
              <a:ext uri="{FF2B5EF4-FFF2-40B4-BE49-F238E27FC236}">
                <a16:creationId xmlns:a16="http://schemas.microsoft.com/office/drawing/2014/main" xmlns="" id="{71342397-3284-4109-8251-340FD98C0C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74714" y="474714"/>
            <a:ext cx="3797711" cy="2848283"/>
          </a:xfrm>
          <a:prstGeom prst="rect">
            <a:avLst/>
          </a:prstGeom>
        </p:spPr>
      </p:pic>
      <p:pic>
        <p:nvPicPr>
          <p:cNvPr id="13" name="Picture 12">
            <a:extLst>
              <a:ext uri="{FF2B5EF4-FFF2-40B4-BE49-F238E27FC236}">
                <a16:creationId xmlns:a16="http://schemas.microsoft.com/office/drawing/2014/main" xmlns="" id="{F250FE08-8A98-4DD8-ACA1-21039BCD49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67644" y="3492192"/>
            <a:ext cx="2524355" cy="3365807"/>
          </a:xfrm>
          <a:prstGeom prst="rect">
            <a:avLst/>
          </a:prstGeom>
        </p:spPr>
      </p:pic>
      <p:pic>
        <p:nvPicPr>
          <p:cNvPr id="17" name="Picture 16">
            <a:extLst>
              <a:ext uri="{FF2B5EF4-FFF2-40B4-BE49-F238E27FC236}">
                <a16:creationId xmlns:a16="http://schemas.microsoft.com/office/drawing/2014/main" xmlns="" id="{9DF987C9-027A-40D0-8729-CBE85F5013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5887" y="22789"/>
            <a:ext cx="5431008" cy="3619193"/>
          </a:xfrm>
          <a:prstGeom prst="rect">
            <a:avLst/>
          </a:prstGeom>
        </p:spPr>
      </p:pic>
    </p:spTree>
    <p:extLst>
      <p:ext uri="{BB962C8B-B14F-4D97-AF65-F5344CB8AC3E}">
        <p14:creationId xmlns:p14="http://schemas.microsoft.com/office/powerpoint/2010/main" val="2898543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409832" y="337666"/>
            <a:ext cx="10515600" cy="1325563"/>
          </a:xfrm>
        </p:spPr>
        <p:txBody>
          <a:bodyPr>
            <a:normAutofit/>
          </a:bodyPr>
          <a:lstStyle/>
          <a:p>
            <a:r>
              <a:rPr lang="en-US" b="1" dirty="0">
                <a:solidFill>
                  <a:schemeClr val="bg1"/>
                </a:solidFill>
                <a:latin typeface="Montserrat Light" panose="00000400000000000000"/>
              </a:rPr>
              <a:t>Acknowledgements:</a:t>
            </a:r>
            <a:endParaRPr lang="en-AU" b="1" dirty="0">
              <a:solidFill>
                <a:schemeClr val="bg1"/>
              </a:solidFill>
              <a:latin typeface="Montserrat Light" panose="00000400000000000000"/>
            </a:endParaRPr>
          </a:p>
        </p:txBody>
      </p:sp>
      <p:sp>
        <p:nvSpPr>
          <p:cNvPr id="4" name="Content Placeholder 3">
            <a:extLst>
              <a:ext uri="{FF2B5EF4-FFF2-40B4-BE49-F238E27FC236}">
                <a16:creationId xmlns:a16="http://schemas.microsoft.com/office/drawing/2014/main" xmlns="" id="{CB33A55C-7CEB-4934-B3F2-80F2F2076F84}"/>
              </a:ext>
            </a:extLst>
          </p:cNvPr>
          <p:cNvSpPr>
            <a:spLocks noGrp="1"/>
          </p:cNvSpPr>
          <p:nvPr>
            <p:ph idx="1"/>
          </p:nvPr>
        </p:nvSpPr>
        <p:spPr/>
        <p:txBody>
          <a:bodyPr>
            <a:normAutofit fontScale="85000" lnSpcReduction="20000"/>
          </a:bodyPr>
          <a:lstStyle/>
          <a:p>
            <a:pPr marL="0" indent="0">
              <a:buNone/>
            </a:pPr>
            <a:r>
              <a:rPr lang="en-US" sz="3600" dirty="0" err="1">
                <a:solidFill>
                  <a:schemeClr val="bg1"/>
                </a:solidFill>
                <a:latin typeface="Montserrat Light" panose="00000400000000000000"/>
                <a:ea typeface="+mj-ea"/>
                <a:cs typeface="Arial"/>
              </a:rPr>
              <a:t>Mr</a:t>
            </a:r>
            <a:r>
              <a:rPr lang="en-US" sz="3600" dirty="0">
                <a:solidFill>
                  <a:schemeClr val="bg1"/>
                </a:solidFill>
                <a:latin typeface="Montserrat Light" panose="00000400000000000000"/>
                <a:ea typeface="+mj-ea"/>
                <a:cs typeface="Arial"/>
              </a:rPr>
              <a:t> Adam Greenland (LINZ National Hydrographer)</a:t>
            </a:r>
          </a:p>
          <a:p>
            <a:endParaRPr lang="en-US" sz="3600" dirty="0">
              <a:solidFill>
                <a:schemeClr val="bg1"/>
              </a:solidFill>
              <a:latin typeface="Montserrat Light" panose="00000400000000000000"/>
              <a:ea typeface="+mj-ea"/>
              <a:cs typeface="Arial"/>
            </a:endParaRPr>
          </a:p>
          <a:p>
            <a:pPr marL="0" indent="0">
              <a:buNone/>
            </a:pPr>
            <a:r>
              <a:rPr lang="en-US" sz="3600" dirty="0">
                <a:solidFill>
                  <a:schemeClr val="bg1"/>
                </a:solidFill>
                <a:latin typeface="Montserrat Light" panose="00000400000000000000"/>
                <a:ea typeface="+mj-ea"/>
                <a:cs typeface="Arial"/>
              </a:rPr>
              <a:t>Dr Magnus </a:t>
            </a:r>
            <a:r>
              <a:rPr lang="en-US" sz="3600" dirty="0" err="1">
                <a:solidFill>
                  <a:schemeClr val="bg1"/>
                </a:solidFill>
                <a:latin typeface="Montserrat Light" panose="00000400000000000000"/>
                <a:ea typeface="+mj-ea"/>
                <a:cs typeface="Arial"/>
              </a:rPr>
              <a:t>Wettel</a:t>
            </a:r>
            <a:r>
              <a:rPr lang="en-US" sz="3600" dirty="0">
                <a:solidFill>
                  <a:schemeClr val="bg1"/>
                </a:solidFill>
                <a:latin typeface="Montserrat Light" panose="00000400000000000000"/>
                <a:ea typeface="+mj-ea"/>
                <a:cs typeface="Arial"/>
              </a:rPr>
              <a:t> (EOMAP)</a:t>
            </a:r>
          </a:p>
          <a:p>
            <a:endParaRPr lang="en-US" sz="3600" dirty="0">
              <a:solidFill>
                <a:schemeClr val="bg1"/>
              </a:solidFill>
              <a:latin typeface="Montserrat Light" panose="00000400000000000000"/>
              <a:ea typeface="+mj-ea"/>
              <a:cs typeface="Arial"/>
            </a:endParaRPr>
          </a:p>
          <a:p>
            <a:pPr marL="0" indent="0">
              <a:buNone/>
            </a:pPr>
            <a:r>
              <a:rPr lang="en-US" sz="3600" dirty="0" err="1">
                <a:solidFill>
                  <a:schemeClr val="bg1"/>
                </a:solidFill>
                <a:latin typeface="Montserrat Light" panose="00000400000000000000"/>
                <a:ea typeface="+mj-ea"/>
                <a:cs typeface="Arial"/>
              </a:rPr>
              <a:t>Ms</a:t>
            </a:r>
            <a:r>
              <a:rPr lang="en-US" sz="3600" dirty="0">
                <a:solidFill>
                  <a:schemeClr val="bg1"/>
                </a:solidFill>
                <a:latin typeface="Montserrat Light" panose="00000400000000000000"/>
                <a:ea typeface="+mj-ea"/>
                <a:cs typeface="Arial"/>
              </a:rPr>
              <a:t> Carol Lockhart (GDS)</a:t>
            </a:r>
          </a:p>
          <a:p>
            <a:pPr marL="0" indent="0">
              <a:buNone/>
            </a:pPr>
            <a:endParaRPr lang="en-US" sz="3600" dirty="0">
              <a:solidFill>
                <a:schemeClr val="bg1"/>
              </a:solidFill>
              <a:latin typeface="Montserrat Light" panose="00000400000000000000"/>
              <a:ea typeface="+mj-ea"/>
              <a:cs typeface="Arial"/>
            </a:endParaRPr>
          </a:p>
          <a:p>
            <a:pPr marL="0" indent="0">
              <a:buNone/>
            </a:pPr>
            <a:r>
              <a:rPr lang="en-US" sz="3600" dirty="0">
                <a:solidFill>
                  <a:schemeClr val="bg1"/>
                </a:solidFill>
                <a:latin typeface="Montserrat Light" panose="00000400000000000000"/>
                <a:ea typeface="+mj-ea"/>
                <a:cs typeface="Arial"/>
              </a:rPr>
              <a:t>Tongan Officials</a:t>
            </a:r>
          </a:p>
          <a:p>
            <a:pPr marL="0" indent="0">
              <a:buNone/>
            </a:pPr>
            <a:r>
              <a:rPr lang="en-US" i="1" dirty="0">
                <a:solidFill>
                  <a:schemeClr val="bg1"/>
                </a:solidFill>
              </a:rPr>
              <a:t/>
            </a:r>
            <a:br>
              <a:rPr lang="en-US" i="1" dirty="0">
                <a:solidFill>
                  <a:schemeClr val="bg1"/>
                </a:solidFill>
              </a:rPr>
            </a:br>
            <a:r>
              <a:rPr lang="en-US" i="1" dirty="0">
                <a:solidFill>
                  <a:schemeClr val="bg1"/>
                </a:solidFill>
              </a:rPr>
              <a:t>	</a:t>
            </a:r>
            <a:endParaRPr lang="en-AU" dirty="0">
              <a:solidFill>
                <a:schemeClr val="bg1"/>
              </a:solidFill>
            </a:endParaRPr>
          </a:p>
        </p:txBody>
      </p:sp>
    </p:spTree>
    <p:extLst>
      <p:ext uri="{BB962C8B-B14F-4D97-AF65-F5344CB8AC3E}">
        <p14:creationId xmlns:p14="http://schemas.microsoft.com/office/powerpoint/2010/main" val="227073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316E5-C1C2-454D-A452-85EAB1B8A934}"/>
              </a:ext>
            </a:extLst>
          </p:cNvPr>
          <p:cNvSpPr>
            <a:spLocks noGrp="1"/>
          </p:cNvSpPr>
          <p:nvPr>
            <p:ph type="title"/>
          </p:nvPr>
        </p:nvSpPr>
        <p:spPr>
          <a:xfrm>
            <a:off x="409832" y="337666"/>
            <a:ext cx="10515600" cy="1325563"/>
          </a:xfrm>
        </p:spPr>
        <p:txBody>
          <a:bodyPr>
            <a:normAutofit/>
          </a:bodyPr>
          <a:lstStyle/>
          <a:p>
            <a:r>
              <a:rPr lang="en-US" b="1" dirty="0">
                <a:solidFill>
                  <a:schemeClr val="bg1"/>
                </a:solidFill>
                <a:latin typeface="Montserrat Light" panose="00000400000000000000"/>
              </a:rPr>
              <a:t>Acknowledgements:</a:t>
            </a:r>
            <a:endParaRPr lang="en-AU" b="1" dirty="0">
              <a:solidFill>
                <a:schemeClr val="bg1"/>
              </a:solidFill>
              <a:latin typeface="Montserrat Light" panose="00000400000000000000"/>
            </a:endParaRPr>
          </a:p>
        </p:txBody>
      </p:sp>
      <p:sp>
        <p:nvSpPr>
          <p:cNvPr id="4" name="Content Placeholder 3">
            <a:extLst>
              <a:ext uri="{FF2B5EF4-FFF2-40B4-BE49-F238E27FC236}">
                <a16:creationId xmlns:a16="http://schemas.microsoft.com/office/drawing/2014/main" xmlns="" id="{CB33A55C-7CEB-4934-B3F2-80F2F2076F84}"/>
              </a:ext>
            </a:extLst>
          </p:cNvPr>
          <p:cNvSpPr>
            <a:spLocks noGrp="1"/>
          </p:cNvSpPr>
          <p:nvPr>
            <p:ph idx="1"/>
          </p:nvPr>
        </p:nvSpPr>
        <p:spPr/>
        <p:txBody>
          <a:bodyPr>
            <a:normAutofit/>
          </a:bodyPr>
          <a:lstStyle/>
          <a:p>
            <a:pPr marL="0" indent="0">
              <a:buNone/>
            </a:pPr>
            <a:r>
              <a:rPr lang="en-US" i="1" dirty="0">
                <a:solidFill>
                  <a:schemeClr val="bg1"/>
                </a:solidFill>
              </a:rPr>
              <a:t/>
            </a:r>
            <a:br>
              <a:rPr lang="en-US" i="1" dirty="0">
                <a:solidFill>
                  <a:schemeClr val="bg1"/>
                </a:solidFill>
              </a:rPr>
            </a:br>
            <a:r>
              <a:rPr lang="en-US" i="1" dirty="0">
                <a:solidFill>
                  <a:schemeClr val="bg1"/>
                </a:solidFill>
              </a:rPr>
              <a:t>	</a:t>
            </a:r>
            <a:endParaRPr lang="en-AU" dirty="0">
              <a:solidFill>
                <a:schemeClr val="bg1"/>
              </a:solidFill>
            </a:endParaRPr>
          </a:p>
        </p:txBody>
      </p:sp>
      <p:pic>
        <p:nvPicPr>
          <p:cNvPr id="5" name="Picture 4">
            <a:extLst>
              <a:ext uri="{FF2B5EF4-FFF2-40B4-BE49-F238E27FC236}">
                <a16:creationId xmlns:a16="http://schemas.microsoft.com/office/drawing/2014/main" xmlns="" id="{282C49AB-4DE1-4663-BCC5-C73250FBDE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371" y="1513114"/>
            <a:ext cx="10832195" cy="5007220"/>
          </a:xfrm>
          <a:prstGeom prst="rect">
            <a:avLst/>
          </a:prstGeom>
        </p:spPr>
      </p:pic>
      <p:sp>
        <p:nvSpPr>
          <p:cNvPr id="3" name="Oval 2">
            <a:extLst>
              <a:ext uri="{FF2B5EF4-FFF2-40B4-BE49-F238E27FC236}">
                <a16:creationId xmlns:a16="http://schemas.microsoft.com/office/drawing/2014/main" xmlns="" id="{7E2FA58A-BC3D-435C-B6A3-07A0A4841B68}"/>
              </a:ext>
            </a:extLst>
          </p:cNvPr>
          <p:cNvSpPr/>
          <p:nvPr/>
        </p:nvSpPr>
        <p:spPr>
          <a:xfrm>
            <a:off x="2398059" y="2886635"/>
            <a:ext cx="7346576"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8" name="Picture 4" descr="HMS Penguin.jpg">
            <a:extLst>
              <a:ext uri="{FF2B5EF4-FFF2-40B4-BE49-F238E27FC236}">
                <a16:creationId xmlns:a16="http://schemas.microsoft.com/office/drawing/2014/main" xmlns="" id="{C43839AB-578B-4A13-801A-8A38DDE9F3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40271" y="128239"/>
            <a:ext cx="3634067" cy="2822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C842583-B760-4BD7-A6C2-D99CE10C431D}"/>
              </a:ext>
            </a:extLst>
          </p:cNvPr>
          <p:cNvSpPr txBox="1"/>
          <p:nvPr/>
        </p:nvSpPr>
        <p:spPr>
          <a:xfrm>
            <a:off x="493058" y="5253952"/>
            <a:ext cx="2191871" cy="646331"/>
          </a:xfrm>
          <a:prstGeom prst="rect">
            <a:avLst/>
          </a:prstGeom>
          <a:noFill/>
        </p:spPr>
        <p:txBody>
          <a:bodyPr wrap="square" rtlCol="0">
            <a:spAutoFit/>
          </a:bodyPr>
          <a:lstStyle/>
          <a:p>
            <a:pPr algn="ctr"/>
            <a:r>
              <a:rPr lang="en-US" dirty="0"/>
              <a:t>SBES invented in 1913</a:t>
            </a:r>
            <a:endParaRPr lang="en-AU" dirty="0"/>
          </a:p>
        </p:txBody>
      </p:sp>
      <p:sp>
        <p:nvSpPr>
          <p:cNvPr id="7" name="Oval 6">
            <a:extLst>
              <a:ext uri="{FF2B5EF4-FFF2-40B4-BE49-F238E27FC236}">
                <a16:creationId xmlns:a16="http://schemas.microsoft.com/office/drawing/2014/main" xmlns="" id="{87EBA65F-9F02-4EA7-9610-815FA3C1655B}"/>
              </a:ext>
            </a:extLst>
          </p:cNvPr>
          <p:cNvSpPr/>
          <p:nvPr/>
        </p:nvSpPr>
        <p:spPr>
          <a:xfrm>
            <a:off x="551329" y="4997825"/>
            <a:ext cx="2075330" cy="99956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7894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xmlns="" id="{1E887C80-1254-43AC-8EEC-B6DD93FD1A5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045678" y="5345240"/>
            <a:ext cx="2941268" cy="1318419"/>
          </a:xfrm>
          <a:prstGeom prst="rect">
            <a:avLst/>
          </a:prstGeom>
        </p:spPr>
      </p:pic>
      <p:pic>
        <p:nvPicPr>
          <p:cNvPr id="9" name="Picture 8">
            <a:extLst>
              <a:ext uri="{FF2B5EF4-FFF2-40B4-BE49-F238E27FC236}">
                <a16:creationId xmlns:a16="http://schemas.microsoft.com/office/drawing/2014/main" xmlns="" id="{6BEB59E2-B442-48C0-9DC3-C67C308753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8954" y="1308100"/>
            <a:ext cx="6767595" cy="1478633"/>
          </a:xfrm>
          <a:prstGeom prst="rect">
            <a:avLst/>
          </a:prstGeom>
        </p:spPr>
      </p:pic>
      <p:pic>
        <p:nvPicPr>
          <p:cNvPr id="4" name="Picture 3">
            <a:extLst>
              <a:ext uri="{FF2B5EF4-FFF2-40B4-BE49-F238E27FC236}">
                <a16:creationId xmlns:a16="http://schemas.microsoft.com/office/drawing/2014/main" xmlns="" id="{3A3F8A7E-A86C-437B-BFB1-7FA4F20A3B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054" y="5874656"/>
            <a:ext cx="3932443" cy="789003"/>
          </a:xfrm>
          <a:prstGeom prst="rect">
            <a:avLst/>
          </a:prstGeom>
        </p:spPr>
      </p:pic>
      <p:sp>
        <p:nvSpPr>
          <p:cNvPr id="3" name="TextBox 2">
            <a:extLst>
              <a:ext uri="{FF2B5EF4-FFF2-40B4-BE49-F238E27FC236}">
                <a16:creationId xmlns:a16="http://schemas.microsoft.com/office/drawing/2014/main" xmlns="" id="{37147069-BA8B-46E4-BDF2-9F8A49384FB4}"/>
              </a:ext>
            </a:extLst>
          </p:cNvPr>
          <p:cNvSpPr txBox="1"/>
          <p:nvPr/>
        </p:nvSpPr>
        <p:spPr>
          <a:xfrm>
            <a:off x="685451" y="941294"/>
            <a:ext cx="5576047" cy="1015663"/>
          </a:xfrm>
          <a:prstGeom prst="rect">
            <a:avLst/>
          </a:prstGeom>
          <a:noFill/>
        </p:spPr>
        <p:txBody>
          <a:bodyPr wrap="square" rtlCol="0">
            <a:spAutoFit/>
          </a:bodyPr>
          <a:lstStyle/>
          <a:p>
            <a:r>
              <a:rPr lang="en-US" sz="6000" dirty="0">
                <a:latin typeface="Montserrat Light"/>
              </a:rPr>
              <a:t>Thank You</a:t>
            </a:r>
            <a:endParaRPr lang="en-AU" sz="6000" dirty="0">
              <a:latin typeface="Montserrat Light"/>
            </a:endParaRPr>
          </a:p>
        </p:txBody>
      </p:sp>
    </p:spTree>
    <p:extLst>
      <p:ext uri="{BB962C8B-B14F-4D97-AF65-F5344CB8AC3E}">
        <p14:creationId xmlns:p14="http://schemas.microsoft.com/office/powerpoint/2010/main" val="110121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p:txBody>
          <a:bodyPr>
            <a:normAutofit fontScale="90000"/>
          </a:bodyPr>
          <a:lstStyle/>
          <a:p>
            <a:r>
              <a:rPr lang="en-US" sz="5400" dirty="0">
                <a:solidFill>
                  <a:schemeClr val="bg1"/>
                </a:solidFill>
                <a:latin typeface="Montserrat Light" panose="00000400000000000000" pitchFamily="2" charset="0"/>
              </a:rPr>
              <a:t>Satellite Derived Bathymetry</a:t>
            </a:r>
          </a:p>
        </p:txBody>
      </p:sp>
      <p:sp>
        <p:nvSpPr>
          <p:cNvPr id="3" name="Content Placeholder 2">
            <a:extLst>
              <a:ext uri="{FF2B5EF4-FFF2-40B4-BE49-F238E27FC236}">
                <a16:creationId xmlns:a16="http://schemas.microsoft.com/office/drawing/2014/main" xmlns="" id="{6650B036-63DB-47C6-BE75-49D07E0DF9E4}"/>
              </a:ext>
            </a:extLst>
          </p:cNvPr>
          <p:cNvSpPr>
            <a:spLocks noGrp="1"/>
          </p:cNvSpPr>
          <p:nvPr>
            <p:ph idx="1"/>
          </p:nvPr>
        </p:nvSpPr>
        <p:spPr>
          <a:xfrm>
            <a:off x="993913" y="2488757"/>
            <a:ext cx="9485906" cy="4004117"/>
          </a:xfrm>
        </p:spPr>
        <p:txBody>
          <a:bodyPr>
            <a:normAutofit fontScale="77500" lnSpcReduction="20000"/>
          </a:bodyPr>
          <a:lstStyle/>
          <a:p>
            <a:pPr marL="0" indent="0">
              <a:buNone/>
            </a:pPr>
            <a:endParaRPr lang="en-US" dirty="0">
              <a:solidFill>
                <a:schemeClr val="bg1"/>
              </a:solidFill>
              <a:latin typeface="Montserrat Light" panose="00000400000000000000" pitchFamily="2" charset="0"/>
            </a:endParaRPr>
          </a:p>
          <a:p>
            <a:r>
              <a:rPr lang="en-US" dirty="0">
                <a:solidFill>
                  <a:schemeClr val="bg1"/>
                </a:solidFill>
                <a:latin typeface="Montserrat Light" panose="00000400000000000000" pitchFamily="2" charset="0"/>
              </a:rPr>
              <a:t>Cost effective solution to obtain tightly georeferenced imagery, topography and shallow water bathymetry over large areas</a:t>
            </a:r>
          </a:p>
          <a:p>
            <a:endParaRPr lang="en-US" dirty="0">
              <a:solidFill>
                <a:schemeClr val="bg1"/>
              </a:solidFill>
              <a:latin typeface="Montserrat Light" panose="00000400000000000000" pitchFamily="2" charset="0"/>
            </a:endParaRPr>
          </a:p>
          <a:p>
            <a:r>
              <a:rPr lang="en-US" dirty="0">
                <a:solidFill>
                  <a:schemeClr val="bg1"/>
                </a:solidFill>
                <a:latin typeface="Montserrat Light" panose="00000400000000000000" pitchFamily="2" charset="0"/>
              </a:rPr>
              <a:t>Ideally suited to the SW Pacific where water clarity is high and the area is characterized by hundreds of small islands/atolls and reefs over a large area</a:t>
            </a:r>
          </a:p>
          <a:p>
            <a:endParaRPr lang="en-US" dirty="0">
              <a:solidFill>
                <a:schemeClr val="bg1"/>
              </a:solidFill>
              <a:latin typeface="Montserrat Light" panose="00000400000000000000" pitchFamily="2" charset="0"/>
            </a:endParaRPr>
          </a:p>
          <a:p>
            <a:r>
              <a:rPr lang="en-US" dirty="0">
                <a:solidFill>
                  <a:schemeClr val="bg1"/>
                </a:solidFill>
                <a:latin typeface="Montserrat Light" panose="00000400000000000000" pitchFamily="2" charset="0"/>
              </a:rPr>
              <a:t>Ideal tool to plan higher resolution/higher cost surveys.  Has already been used by LINZ to reposition islands, atolls and reefs with SDB data</a:t>
            </a:r>
          </a:p>
        </p:txBody>
      </p:sp>
      <p:pic>
        <p:nvPicPr>
          <p:cNvPr id="6" name="Picture 5">
            <a:extLst>
              <a:ext uri="{FF2B5EF4-FFF2-40B4-BE49-F238E27FC236}">
                <a16:creationId xmlns:a16="http://schemas.microsoft.com/office/drawing/2014/main" xmlns="" id="{3A87E604-D899-448F-A9CC-DEE071EE8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8366" y="895136"/>
            <a:ext cx="5330024" cy="2389175"/>
          </a:xfrm>
          <a:prstGeom prst="rect">
            <a:avLst/>
          </a:prstGeom>
        </p:spPr>
      </p:pic>
    </p:spTree>
    <p:extLst>
      <p:ext uri="{BB962C8B-B14F-4D97-AF65-F5344CB8AC3E}">
        <p14:creationId xmlns:p14="http://schemas.microsoft.com/office/powerpoint/2010/main" val="231174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a:xfrm>
            <a:off x="7197295" y="230655"/>
            <a:ext cx="10515600" cy="1325563"/>
          </a:xfrm>
        </p:spPr>
        <p:txBody>
          <a:bodyPr>
            <a:normAutofit/>
          </a:bodyPr>
          <a:lstStyle/>
          <a:p>
            <a:r>
              <a:rPr lang="en-US" sz="5400" dirty="0">
                <a:solidFill>
                  <a:schemeClr val="bg1"/>
                </a:solidFill>
                <a:latin typeface="Montserrat Light" panose="00000400000000000000" pitchFamily="2" charset="0"/>
              </a:rPr>
              <a:t>SDB coverage</a:t>
            </a:r>
          </a:p>
        </p:txBody>
      </p:sp>
      <p:pic>
        <p:nvPicPr>
          <p:cNvPr id="4" name="Content Placeholder 3">
            <a:extLst>
              <a:ext uri="{FF2B5EF4-FFF2-40B4-BE49-F238E27FC236}">
                <a16:creationId xmlns:a16="http://schemas.microsoft.com/office/drawing/2014/main" xmlns="" id="{C12D85F9-2101-4118-ABEA-4D4692A3CFC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7565" y="110404"/>
            <a:ext cx="5861307" cy="6613370"/>
          </a:xfrm>
          <a:prstGeom prst="rect">
            <a:avLst/>
          </a:prstGeom>
        </p:spPr>
      </p:pic>
      <p:pic>
        <p:nvPicPr>
          <p:cNvPr id="6" name="Picture 5">
            <a:extLst>
              <a:ext uri="{FF2B5EF4-FFF2-40B4-BE49-F238E27FC236}">
                <a16:creationId xmlns:a16="http://schemas.microsoft.com/office/drawing/2014/main" xmlns="" id="{3A87E604-D899-448F-A9CC-DEE071EE82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7295" y="4727548"/>
            <a:ext cx="5330024" cy="2389175"/>
          </a:xfrm>
          <a:prstGeom prst="rect">
            <a:avLst/>
          </a:prstGeom>
        </p:spPr>
      </p:pic>
      <p:pic>
        <p:nvPicPr>
          <p:cNvPr id="5" name="Picture 4">
            <a:extLst>
              <a:ext uri="{FF2B5EF4-FFF2-40B4-BE49-F238E27FC236}">
                <a16:creationId xmlns:a16="http://schemas.microsoft.com/office/drawing/2014/main" xmlns="" id="{07F39142-09D1-4D6B-BE43-5C940AD8427C}"/>
              </a:ext>
            </a:extLst>
          </p:cNvPr>
          <p:cNvPicPr/>
          <p:nvPr/>
        </p:nvPicPr>
        <p:blipFill>
          <a:blip r:embed="rId5" cstate="email">
            <a:extLst>
              <a:ext uri="{28A0092B-C50C-407E-A947-70E740481C1C}">
                <a14:useLocalDpi xmlns:a14="http://schemas.microsoft.com/office/drawing/2010/main"/>
              </a:ext>
            </a:extLst>
          </a:blip>
          <a:stretch/>
        </p:blipFill>
        <p:spPr>
          <a:xfrm>
            <a:off x="7847045" y="1378431"/>
            <a:ext cx="4119465" cy="3688091"/>
          </a:xfrm>
          <a:prstGeom prst="rect">
            <a:avLst/>
          </a:prstGeom>
          <a:ln>
            <a:noFill/>
          </a:ln>
        </p:spPr>
      </p:pic>
    </p:spTree>
    <p:extLst>
      <p:ext uri="{BB962C8B-B14F-4D97-AF65-F5344CB8AC3E}">
        <p14:creationId xmlns:p14="http://schemas.microsoft.com/office/powerpoint/2010/main" val="104329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6921DCB-415E-4CC7-8F5B-8C92A39F62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531" y="-51783"/>
            <a:ext cx="5769408" cy="7270002"/>
          </a:xfrm>
          <a:prstGeom prst="rect">
            <a:avLst/>
          </a:prstGeom>
        </p:spPr>
      </p:pic>
      <p:pic>
        <p:nvPicPr>
          <p:cNvPr id="5" name="Content Placeholder 4">
            <a:extLst>
              <a:ext uri="{FF2B5EF4-FFF2-40B4-BE49-F238E27FC236}">
                <a16:creationId xmlns:a16="http://schemas.microsoft.com/office/drawing/2014/main" xmlns="" id="{C270E2A2-AD28-48DC-89BB-43086C249CB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969886" y="68826"/>
            <a:ext cx="6133897" cy="6778995"/>
          </a:xfrm>
        </p:spPr>
      </p:pic>
      <p:sp>
        <p:nvSpPr>
          <p:cNvPr id="2" name="Title 1">
            <a:extLst>
              <a:ext uri="{FF2B5EF4-FFF2-40B4-BE49-F238E27FC236}">
                <a16:creationId xmlns:a16="http://schemas.microsoft.com/office/drawing/2014/main" xmlns="" id="{EBA27AA8-0DE3-4A2F-8AF5-A2DDAA6F4284}"/>
              </a:ext>
            </a:extLst>
          </p:cNvPr>
          <p:cNvSpPr>
            <a:spLocks noGrp="1"/>
          </p:cNvSpPr>
          <p:nvPr>
            <p:ph type="title"/>
          </p:nvPr>
        </p:nvSpPr>
        <p:spPr>
          <a:xfrm>
            <a:off x="1353597" y="10179"/>
            <a:ext cx="10515600" cy="3723621"/>
          </a:xfrm>
        </p:spPr>
        <p:txBody>
          <a:bodyPr>
            <a:normAutofit/>
          </a:bodyPr>
          <a:lstStyle/>
          <a:p>
            <a:pPr algn="ctr"/>
            <a:r>
              <a:rPr lang="en-AU" dirty="0">
                <a:solidFill>
                  <a:schemeClr val="bg1"/>
                </a:solidFill>
                <a:latin typeface="Montserrat Light" panose="00000400000000000000" pitchFamily="2" charset="0"/>
              </a:rPr>
              <a:t>Satellite-Derived </a:t>
            </a:r>
            <a:br>
              <a:rPr lang="en-AU" dirty="0">
                <a:solidFill>
                  <a:schemeClr val="bg1"/>
                </a:solidFill>
                <a:latin typeface="Montserrat Light" panose="00000400000000000000" pitchFamily="2" charset="0"/>
              </a:rPr>
            </a:br>
            <a:r>
              <a:rPr lang="en-AU" dirty="0">
                <a:solidFill>
                  <a:schemeClr val="bg1"/>
                </a:solidFill>
                <a:latin typeface="Montserrat Light" panose="00000400000000000000" pitchFamily="2" charset="0"/>
              </a:rPr>
              <a:t>Bathymetry</a:t>
            </a:r>
            <a:br>
              <a:rPr lang="en-AU" dirty="0">
                <a:solidFill>
                  <a:schemeClr val="bg1"/>
                </a:solidFill>
                <a:latin typeface="Montserrat Light" panose="00000400000000000000" pitchFamily="2" charset="0"/>
              </a:rPr>
            </a:br>
            <a:r>
              <a:rPr lang="en-AU" dirty="0">
                <a:solidFill>
                  <a:schemeClr val="bg1"/>
                </a:solidFill>
                <a:latin typeface="Montserrat Light" panose="00000400000000000000" pitchFamily="2" charset="0"/>
              </a:rPr>
              <a:t/>
            </a:r>
            <a:br>
              <a:rPr lang="en-AU" dirty="0">
                <a:solidFill>
                  <a:schemeClr val="bg1"/>
                </a:solidFill>
                <a:latin typeface="Montserrat Light" panose="00000400000000000000" pitchFamily="2" charset="0"/>
              </a:rPr>
            </a:br>
            <a:r>
              <a:rPr lang="en-AU" sz="3200" dirty="0">
                <a:solidFill>
                  <a:schemeClr val="bg1"/>
                </a:solidFill>
                <a:latin typeface="Montserrat Light" panose="00000400000000000000" pitchFamily="2" charset="0"/>
              </a:rPr>
              <a:t>Beveridge Reef</a:t>
            </a:r>
            <a:br>
              <a:rPr lang="en-AU" sz="3200" dirty="0">
                <a:solidFill>
                  <a:schemeClr val="bg1"/>
                </a:solidFill>
                <a:latin typeface="Montserrat Light" panose="00000400000000000000" pitchFamily="2" charset="0"/>
              </a:rPr>
            </a:br>
            <a:r>
              <a:rPr lang="en-AU" sz="3200" dirty="0">
                <a:solidFill>
                  <a:schemeClr val="bg1"/>
                </a:solidFill>
                <a:latin typeface="Montserrat Light" panose="00000400000000000000" pitchFamily="2" charset="0"/>
              </a:rPr>
              <a:t>Niue</a:t>
            </a:r>
            <a:r>
              <a:rPr lang="en-AU" dirty="0">
                <a:solidFill>
                  <a:schemeClr val="bg1"/>
                </a:solidFill>
                <a:latin typeface="Montserrat Light" panose="00000400000000000000" pitchFamily="2" charset="0"/>
              </a:rPr>
              <a:t/>
            </a:r>
            <a:br>
              <a:rPr lang="en-AU" dirty="0">
                <a:solidFill>
                  <a:schemeClr val="bg1"/>
                </a:solidFill>
                <a:latin typeface="Montserrat Light" panose="00000400000000000000" pitchFamily="2" charset="0"/>
              </a:rPr>
            </a:br>
            <a:endParaRPr lang="en-AU" dirty="0">
              <a:solidFill>
                <a:schemeClr val="bg1"/>
              </a:solidFill>
              <a:latin typeface="Montserrat Light" panose="00000400000000000000" pitchFamily="2" charset="0"/>
            </a:endParaRPr>
          </a:p>
        </p:txBody>
      </p:sp>
      <p:sp>
        <p:nvSpPr>
          <p:cNvPr id="3" name="TextBox 2">
            <a:extLst>
              <a:ext uri="{FF2B5EF4-FFF2-40B4-BE49-F238E27FC236}">
                <a16:creationId xmlns:a16="http://schemas.microsoft.com/office/drawing/2014/main" xmlns="" id="{CA19FEAC-9197-4C15-B0FA-5F4AA859DD2D}"/>
              </a:ext>
            </a:extLst>
          </p:cNvPr>
          <p:cNvSpPr txBox="1"/>
          <p:nvPr/>
        </p:nvSpPr>
        <p:spPr>
          <a:xfrm>
            <a:off x="4668980" y="5763045"/>
            <a:ext cx="1371600" cy="707886"/>
          </a:xfrm>
          <a:prstGeom prst="rect">
            <a:avLst/>
          </a:prstGeom>
          <a:noFill/>
        </p:spPr>
        <p:txBody>
          <a:bodyPr wrap="square" rtlCol="0">
            <a:spAutoFit/>
          </a:bodyPr>
          <a:lstStyle/>
          <a:p>
            <a:r>
              <a:rPr lang="en-AU" sz="4000" dirty="0">
                <a:solidFill>
                  <a:schemeClr val="bg1"/>
                </a:solidFill>
                <a:latin typeface="Montserrat Light" panose="00000400000000000000" pitchFamily="2" charset="0"/>
              </a:rPr>
              <a:t>RGB</a:t>
            </a:r>
          </a:p>
        </p:txBody>
      </p:sp>
      <p:sp>
        <p:nvSpPr>
          <p:cNvPr id="6" name="TextBox 5">
            <a:extLst>
              <a:ext uri="{FF2B5EF4-FFF2-40B4-BE49-F238E27FC236}">
                <a16:creationId xmlns:a16="http://schemas.microsoft.com/office/drawing/2014/main" xmlns="" id="{968C4D7B-F603-41B1-B1BD-A8F7E2282BD0}"/>
              </a:ext>
            </a:extLst>
          </p:cNvPr>
          <p:cNvSpPr txBox="1"/>
          <p:nvPr/>
        </p:nvSpPr>
        <p:spPr>
          <a:xfrm>
            <a:off x="10385337" y="5763045"/>
            <a:ext cx="1371600" cy="707886"/>
          </a:xfrm>
          <a:prstGeom prst="rect">
            <a:avLst/>
          </a:prstGeom>
          <a:noFill/>
        </p:spPr>
        <p:txBody>
          <a:bodyPr wrap="square" rtlCol="0">
            <a:spAutoFit/>
          </a:bodyPr>
          <a:lstStyle/>
          <a:p>
            <a:r>
              <a:rPr lang="en-AU" sz="4000" dirty="0">
                <a:solidFill>
                  <a:schemeClr val="bg1"/>
                </a:solidFill>
                <a:latin typeface="Montserrat Light" panose="00000400000000000000" pitchFamily="2" charset="0"/>
              </a:rPr>
              <a:t>SDB</a:t>
            </a:r>
          </a:p>
        </p:txBody>
      </p:sp>
    </p:spTree>
    <p:extLst>
      <p:ext uri="{BB962C8B-B14F-4D97-AF65-F5344CB8AC3E}">
        <p14:creationId xmlns:p14="http://schemas.microsoft.com/office/powerpoint/2010/main" val="1244852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A27AA8-0DE3-4A2F-8AF5-A2DDAA6F4284}"/>
              </a:ext>
            </a:extLst>
          </p:cNvPr>
          <p:cNvSpPr>
            <a:spLocks noGrp="1"/>
          </p:cNvSpPr>
          <p:nvPr>
            <p:ph type="title"/>
          </p:nvPr>
        </p:nvSpPr>
        <p:spPr>
          <a:xfrm>
            <a:off x="0" y="1126285"/>
            <a:ext cx="5719482" cy="397715"/>
          </a:xfrm>
        </p:spPr>
        <p:txBody>
          <a:bodyPr>
            <a:normAutofit fontScale="90000"/>
          </a:bodyPr>
          <a:lstStyle/>
          <a:p>
            <a:pPr algn="ctr"/>
            <a:r>
              <a:rPr lang="en-AU" dirty="0">
                <a:solidFill>
                  <a:schemeClr val="bg1"/>
                </a:solidFill>
                <a:latin typeface="Montserrat Light" panose="00000400000000000000" pitchFamily="2" charset="0"/>
              </a:rPr>
              <a:t>SDB</a:t>
            </a:r>
            <a:br>
              <a:rPr lang="en-AU" dirty="0">
                <a:solidFill>
                  <a:schemeClr val="bg1"/>
                </a:solidFill>
                <a:latin typeface="Montserrat Light" panose="00000400000000000000" pitchFamily="2" charset="0"/>
              </a:rPr>
            </a:br>
            <a:r>
              <a:rPr lang="en-AU" sz="3200" dirty="0">
                <a:solidFill>
                  <a:schemeClr val="bg1"/>
                </a:solidFill>
                <a:latin typeface="Montserrat Light" panose="00000400000000000000" pitchFamily="2" charset="0"/>
              </a:rPr>
              <a:t>Beveridge Reef</a:t>
            </a:r>
            <a:br>
              <a:rPr lang="en-AU" sz="3200" dirty="0">
                <a:solidFill>
                  <a:schemeClr val="bg1"/>
                </a:solidFill>
                <a:latin typeface="Montserrat Light" panose="00000400000000000000" pitchFamily="2" charset="0"/>
              </a:rPr>
            </a:br>
            <a:r>
              <a:rPr lang="en-AU" sz="3200" dirty="0">
                <a:solidFill>
                  <a:schemeClr val="bg1"/>
                </a:solidFill>
                <a:latin typeface="Montserrat Light" panose="00000400000000000000" pitchFamily="2" charset="0"/>
              </a:rPr>
              <a:t>Niue</a:t>
            </a:r>
            <a:r>
              <a:rPr lang="en-AU" dirty="0">
                <a:solidFill>
                  <a:schemeClr val="bg1"/>
                </a:solidFill>
                <a:latin typeface="Montserrat Light" panose="00000400000000000000" pitchFamily="2" charset="0"/>
              </a:rPr>
              <a:t/>
            </a:r>
            <a:br>
              <a:rPr lang="en-AU" dirty="0">
                <a:solidFill>
                  <a:schemeClr val="bg1"/>
                </a:solidFill>
                <a:latin typeface="Montserrat Light" panose="00000400000000000000" pitchFamily="2" charset="0"/>
              </a:rPr>
            </a:br>
            <a:endParaRPr lang="en-AU" dirty="0">
              <a:solidFill>
                <a:schemeClr val="bg1"/>
              </a:solidFill>
              <a:latin typeface="Montserrat Light" panose="00000400000000000000" pitchFamily="2" charset="0"/>
            </a:endParaRPr>
          </a:p>
        </p:txBody>
      </p:sp>
      <p:pic>
        <p:nvPicPr>
          <p:cNvPr id="9" name="Content Placeholder 8">
            <a:extLst>
              <a:ext uri="{FF2B5EF4-FFF2-40B4-BE49-F238E27FC236}">
                <a16:creationId xmlns:a16="http://schemas.microsoft.com/office/drawing/2014/main" xmlns="" id="{7A9364CD-7470-466D-A447-86552CE4F81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5141" y="1766137"/>
            <a:ext cx="11590405" cy="4908367"/>
          </a:xfrm>
          <a:prstGeom prst="rect">
            <a:avLst/>
          </a:prstGeom>
        </p:spPr>
      </p:pic>
    </p:spTree>
    <p:extLst>
      <p:ext uri="{BB962C8B-B14F-4D97-AF65-F5344CB8AC3E}">
        <p14:creationId xmlns:p14="http://schemas.microsoft.com/office/powerpoint/2010/main" val="249449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0E8B71-8E17-4655-93A7-EF1CA5458807}"/>
              </a:ext>
            </a:extLst>
          </p:cNvPr>
          <p:cNvSpPr>
            <a:spLocks noGrp="1"/>
          </p:cNvSpPr>
          <p:nvPr>
            <p:ph type="title"/>
          </p:nvPr>
        </p:nvSpPr>
        <p:spPr/>
        <p:txBody>
          <a:bodyPr/>
          <a:lstStyle/>
          <a:p>
            <a:r>
              <a:rPr lang="en-US" dirty="0">
                <a:latin typeface="Montserrat Light" panose="00000400000000000000"/>
              </a:rPr>
              <a:t>Airborne Lidar Bathymetry</a:t>
            </a:r>
            <a:endParaRPr lang="en-AU" dirty="0">
              <a:latin typeface="Montserrat Light" panose="00000400000000000000"/>
            </a:endParaRPr>
          </a:p>
        </p:txBody>
      </p:sp>
      <p:pic>
        <p:nvPicPr>
          <p:cNvPr id="5" name="Content Placeholder 4">
            <a:extLst>
              <a:ext uri="{FF2B5EF4-FFF2-40B4-BE49-F238E27FC236}">
                <a16:creationId xmlns:a16="http://schemas.microsoft.com/office/drawing/2014/main" xmlns="" id="{135E185B-6F25-45D5-B0F9-C01264D3C01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726937" y="501858"/>
            <a:ext cx="3813056" cy="765050"/>
          </a:xfrm>
        </p:spPr>
      </p:pic>
      <p:sp>
        <p:nvSpPr>
          <p:cNvPr id="6" name="Rectangle 5">
            <a:extLst>
              <a:ext uri="{FF2B5EF4-FFF2-40B4-BE49-F238E27FC236}">
                <a16:creationId xmlns:a16="http://schemas.microsoft.com/office/drawing/2014/main" xmlns="" id="{BED6F22F-3141-4DEA-B238-241E98DFFDD1}"/>
              </a:ext>
            </a:extLst>
          </p:cNvPr>
          <p:cNvSpPr/>
          <p:nvPr/>
        </p:nvSpPr>
        <p:spPr>
          <a:xfrm>
            <a:off x="206734" y="1690688"/>
            <a:ext cx="11728173" cy="485055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latin typeface="Montserrat Light" panose="00000400000000000000" pitchFamily="2" charset="0"/>
              </a:rPr>
              <a:t>Cost effective solution to obtain tightly georeferenced imagery, topography and shallow water bathymetry over large areas</a:t>
            </a:r>
          </a:p>
          <a:p>
            <a:pPr marL="228600" lvl="0" indent="-228600">
              <a:lnSpc>
                <a:spcPct val="90000"/>
              </a:lnSpc>
              <a:spcBef>
                <a:spcPts val="1000"/>
              </a:spcBef>
              <a:buFont typeface="Arial" panose="020B0604020202020204" pitchFamily="34" charset="0"/>
              <a:buChar char="•"/>
            </a:pPr>
            <a:r>
              <a:rPr lang="en-US" sz="2400" dirty="0">
                <a:latin typeface="Montserrat Light" panose="00000400000000000000" pitchFamily="2" charset="0"/>
              </a:rPr>
              <a:t>Ideally suited to the SW Pacific where water clarity is high and the area is characterized by hundreds of small islands/atolls and reefs over a large area</a:t>
            </a:r>
          </a:p>
          <a:p>
            <a:pPr marL="228600" lvl="0" indent="-228600">
              <a:lnSpc>
                <a:spcPct val="90000"/>
              </a:lnSpc>
              <a:spcBef>
                <a:spcPts val="1000"/>
              </a:spcBef>
              <a:buFont typeface="Arial" panose="020B0604020202020204" pitchFamily="34" charset="0"/>
              <a:buChar char="•"/>
            </a:pPr>
            <a:endParaRPr lang="en-US" sz="2400" dirty="0">
              <a:latin typeface="Montserrat Light" panose="00000400000000000000" pitchFamily="2" charset="0"/>
            </a:endParaRPr>
          </a:p>
          <a:p>
            <a:pPr marL="228600" lvl="0" indent="-228600">
              <a:lnSpc>
                <a:spcPct val="90000"/>
              </a:lnSpc>
              <a:spcBef>
                <a:spcPts val="1000"/>
              </a:spcBef>
              <a:buFont typeface="Arial" panose="020B0604020202020204" pitchFamily="34" charset="0"/>
              <a:buChar char="•"/>
            </a:pPr>
            <a:r>
              <a:rPr lang="en-US" sz="2400" dirty="0">
                <a:latin typeface="Montserrat Light" panose="00000400000000000000" pitchFamily="2" charset="0"/>
              </a:rPr>
              <a:t>Latest generation systems have sufficient data density to reliably meet the LINZ-1 feature detection requirement to 20m</a:t>
            </a:r>
          </a:p>
          <a:p>
            <a:pPr marL="228600" lvl="0" indent="-228600">
              <a:lnSpc>
                <a:spcPct val="90000"/>
              </a:lnSpc>
              <a:spcBef>
                <a:spcPts val="1000"/>
              </a:spcBef>
              <a:buFont typeface="Arial" panose="020B0604020202020204" pitchFamily="34" charset="0"/>
              <a:buChar char="•"/>
            </a:pPr>
            <a:endParaRPr lang="en-US" sz="2400" dirty="0">
              <a:latin typeface="Montserrat Light" panose="00000400000000000000" pitchFamily="2" charset="0"/>
            </a:endParaRPr>
          </a:p>
          <a:p>
            <a:pPr marL="228600" lvl="0" indent="-228600">
              <a:lnSpc>
                <a:spcPct val="90000"/>
              </a:lnSpc>
              <a:spcBef>
                <a:spcPts val="1000"/>
              </a:spcBef>
              <a:buFont typeface="Arial" panose="020B0604020202020204" pitchFamily="34" charset="0"/>
              <a:buChar char="•"/>
            </a:pPr>
            <a:r>
              <a:rPr lang="en-US" sz="2400" dirty="0">
                <a:latin typeface="Montserrat Light" panose="00000400000000000000" pitchFamily="2" charset="0"/>
              </a:rPr>
              <a:t>Excellent sensor solution to remove a huge amount of navigational risk for any vessel mounted survey campaign</a:t>
            </a:r>
          </a:p>
          <a:p>
            <a:pPr marL="228600" lvl="0" indent="-228600">
              <a:lnSpc>
                <a:spcPct val="90000"/>
              </a:lnSpc>
              <a:spcBef>
                <a:spcPts val="1000"/>
              </a:spcBef>
              <a:buFont typeface="Arial" panose="020B0604020202020204" pitchFamily="34" charset="0"/>
              <a:buChar char="•"/>
            </a:pPr>
            <a:r>
              <a:rPr lang="en-US" sz="2400" dirty="0">
                <a:latin typeface="Montserrat Light" panose="00000400000000000000" pitchFamily="2" charset="0"/>
              </a:rPr>
              <a:t>Provides a host of other valuable information that can be used for many purposes other than safety of navigation </a:t>
            </a:r>
          </a:p>
        </p:txBody>
      </p:sp>
    </p:spTree>
    <p:extLst>
      <p:ext uri="{BB962C8B-B14F-4D97-AF65-F5344CB8AC3E}">
        <p14:creationId xmlns:p14="http://schemas.microsoft.com/office/powerpoint/2010/main" val="3490692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2098-E716-40A6-8A24-2DAD00655B63}"/>
              </a:ext>
            </a:extLst>
          </p:cNvPr>
          <p:cNvSpPr>
            <a:spLocks noGrp="1"/>
          </p:cNvSpPr>
          <p:nvPr>
            <p:ph type="title"/>
          </p:nvPr>
        </p:nvSpPr>
        <p:spPr>
          <a:xfrm>
            <a:off x="7197295" y="230655"/>
            <a:ext cx="10515600" cy="1325563"/>
          </a:xfrm>
        </p:spPr>
        <p:txBody>
          <a:bodyPr>
            <a:normAutofit fontScale="90000"/>
          </a:bodyPr>
          <a:lstStyle/>
          <a:p>
            <a:r>
              <a:rPr lang="en-US" sz="5400" dirty="0">
                <a:solidFill>
                  <a:schemeClr val="bg1"/>
                </a:solidFill>
                <a:latin typeface="Montserrat Light" panose="00000400000000000000" pitchFamily="2" charset="0"/>
              </a:rPr>
              <a:t>ALB/MBES</a:t>
            </a:r>
            <a:br>
              <a:rPr lang="en-US" sz="5400" dirty="0">
                <a:solidFill>
                  <a:schemeClr val="bg1"/>
                </a:solidFill>
                <a:latin typeface="Montserrat Light" panose="00000400000000000000" pitchFamily="2" charset="0"/>
              </a:rPr>
            </a:br>
            <a:r>
              <a:rPr lang="en-US" sz="5400" dirty="0">
                <a:solidFill>
                  <a:schemeClr val="bg1"/>
                </a:solidFill>
                <a:latin typeface="Montserrat Light" panose="00000400000000000000" pitchFamily="2" charset="0"/>
              </a:rPr>
              <a:t>planned coverage</a:t>
            </a:r>
          </a:p>
        </p:txBody>
      </p:sp>
      <p:pic>
        <p:nvPicPr>
          <p:cNvPr id="7" name="Content Placeholder 6">
            <a:extLst>
              <a:ext uri="{FF2B5EF4-FFF2-40B4-BE49-F238E27FC236}">
                <a16:creationId xmlns:a16="http://schemas.microsoft.com/office/drawing/2014/main" xmlns="" id="{FCF949B6-0596-4102-A0F8-AFC04324F81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505849"/>
            <a:ext cx="6989319" cy="6352151"/>
          </a:xfrm>
          <a:prstGeom prst="rect">
            <a:avLst/>
          </a:prstGeom>
        </p:spPr>
      </p:pic>
    </p:spTree>
    <p:extLst>
      <p:ext uri="{BB962C8B-B14F-4D97-AF65-F5344CB8AC3E}">
        <p14:creationId xmlns:p14="http://schemas.microsoft.com/office/powerpoint/2010/main" val="1905466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837</Words>
  <Application>Microsoft Office PowerPoint</Application>
  <PresentationFormat>Widescreen</PresentationFormat>
  <Paragraphs>178</Paragraphs>
  <Slides>34</Slides>
  <Notes>12</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Lucida Handwriting</vt:lpstr>
      <vt:lpstr>Montserrat Light</vt:lpstr>
      <vt:lpstr>Office Theme</vt:lpstr>
      <vt:lpstr>SOUTH WEST PACIFIC</vt:lpstr>
      <vt:lpstr>PowerPoint Presentation</vt:lpstr>
      <vt:lpstr>Pacific Regional Navigation Initiative LINZ HI 60, 61, 62 &amp; 63</vt:lpstr>
      <vt:lpstr>Satellite Derived Bathymetry</vt:lpstr>
      <vt:lpstr>SDB coverage</vt:lpstr>
      <vt:lpstr>Satellite-Derived  Bathymetry  Beveridge Reef Niue </vt:lpstr>
      <vt:lpstr>SDB Beveridge Reef Niue </vt:lpstr>
      <vt:lpstr>Airborne Lidar Bathymetry</vt:lpstr>
      <vt:lpstr>ALB/MBES planned coverage</vt:lpstr>
      <vt:lpstr>Tides and Geodetics</vt:lpstr>
      <vt:lpstr>PowerPoint Presentation</vt:lpstr>
      <vt:lpstr>TTechnical note:</vt:lpstr>
      <vt:lpstr>Airborne LiDAR Bathymetry</vt:lpstr>
      <vt:lpstr>Multi-beam Bathymetry</vt:lpstr>
      <vt:lpstr>Vessel Mobilisation - NZ</vt:lpstr>
      <vt:lpstr>Mothership – MV SILENT WINGS</vt:lpstr>
      <vt:lpstr>DriX Survey System</vt:lpstr>
      <vt:lpstr>SILENT WINGS Survey System</vt:lpstr>
      <vt:lpstr>RESULTS</vt:lpstr>
      <vt:lpstr>RESULTS</vt:lpstr>
      <vt:lpstr>The case of the  missing shipwreck</vt:lpstr>
      <vt:lpstr>Multibeam  Data</vt:lpstr>
      <vt:lpstr>Reminder of the utility of hydrographic survey for  safety of navigation.  From 300m to 6m deep! </vt:lpstr>
      <vt:lpstr>PowerPoint Presentation</vt:lpstr>
      <vt:lpstr>Coral Reefs </vt:lpstr>
      <vt:lpstr>Underwater Volcanoes</vt:lpstr>
      <vt:lpstr>PowerPoint Presentation</vt:lpstr>
      <vt:lpstr>Update – What’s next?</vt:lpstr>
      <vt:lpstr>Project highlights:</vt:lpstr>
      <vt:lpstr>Multi-sensor Approach</vt:lpstr>
      <vt:lpstr>We LOVE  what we do!</vt:lpstr>
      <vt:lpstr>Acknowledgements:</vt:lpstr>
      <vt:lpstr>Acknowledgements: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TONGA</dc:title>
  <dc:creator>Liz Johnstone</dc:creator>
  <cp:lastModifiedBy>Alberto Costa Neves</cp:lastModifiedBy>
  <cp:revision>63</cp:revision>
  <dcterms:created xsi:type="dcterms:W3CDTF">2019-01-31T03:38:35Z</dcterms:created>
  <dcterms:modified xsi:type="dcterms:W3CDTF">2019-02-18T08:58:02Z</dcterms:modified>
</cp:coreProperties>
</file>