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2" r:id="rId2"/>
    <p:sldId id="263" r:id="rId3"/>
    <p:sldId id="264" r:id="rId4"/>
    <p:sldId id="265" r:id="rId5"/>
    <p:sldId id="266" r:id="rId6"/>
    <p:sldId id="267" r:id="rId7"/>
    <p:sldId id="261" r:id="rId8"/>
    <p:sldId id="260" r:id="rId9"/>
    <p:sldId id="257" r:id="rId10"/>
    <p:sldId id="258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pard Smith" initials="SS" lastIdx="2" clrIdx="0">
    <p:extLst>
      <p:ext uri="{19B8F6BF-5375-455C-9EA6-DF929625EA0E}">
        <p15:presenceInfo xmlns:p15="http://schemas.microsoft.com/office/powerpoint/2012/main" userId="5bf7758dc98b6e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6T09:28:58.904" idx="2">
    <p:pos x="6562" y="142"/>
    <p:text>Great photos.  Can we add a timeline for both TJ visits to PR? 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76278-F28A-FD47-A4CC-F408D821B058}" type="datetimeFigureOut">
              <a:rPr lang="en-US" smtClean="0"/>
              <a:t>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7B9C0-3F71-2047-9F07-511074A32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58F64B9-2170-4A31-90BE-B411761C7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11B7335-296B-40AB-BD80-AE3F2192E2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Image (top left): NRT 2 crew at Corpus Christi incident command center with USCG Commandant</a:t>
            </a:r>
          </a:p>
          <a:p>
            <a:endParaRPr lang="en-US" altLang="en-US"/>
          </a:p>
          <a:p>
            <a:r>
              <a:rPr lang="en-US" altLang="en-US"/>
              <a:t>Image (top right): NOAA NRR2 at the Corpus ICC, before heading out to work on the water</a:t>
            </a:r>
            <a:br>
              <a:rPr lang="en-US" altLang="en-US"/>
            </a:br>
            <a:r>
              <a:rPr lang="en-US" altLang="en-US"/>
              <a:t>around Port Aransas Pass.</a:t>
            </a:r>
          </a:p>
          <a:p>
            <a:endParaRPr lang="en-US" altLang="en-US"/>
          </a:p>
          <a:p>
            <a:r>
              <a:rPr lang="en-US" altLang="en-US"/>
              <a:t>Image (bottom left): NRT 4 surveying in the Galveston Ship Channel and Bolivar Anchorages.</a:t>
            </a:r>
          </a:p>
          <a:p>
            <a:endParaRPr lang="en-US" altLang="en-US"/>
          </a:p>
          <a:p>
            <a:r>
              <a:rPr lang="en-US" altLang="en-US"/>
              <a:t>Image (bottom right): MIST kit onboard the vessel of opportunity – FGBNMS R/V </a:t>
            </a:r>
            <a:r>
              <a:rPr lang="en-US" altLang="en-US" i="1"/>
              <a:t>Manta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7115C848-8C42-4FF9-808B-C1FF46648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826EF2-FC4D-4926-A64C-BE8BC7551944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000" dirty="0"/>
              <a:t>Most hydrographic acquisition was conducted by survey launches 2903 and 2904.  </a:t>
            </a:r>
          </a:p>
          <a:p>
            <a:pPr rtl="0"/>
            <a:r>
              <a:rPr lang="en-US" sz="1000" dirty="0"/>
              <a:t>For 20 days the ship sustained the crew and support staff and provided facilities for planning and processing data independent from local infrastructure.</a:t>
            </a:r>
          </a:p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>
                <a:solidFill>
                  <a:schemeClr val="tx1"/>
                </a:solidFill>
              </a:rPr>
              <a:t>Some Obstructions found in the </a:t>
            </a:r>
            <a:r>
              <a:rPr lang="en-US" sz="1000" b="0" dirty="0" err="1">
                <a:solidFill>
                  <a:schemeClr val="tx1"/>
                </a:solidFill>
              </a:rPr>
              <a:t>multibeam</a:t>
            </a:r>
            <a:r>
              <a:rPr lang="en-US" sz="1000" b="0" dirty="0">
                <a:solidFill>
                  <a:schemeClr val="tx1"/>
                </a:solidFill>
              </a:rPr>
              <a:t> and </a:t>
            </a:r>
            <a:r>
              <a:rPr lang="en-US" sz="1000" b="0" dirty="0" err="1">
                <a:solidFill>
                  <a:schemeClr val="tx1"/>
                </a:solidFill>
              </a:rPr>
              <a:t>sidescan</a:t>
            </a:r>
            <a:r>
              <a:rPr lang="en-US" sz="1000" b="0" dirty="0">
                <a:solidFill>
                  <a:schemeClr val="tx1"/>
                </a:solidFill>
              </a:rPr>
              <a:t> sonar data.</a:t>
            </a:r>
          </a:p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3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5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4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5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385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4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1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37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6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86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DE22C-1152-964D-B409-65F784B8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35F5-EAD6-234D-A12E-B53F3EE4A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3DF2-93D8-944A-AA8B-62AA909A9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8917-0FA2-684D-B4CF-3E4D6B61BF65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AF05-FEE5-184E-8BCD-682229AE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D3861-4FD2-124D-A05E-200D2137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9A5B-F585-D943-BAB5-77D33BA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1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7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3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8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1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5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5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comments" Target="../comments/comment1.xml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39B04B5-157C-394C-AA6C-75F96CD4E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213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403" y="-115953"/>
            <a:ext cx="6858000" cy="1195279"/>
          </a:xfrm>
        </p:spPr>
        <p:txBody>
          <a:bodyPr>
            <a:normAutofit/>
          </a:bodyPr>
          <a:lstStyle/>
          <a:p>
            <a:r>
              <a:rPr lang="en-US" sz="3300" dirty="0"/>
              <a:t>Notes on Emergency Hydrographic Response</a:t>
            </a:r>
            <a:endParaRPr lang="en-AU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2872" y="1195279"/>
            <a:ext cx="5398037" cy="1056086"/>
          </a:xfrm>
        </p:spPr>
        <p:txBody>
          <a:bodyPr/>
          <a:lstStyle/>
          <a:p>
            <a:r>
              <a:rPr lang="en-AU" dirty="0"/>
              <a:t>United States of America</a:t>
            </a:r>
            <a:r>
              <a:rPr lang="en-US" dirty="0">
                <a:latin typeface="Arial" pitchFamily="34" charset="0"/>
                <a:cs typeface="Arial" pitchFamily="34" charset="0"/>
              </a:rPr>
              <a:t>-NOAA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826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1145017" y="858914"/>
            <a:ext cx="6866323" cy="633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5028" y="5455580"/>
            <a:ext cx="6858000" cy="55802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43" y="5517849"/>
            <a:ext cx="433482" cy="433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424" y="5630551"/>
            <a:ext cx="3152753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US" sz="1500" b="1" baseline="30000" dirty="0">
                <a:solidFill>
                  <a:schemeClr val="bg1"/>
                </a:solidFill>
              </a:rPr>
              <a:t>Office of Coast Survey</a:t>
            </a:r>
            <a:endParaRPr lang="en-US" sz="1500" baseline="30000" dirty="0">
              <a:solidFill>
                <a:schemeClr val="bg1"/>
              </a:solidFill>
            </a:endParaRPr>
          </a:p>
          <a:p>
            <a:r>
              <a:rPr lang="en-US" sz="1350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5029" y="858915"/>
            <a:ext cx="6880400" cy="62657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1142593" y="1485484"/>
            <a:ext cx="6872837" cy="29207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Box 12"/>
          <p:cNvSpPr txBox="1"/>
          <p:nvPr/>
        </p:nvSpPr>
        <p:spPr>
          <a:xfrm>
            <a:off x="1308490" y="1026223"/>
            <a:ext cx="65042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54698"/>
                </a:solidFill>
              </a:rPr>
              <a:t>Hurricane Maria Response</a:t>
            </a:r>
          </a:p>
        </p:txBody>
      </p:sp>
      <p:pic>
        <p:nvPicPr>
          <p:cNvPr id="12" name="Picture 6" descr="C:\Users\douglas.a.wood\Pictures\Wood_JT-HurricaneRelief\Limetree_StCroix\XO,LaunchRecover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 b="50946"/>
          <a:stretch/>
        </p:blipFill>
        <p:spPr bwMode="auto">
          <a:xfrm>
            <a:off x="5929482" y="3909060"/>
            <a:ext cx="1897381" cy="1405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8"/>
          <a:stretch/>
        </p:blipFill>
        <p:spPr>
          <a:xfrm>
            <a:off x="3751214" y="1674303"/>
            <a:ext cx="2015973" cy="3647721"/>
          </a:xfrm>
          <a:prstGeom prst="rect">
            <a:avLst/>
          </a:prstGeom>
        </p:spPr>
      </p:pic>
      <p:pic>
        <p:nvPicPr>
          <p:cNvPr id="15" name="Picture 7" descr="N:\Public\Pictures\TJ_2017\DouglasWoodPictures\Hurricane_Maria_Response-24Sept-October\_TJ_Deploying2904_SanJuan_28Sept20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13830" r="45467" b="15725"/>
          <a:stretch/>
        </p:blipFill>
        <p:spPr bwMode="auto">
          <a:xfrm>
            <a:off x="5915339" y="1674303"/>
            <a:ext cx="1897380" cy="2125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/>
          <a:stretch/>
        </p:blipFill>
        <p:spPr>
          <a:xfrm>
            <a:off x="1302921" y="1668475"/>
            <a:ext cx="2300143" cy="1781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6"/>
          <a:stretch/>
        </p:blipFill>
        <p:spPr>
          <a:xfrm>
            <a:off x="1296760" y="3549903"/>
            <a:ext cx="2292161" cy="17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4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4" t="40921" r="1823" b="42868"/>
          <a:stretch/>
        </p:blipFill>
        <p:spPr>
          <a:xfrm>
            <a:off x="1145017" y="858914"/>
            <a:ext cx="6866323" cy="633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5028" y="5455580"/>
            <a:ext cx="6858000" cy="55802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43" y="5517849"/>
            <a:ext cx="433482" cy="433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424" y="5630551"/>
            <a:ext cx="3152753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US" sz="1500" b="1" baseline="30000" dirty="0">
                <a:solidFill>
                  <a:schemeClr val="bg1"/>
                </a:solidFill>
              </a:rPr>
              <a:t>Office of Coast Survey</a:t>
            </a:r>
            <a:endParaRPr lang="en-US" sz="1500" baseline="30000" dirty="0">
              <a:solidFill>
                <a:schemeClr val="bg1"/>
              </a:solidFill>
            </a:endParaRPr>
          </a:p>
          <a:p>
            <a:r>
              <a:rPr lang="en-US" sz="1350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5029" y="858915"/>
            <a:ext cx="6880400" cy="62657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1142593" y="1485484"/>
            <a:ext cx="6872837" cy="29207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Box 12"/>
          <p:cNvSpPr txBox="1"/>
          <p:nvPr/>
        </p:nvSpPr>
        <p:spPr>
          <a:xfrm>
            <a:off x="1308490" y="1026223"/>
            <a:ext cx="65042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54698"/>
                </a:solidFill>
              </a:rPr>
              <a:t>Hurricane Maria Response</a:t>
            </a:r>
          </a:p>
        </p:txBody>
      </p:sp>
      <p:pic>
        <p:nvPicPr>
          <p:cNvPr id="10" name="Picture 2" descr="H:\Surveys\HurricaneResponse2017\TJ_HurricaneResponse_Presentation\LimeTree Container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90" y="3490559"/>
            <a:ext cx="3752865" cy="1902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99178" y="3539707"/>
            <a:ext cx="2665922" cy="461665"/>
          </a:xfrm>
          <a:prstGeom prst="rect">
            <a:avLst/>
          </a:prstGeom>
          <a:noFill/>
          <a:effectLst>
            <a:outerShdw blurRad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Containers,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Limetree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Bay, St Croix</a:t>
            </a:r>
          </a:p>
        </p:txBody>
      </p:sp>
      <p:pic>
        <p:nvPicPr>
          <p:cNvPr id="16" name="Picture 3" descr="H:\Surveys\HurricaneResponse2017\TJ_HurricaneResponse_Presentation\RedHook Wreck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/>
          <a:stretch/>
        </p:blipFill>
        <p:spPr bwMode="auto">
          <a:xfrm>
            <a:off x="4583430" y="1623670"/>
            <a:ext cx="3318525" cy="17824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54232" y="1662493"/>
            <a:ext cx="2976921" cy="461665"/>
          </a:xfrm>
          <a:prstGeom prst="rect">
            <a:avLst/>
          </a:prstGeom>
          <a:noFill/>
          <a:effectLst>
            <a:outerShdw blurRad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Wreck, </a:t>
            </a:r>
            <a:r>
              <a:rPr lang="en-US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Redhook</a:t>
            </a:r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Bay, St Thomas, USVI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t="42015" r="33923" b="28323"/>
          <a:stretch/>
        </p:blipFill>
        <p:spPr bwMode="auto">
          <a:xfrm>
            <a:off x="1308490" y="1623670"/>
            <a:ext cx="3162038" cy="17824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98534" y="3103076"/>
            <a:ext cx="3219776" cy="461665"/>
          </a:xfrm>
          <a:prstGeom prst="rect">
            <a:avLst/>
          </a:prstGeom>
          <a:noFill/>
          <a:effectLst>
            <a:outerShdw blurRad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Wreck, Charlotte Amalie, St Thomas, USVI</a:t>
            </a:r>
          </a:p>
        </p:txBody>
      </p:sp>
      <p:pic>
        <p:nvPicPr>
          <p:cNvPr id="20" name="Picture 4" descr="H:\Surveys\HurricaneResponse2017\TJ_HurricaneResponse_Presentation\St. Thomas Charlotte Amalie Wreck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r="4448"/>
          <a:stretch/>
        </p:blipFill>
        <p:spPr bwMode="auto">
          <a:xfrm>
            <a:off x="1308489" y="3503681"/>
            <a:ext cx="2692011" cy="1902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08489" y="3526120"/>
            <a:ext cx="2074029" cy="461665"/>
          </a:xfrm>
          <a:prstGeom prst="rect">
            <a:avLst/>
          </a:prstGeom>
          <a:noFill/>
          <a:effectLst>
            <a:outerShdw blurRad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Wrecks, Charlotte Amalie, </a:t>
            </a:r>
          </a:p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St Thomas, USVI</a:t>
            </a:r>
          </a:p>
        </p:txBody>
      </p:sp>
    </p:spTree>
    <p:extLst>
      <p:ext uri="{BB962C8B-B14F-4D97-AF65-F5344CB8AC3E}">
        <p14:creationId xmlns:p14="http://schemas.microsoft.com/office/powerpoint/2010/main" val="211989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AE33B-F8F1-3F42-938F-7429B363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BFE5-263D-0644-840C-B1CDAAC45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 meetings with regional interagency groups</a:t>
            </a:r>
          </a:p>
          <a:p>
            <a:r>
              <a:rPr lang="en-US" dirty="0"/>
              <a:t>Included in FEMA national response plans</a:t>
            </a:r>
          </a:p>
          <a:p>
            <a:r>
              <a:rPr lang="en-US" dirty="0"/>
              <a:t>Ensure operations resources are available</a:t>
            </a:r>
          </a:p>
          <a:p>
            <a:r>
              <a:rPr lang="en-US" dirty="0"/>
              <a:t>Equipment at high availability during the hurricane season</a:t>
            </a:r>
          </a:p>
          <a:p>
            <a:r>
              <a:rPr lang="en-US" dirty="0"/>
              <a:t>Establish charting datum models referenced to ellipsoid </a:t>
            </a:r>
            <a:r>
              <a:rPr lang="en-US"/>
              <a:t>in coastal areas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2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599B-5BB5-9C49-A1D3-33A83F71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-189664"/>
            <a:ext cx="7773338" cy="1596177"/>
          </a:xfrm>
        </p:spPr>
        <p:txBody>
          <a:bodyPr/>
          <a:lstStyle/>
          <a:p>
            <a:r>
              <a:rPr lang="en-US" dirty="0"/>
              <a:t>Hydrographic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84318-CFB6-7E44-A12D-0F950CE16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59" y="1096818"/>
            <a:ext cx="5214396" cy="4232565"/>
          </a:xfrm>
        </p:spPr>
        <p:txBody>
          <a:bodyPr/>
          <a:lstStyle/>
          <a:p>
            <a:r>
              <a:rPr lang="en-US" dirty="0"/>
              <a:t>Ships (subject to location and availability)</a:t>
            </a:r>
          </a:p>
          <a:p>
            <a:r>
              <a:rPr lang="en-US" dirty="0"/>
              <a:t>Navigation Response Teams (trailerable boats)</a:t>
            </a:r>
          </a:p>
          <a:p>
            <a:r>
              <a:rPr lang="en-US" dirty="0"/>
              <a:t>Portable </a:t>
            </a:r>
            <a:r>
              <a:rPr lang="en-US" dirty="0" err="1"/>
              <a:t>multibeam</a:t>
            </a:r>
            <a:r>
              <a:rPr lang="en-US" dirty="0"/>
              <a:t> and </a:t>
            </a:r>
            <a:r>
              <a:rPr lang="en-US" dirty="0" err="1"/>
              <a:t>sidescan</a:t>
            </a:r>
            <a:r>
              <a:rPr lang="en-US" dirty="0"/>
              <a:t> systems</a:t>
            </a:r>
          </a:p>
          <a:p>
            <a:r>
              <a:rPr lang="en-US" dirty="0" err="1"/>
              <a:t>Lidar</a:t>
            </a:r>
            <a:r>
              <a:rPr lang="en-US" dirty="0"/>
              <a:t> and imagery-capable aircraft</a:t>
            </a:r>
          </a:p>
          <a:p>
            <a:r>
              <a:rPr lang="en-US" dirty="0"/>
              <a:t>8 contractors</a:t>
            </a:r>
          </a:p>
          <a:p>
            <a:r>
              <a:rPr lang="en-US" dirty="0"/>
              <a:t>Coordinate with US Army Corps of Engineers (in ports, often affected by event)</a:t>
            </a:r>
          </a:p>
          <a:p>
            <a:r>
              <a:rPr lang="en-US" dirty="0"/>
              <a:t>Reserve response funds for operations</a:t>
            </a:r>
          </a:p>
        </p:txBody>
      </p:sp>
      <p:pic>
        <p:nvPicPr>
          <p:cNvPr id="5" name="Google Shape;171;p17">
            <a:extLst>
              <a:ext uri="{FF2B5EF4-FFF2-40B4-BE49-F238E27FC236}">
                <a16:creationId xmlns:a16="http://schemas.microsoft.com/office/drawing/2014/main" id="{144BB6E5-E4B8-714F-ADBC-5D7D1E31EC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455" y="1096818"/>
            <a:ext cx="3694545" cy="2442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77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E527-7934-AA41-BED2-4B5114E5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Predicted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2FFE8-D6CC-0049-A700-EC150D0E6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2" y="2367094"/>
            <a:ext cx="4417760" cy="3424107"/>
          </a:xfrm>
        </p:spPr>
        <p:txBody>
          <a:bodyPr/>
          <a:lstStyle/>
          <a:p>
            <a:r>
              <a:rPr lang="en-US" dirty="0"/>
              <a:t>Coordinate with local and federal authorities</a:t>
            </a:r>
          </a:p>
          <a:p>
            <a:r>
              <a:rPr lang="en-US" dirty="0"/>
              <a:t>Pre-position NRTs, ships, aircraft</a:t>
            </a:r>
          </a:p>
          <a:p>
            <a:r>
              <a:rPr lang="en-US" dirty="0"/>
              <a:t>Quick-look Tide gage network, to monitor storm surge. 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80A39F-67D4-2C46-85FE-0D459B4F3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91647"/>
            <a:ext cx="38862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78FF-2AC7-C742-9B51-7A84B67B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ABAC-FD0E-DA4A-B918-03557C528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Overflights for damage assessment</a:t>
            </a:r>
          </a:p>
          <a:p>
            <a:r>
              <a:rPr lang="en-US" dirty="0"/>
              <a:t>Harbor and channel surveys </a:t>
            </a:r>
          </a:p>
          <a:p>
            <a:pPr lvl="1"/>
            <a:r>
              <a:rPr lang="en-US" dirty="0"/>
              <a:t>Shoaling in channels</a:t>
            </a:r>
          </a:p>
          <a:p>
            <a:pPr lvl="1"/>
            <a:r>
              <a:rPr lang="en-US" dirty="0"/>
              <a:t>If overland flooding, </a:t>
            </a:r>
            <a:r>
              <a:rPr lang="en-US" dirty="0" err="1"/>
              <a:t>sidescan</a:t>
            </a:r>
            <a:r>
              <a:rPr lang="en-US" dirty="0"/>
              <a:t> and </a:t>
            </a:r>
            <a:r>
              <a:rPr lang="en-US" dirty="0" err="1"/>
              <a:t>multibeam</a:t>
            </a:r>
            <a:endParaRPr lang="en-US" dirty="0"/>
          </a:p>
          <a:p>
            <a:r>
              <a:rPr lang="en-US" dirty="0"/>
              <a:t>Issue NTM, update ENCs (24 hr ping to publish)</a:t>
            </a:r>
          </a:p>
          <a:p>
            <a:r>
              <a:rPr lang="en-US" dirty="0"/>
              <a:t>Provide salvage packages</a:t>
            </a:r>
          </a:p>
        </p:txBody>
      </p:sp>
    </p:spTree>
    <p:extLst>
      <p:ext uri="{BB962C8B-B14F-4D97-AF65-F5344CB8AC3E}">
        <p14:creationId xmlns:p14="http://schemas.microsoft.com/office/powerpoint/2010/main" val="426311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8A5E-D578-2C4E-BE24-E6C9C345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FF149-AA58-DA48-93EF-AFB8D1900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Systematic updates to shoreline and SLCONS</a:t>
            </a:r>
          </a:p>
          <a:p>
            <a:r>
              <a:rPr lang="en-US" dirty="0"/>
              <a:t>Systematic Hydrographic surveys</a:t>
            </a:r>
          </a:p>
          <a:p>
            <a:r>
              <a:rPr lang="en-US" dirty="0"/>
              <a:t>Marine Debris recovery</a:t>
            </a:r>
          </a:p>
          <a:p>
            <a:r>
              <a:rPr lang="en-US" dirty="0"/>
              <a:t>Repair and harden tide </a:t>
            </a:r>
            <a:r>
              <a:rPr lang="en-US"/>
              <a:t>gage network</a:t>
            </a:r>
          </a:p>
        </p:txBody>
      </p:sp>
    </p:spTree>
    <p:extLst>
      <p:ext uri="{BB962C8B-B14F-4D97-AF65-F5344CB8AC3E}">
        <p14:creationId xmlns:p14="http://schemas.microsoft.com/office/powerpoint/2010/main" val="332487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2163763"/>
            <a:ext cx="8713787" cy="46640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92100"/>
            <a:ext cx="8839200" cy="1384300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chemeClr val="bg1"/>
                </a:solidFill>
                <a:effectLst/>
              </a:rPr>
              <a:t>48 Hour Response Coverage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/>
          <a:lstStyle/>
          <a:p>
            <a:pPr lvl="2" eaLnBrk="1" hangingPunct="1">
              <a:defRPr/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 eaLnBrk="1" hangingPunct="1">
              <a:buFont typeface="Tahoma" pitchFamily="34" charset="0"/>
              <a:buChar char="–"/>
              <a:defRPr/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/>
          <a:srcRect r="10188"/>
          <a:stretch/>
        </p:blipFill>
        <p:spPr bwMode="auto">
          <a:xfrm>
            <a:off x="76200" y="1295400"/>
            <a:ext cx="3295650" cy="32004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3505200" y="1219200"/>
            <a:ext cx="5513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charset="0"/>
              <a:buChar char="–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charset="0"/>
              <a:buChar char="–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ffectLst/>
                <a:latin typeface="Arial" charset="0"/>
              </a:rPr>
              <a:t>Complete coverage with nearly 100% backup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ffectLst/>
                <a:latin typeface="Arial" charset="0"/>
              </a:rPr>
              <a:t>within 48 hrs on the West Coast.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6477000" y="5062538"/>
            <a:ext cx="25431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charset="0"/>
              <a:buChar char="–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charset="0"/>
              <a:buChar char="–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ffectLst/>
                <a:latin typeface="Arial" charset="0"/>
              </a:rPr>
              <a:t>Complete coverage with 200-300% backup within 48 hrs on Gulf &amp; Atlantic coasts, except northern Maine &amp; parts of the Great Lakes.</a:t>
            </a:r>
          </a:p>
        </p:txBody>
      </p:sp>
      <p:sp>
        <p:nvSpPr>
          <p:cNvPr id="13320" name="TextBox 3"/>
          <p:cNvSpPr txBox="1">
            <a:spLocks noChangeArrowheads="1"/>
          </p:cNvSpPr>
          <p:nvPr/>
        </p:nvSpPr>
        <p:spPr bwMode="auto">
          <a:xfrm>
            <a:off x="3505200" y="1795463"/>
            <a:ext cx="5514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charset="0"/>
              <a:buChar char="–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charset="0"/>
              <a:buChar char="–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2"/>
              <a:buChar char="v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ffectLst/>
                <a:latin typeface="Arial" charset="0"/>
              </a:rPr>
              <a:t>MIST available for additional Great Lakes support.</a:t>
            </a:r>
          </a:p>
        </p:txBody>
      </p:sp>
    </p:spTree>
    <p:extLst>
      <p:ext uri="{BB962C8B-B14F-4D97-AF65-F5344CB8AC3E}">
        <p14:creationId xmlns:p14="http://schemas.microsoft.com/office/powerpoint/2010/main" val="186598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E2FE34-A5DF-45CD-9D2B-16DACB4E1855}"/>
              </a:ext>
            </a:extLst>
          </p:cNvPr>
          <p:cNvSpPr txBox="1"/>
          <p:nvPr/>
        </p:nvSpPr>
        <p:spPr>
          <a:xfrm>
            <a:off x="236538" y="228600"/>
            <a:ext cx="86709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spc="150" dirty="0">
                <a:latin typeface="Calibri" panose="020F0502020204030204"/>
                <a:cs typeface="+mn-cs"/>
              </a:rPr>
              <a:t>Response Surveys</a:t>
            </a:r>
            <a:r>
              <a:rPr lang="en-US" sz="3200" b="1" i="1" spc="150" dirty="0">
                <a:latin typeface="Calibri" panose="020F0502020204030204"/>
              </a:rPr>
              <a:t>, 2017</a:t>
            </a:r>
            <a:endParaRPr lang="en-US" i="1" spc="150" dirty="0">
              <a:latin typeface="Calibri" panose="020F0502020204030204"/>
              <a:cs typeface="+mn-cs"/>
            </a:endParaRP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7042D974-753A-4BED-9329-FAB593F7D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4250"/>
            <a:ext cx="9144000" cy="4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b="1">
              <a:latin typeface="Verdana" panose="020B0604030504040204" pitchFamily="34" charset="0"/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9CBB03B2-C7FE-4033-924A-231A1C765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2" t="53221" r="21544" b="20410"/>
          <a:stretch>
            <a:fillRect/>
          </a:stretch>
        </p:blipFill>
        <p:spPr bwMode="auto">
          <a:xfrm>
            <a:off x="0" y="1030288"/>
            <a:ext cx="37338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Surveys\HurricaneResponse2017\TJ_HurricaneResponse_Presentation\LimeTree Containers.png">
            <a:extLst>
              <a:ext uri="{FF2B5EF4-FFF2-40B4-BE49-F238E27FC236}">
                <a16:creationId xmlns:a16="http://schemas.microsoft.com/office/drawing/2014/main" id="{0B3A7AE7-EC46-48BD-BB72-3A5ABC4F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43400"/>
            <a:ext cx="3740150" cy="189547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2" descr="https://ocsdata.ncd.noaa.gov/storymaps/MIST-Miami.jpg">
            <a:extLst>
              <a:ext uri="{FF2B5EF4-FFF2-40B4-BE49-F238E27FC236}">
                <a16:creationId xmlns:a16="http://schemas.microsoft.com/office/drawing/2014/main" id="{A545AFE8-F5F4-445B-8A35-6EEEB684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6" r="12714" b="12927"/>
          <a:stretch>
            <a:fillRect/>
          </a:stretch>
        </p:blipFill>
        <p:spPr bwMode="auto">
          <a:xfrm>
            <a:off x="3810000" y="1030288"/>
            <a:ext cx="236220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https://ocsdata.ncd.noaa.gov/storymaps/keywest-day.jpg">
            <a:extLst>
              <a:ext uri="{FF2B5EF4-FFF2-40B4-BE49-F238E27FC236}">
                <a16:creationId xmlns:a16="http://schemas.microsoft.com/office/drawing/2014/main" id="{E30AEF88-D705-471F-9C5E-941407E9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316" b="6371"/>
          <a:stretch>
            <a:fillRect/>
          </a:stretch>
        </p:blipFill>
        <p:spPr bwMode="auto">
          <a:xfrm>
            <a:off x="6248400" y="1030288"/>
            <a:ext cx="28956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5501A-348C-43C7-80A7-07C97D5B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81" b="20391"/>
          <a:stretch/>
        </p:blipFill>
        <p:spPr>
          <a:xfrm>
            <a:off x="0" y="2681288"/>
            <a:ext cx="3733800" cy="160020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C70BE-01AA-44DA-8768-72A42DB7BE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238" b="49005"/>
          <a:stretch/>
        </p:blipFill>
        <p:spPr>
          <a:xfrm>
            <a:off x="3810000" y="4267200"/>
            <a:ext cx="5357813" cy="18288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867922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D2E7-E445-8D4F-99EB-4C3DF7E3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79197"/>
            <a:ext cx="7773338" cy="1596177"/>
          </a:xfrm>
        </p:spPr>
        <p:txBody>
          <a:bodyPr/>
          <a:lstStyle/>
          <a:p>
            <a:r>
              <a:rPr lang="en-US"/>
              <a:t>Coastal Imagery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4BE0A9C-9852-B946-9562-4AE5C4E9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2" y="1675374"/>
            <a:ext cx="8162636" cy="51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8868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11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Droplet</vt:lpstr>
      <vt:lpstr>Notes on Emergency Hydrographic Response</vt:lpstr>
      <vt:lpstr>Preparation</vt:lpstr>
      <vt:lpstr>Hydrographic Capabilities</vt:lpstr>
      <vt:lpstr>Hurricane Predicted</vt:lpstr>
      <vt:lpstr>Immediate Response</vt:lpstr>
      <vt:lpstr>Recovery</vt:lpstr>
      <vt:lpstr>48 Hour Response Coverage</vt:lpstr>
      <vt:lpstr>PowerPoint Presentation</vt:lpstr>
      <vt:lpstr>Coastal Imagery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Shepard Smith</dc:creator>
  <cp:lastModifiedBy>Shepard Smith</cp:lastModifiedBy>
  <cp:revision>15</cp:revision>
  <dcterms:created xsi:type="dcterms:W3CDTF">2019-02-11T20:34:15Z</dcterms:created>
  <dcterms:modified xsi:type="dcterms:W3CDTF">2019-02-12T03:03:59Z</dcterms:modified>
</cp:coreProperties>
</file>