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2"/>
  </p:sldMasterIdLst>
  <p:notesMasterIdLst>
    <p:notesMasterId r:id="rId8"/>
  </p:notesMasterIdLst>
  <p:sldIdLst>
    <p:sldId id="256" r:id="rId3"/>
    <p:sldId id="263" r:id="rId4"/>
    <p:sldId id="286" r:id="rId5"/>
    <p:sldId id="288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Solomon had applied before the amendments came</a:t>
            </a:r>
            <a:r>
              <a:rPr lang="en-US" baseline="0" dirty="0" smtClean="0"/>
              <a:t> into force. Need to apply under the news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72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Solomon had applied before the amendments came</a:t>
            </a:r>
            <a:r>
              <a:rPr lang="en-US" baseline="0" dirty="0" smtClean="0"/>
              <a:t> into force. Need to apply under the news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48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Solomon had applied before the amendments came</a:t>
            </a:r>
            <a:r>
              <a:rPr lang="en-US" baseline="0" dirty="0" smtClean="0"/>
              <a:t> into force. Need to apply under the news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A165E-E13C-4250-8114-216904C5A381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804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1" y="6280350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900" dirty="0" smtClean="0">
                <a:solidFill>
                  <a:schemeClr val="tx1"/>
                </a:solidFill>
              </a:rPr>
            </a:br>
            <a:r>
              <a:rPr lang="de-DE" sz="9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5" y="6049725"/>
            <a:ext cx="62289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6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7"/>
            <a:ext cx="7724183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4" y="893800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3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1" y="6280350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sz="900" dirty="0" smtClean="0">
                <a:solidFill>
                  <a:schemeClr val="tx1"/>
                </a:solidFill>
              </a:rPr>
            </a:br>
            <a:r>
              <a:rPr lang="de-DE" sz="900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sz="900" i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5" y="6049725"/>
            <a:ext cx="622895" cy="81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AACG_CaveatHeader_Shape"/>
          <p:cNvSpPr txBox="1"/>
          <p:nvPr userDrawn="1"/>
        </p:nvSpPr>
        <p:spPr>
          <a:xfrm>
            <a:off x="0" y="279400"/>
            <a:ext cx="12192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/>
            <a:endParaRPr lang="en-US" sz="1200" b="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5m15KBhd9v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ho.in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2949" y="3295135"/>
            <a:ext cx="6858000" cy="6012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Meeting of </a:t>
            </a:r>
            <a:r>
              <a:rPr lang="en-US" dirty="0" smtClean="0"/>
              <a:t>the MSDIWG </a:t>
            </a:r>
            <a:br>
              <a:rPr lang="en-US" dirty="0" smtClean="0"/>
            </a:br>
            <a:r>
              <a:rPr lang="en-US" sz="3600" dirty="0" err="1" smtClean="0"/>
              <a:t>Niterói</a:t>
            </a:r>
            <a:r>
              <a:rPr lang="en-US" sz="3600" dirty="0" smtClean="0"/>
              <a:t>, RJ, Brazil (JAN/FEB 2018)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300" dirty="0"/>
              <a:t>USCHC-41</a:t>
            </a:r>
            <a:endParaRPr lang="en-AU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6872" y="4156861"/>
            <a:ext cx="6858000" cy="40052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26 MAR 2018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33" y="299091"/>
            <a:ext cx="624078" cy="8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4" y="1193181"/>
            <a:ext cx="11194216" cy="4599328"/>
          </a:xfrm>
        </p:spPr>
        <p:txBody>
          <a:bodyPr numCol="1">
            <a:normAutofit/>
          </a:bodyPr>
          <a:lstStyle/>
          <a:p>
            <a:pPr>
              <a:spcBef>
                <a:spcPts val="225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Presentations on MSDI Development and initiatives from intergovernmental orgs, government agencies, non-profit, industry, academia:</a:t>
            </a:r>
          </a:p>
          <a:p>
            <a:pPr lvl="1">
              <a:spcBef>
                <a:spcPts val="225"/>
              </a:spcBef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IHO MSDIWG</a:t>
            </a:r>
          </a:p>
          <a:p>
            <a:pPr lvl="1">
              <a:spcBef>
                <a:spcPts val="225"/>
              </a:spcBef>
            </a:pP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OceanWise</a:t>
            </a:r>
            <a:endParaRPr lang="en-US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25"/>
              </a:spcBef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Ministry of Defense (Brazil)</a:t>
            </a:r>
          </a:p>
          <a:p>
            <a:pPr lvl="1">
              <a:spcBef>
                <a:spcPts val="225"/>
              </a:spcBef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ESRI</a:t>
            </a:r>
          </a:p>
          <a:p>
            <a:pPr lvl="1">
              <a:spcBef>
                <a:spcPts val="225"/>
              </a:spcBef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Brazilian Geological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</a:p>
          <a:p>
            <a:pPr lvl="1">
              <a:spcBef>
                <a:spcPts val="225"/>
              </a:spcBef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NOAA Office of Coast Survey / NGA Maritime Safety Office</a:t>
            </a:r>
          </a:p>
          <a:p>
            <a:pPr lvl="1">
              <a:spcBef>
                <a:spcPts val="225"/>
              </a:spcBef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Brazilian Institute of Geography and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lvl="1">
              <a:spcBef>
                <a:spcPts val="225"/>
              </a:spcBef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Zealand (LINZ)</a:t>
            </a:r>
          </a:p>
          <a:p>
            <a:pPr lvl="1">
              <a:spcBef>
                <a:spcPts val="225"/>
              </a:spcBef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Open Geospatial Consortium (OGC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225"/>
              </a:spcBef>
            </a:pP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Petrobras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Company</a:t>
            </a:r>
          </a:p>
          <a:p>
            <a:pPr lvl="1">
              <a:spcBef>
                <a:spcPts val="225"/>
              </a:spcBef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Vale Company</a:t>
            </a:r>
          </a:p>
          <a:p>
            <a:pPr lvl="1">
              <a:spcBef>
                <a:spcPts val="225"/>
              </a:spcBef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Federal University of Paraná (UFPR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spcBef>
                <a:spcPts val="225"/>
              </a:spcBef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University of ABC (UFABC)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1838" y="284151"/>
            <a:ext cx="7891848" cy="4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398860" lvl="1" indent="-267891"/>
            <a:r>
              <a:rPr lang="en-US" sz="3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MSDI Open Forum – 29 JAN 2018</a:t>
            </a:r>
            <a:endParaRPr lang="en-US" sz="3000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741" y="2078316"/>
            <a:ext cx="4647252" cy="28107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5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4" y="1193181"/>
            <a:ext cx="11194216" cy="4618683"/>
          </a:xfrm>
        </p:spPr>
        <p:txBody>
          <a:bodyPr numCol="2" spcCol="274320">
            <a:normAutofit/>
          </a:bodyPr>
          <a:lstStyle/>
          <a:p>
            <a:pPr>
              <a:spcBef>
                <a:spcPts val="225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State reports on national MSDI activities</a:t>
            </a:r>
          </a:p>
          <a:p>
            <a:pPr>
              <a:spcBef>
                <a:spcPts val="225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RHC reports on MSDI WGs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ARMSDIWG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BS-NSMSDIWG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relevant bodies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Arctic SDI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OGC Marine DWG</a:t>
            </a:r>
          </a:p>
          <a:p>
            <a:pPr lvl="1">
              <a:spcBef>
                <a:spcPts val="225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IHO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CSBWG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UN-GGIM MGIWG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Marine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Cadastre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Europe</a:t>
            </a:r>
          </a:p>
          <a:p>
            <a:pPr lvl="1">
              <a:spcBef>
                <a:spcPts val="225"/>
              </a:spcBef>
            </a:pP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EMODNet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25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Cable Protection Committee (ICPC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Expert Contributors’ Presentations</a:t>
            </a:r>
          </a:p>
          <a:p>
            <a:pPr>
              <a:spcBef>
                <a:spcPts val="225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 Plan status</a:t>
            </a:r>
          </a:p>
          <a:p>
            <a:pPr>
              <a:spcBef>
                <a:spcPts val="225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 Discussions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 Development Study on MSDI (OGC)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Re-use and licensing of data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MSDI movie (Republic of Korea)</a:t>
            </a:r>
          </a:p>
          <a:p>
            <a:pPr lvl="2">
              <a:spcBef>
                <a:spcPts val="225"/>
              </a:spcBef>
            </a:pP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youtu.be/5m15KBhd9v0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(4 min)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Breakout sessions: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MSDI Vision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Future of C-17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on Work Plan Actions</a:t>
            </a:r>
          </a:p>
          <a:p>
            <a:pPr lvl="1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MSDI Security (Data Assurance)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1838" y="284151"/>
            <a:ext cx="7891848" cy="4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398860" lvl="1" indent="-267891"/>
            <a:r>
              <a:rPr lang="en-US" sz="30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MSDIWG-9 – 30 JAN-01 FEB 2018</a:t>
            </a:r>
            <a:endParaRPr lang="en-US" sz="3000" kern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989" y="2813556"/>
            <a:ext cx="5182521" cy="2409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2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4" y="1193181"/>
            <a:ext cx="5954245" cy="4304370"/>
          </a:xfrm>
        </p:spPr>
        <p:txBody>
          <a:bodyPr numCol="1" spcCol="274320">
            <a:normAutofit/>
          </a:bodyPr>
          <a:lstStyle/>
          <a:p>
            <a:pPr>
              <a:spcBef>
                <a:spcPts val="225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Held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conjunction with IHO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MSDIWG.</a:t>
            </a:r>
          </a:p>
          <a:p>
            <a:pPr>
              <a:spcBef>
                <a:spcPts val="225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of meeting:</a:t>
            </a:r>
          </a:p>
          <a:p>
            <a:pPr lvl="1">
              <a:spcBef>
                <a:spcPts val="225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Input to IHO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MSDIWG.</a:t>
            </a:r>
          </a:p>
          <a:p>
            <a:pPr lvl="1">
              <a:spcBef>
                <a:spcPts val="225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 key OGC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225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DGGS (Discrete Global Grid Systems)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225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Testbed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 existing initiatives within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Marine DWG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25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Concept Development Study on MSDI</a:t>
            </a:r>
          </a:p>
          <a:p>
            <a:pPr>
              <a:spcBef>
                <a:spcPts val="225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25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activities and strategies</a:t>
            </a:r>
          </a:p>
          <a:p>
            <a:pPr lvl="1">
              <a:spcBef>
                <a:spcPts val="225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GEBCO 2030</a:t>
            </a:r>
          </a:p>
          <a:p>
            <a:pPr lvl="1">
              <a:spcBef>
                <a:spcPts val="225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S-121 Pilot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141838" y="284151"/>
            <a:ext cx="7891848" cy="4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defRPr>
            </a:lvl9pPr>
          </a:lstStyle>
          <a:p>
            <a:pPr marL="398860" lvl="1" indent="-267891"/>
            <a:r>
              <a:rPr lang="da-DK" sz="3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OGC Marine DWG – 02 FEB 2018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385" y="1507034"/>
            <a:ext cx="4957404" cy="37281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9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8292" y="2627861"/>
            <a:ext cx="7526708" cy="2543694"/>
          </a:xfrm>
        </p:spPr>
        <p:txBody>
          <a:bodyPr anchor="t" anchorCtr="0">
            <a:normAutofit/>
          </a:bodyPr>
          <a:lstStyle/>
          <a:p>
            <a:r>
              <a:rPr lang="en-US" dirty="0" smtClean="0"/>
              <a:t>IHO </a:t>
            </a:r>
            <a:br>
              <a:rPr lang="en-US" dirty="0" smtClean="0"/>
            </a:br>
            <a:r>
              <a:rPr lang="en-US" sz="2400" dirty="0" smtClean="0">
                <a:hlinkClick r:id="rId2"/>
              </a:rPr>
              <a:t>www.iho.int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607" y="1460027"/>
            <a:ext cx="624078" cy="8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lass:Classification xmlns:class="urn:us:gov:cia:enterprise:schema:Classification:2.3" dateClassified="2018-03-22" portionMarking="false" caveat="false" tool="AACG" toolVersion="201720">
  <class:ClassificationMarking type="USClassificationMarking" value="UNCLASSIFIED"/>
  <class:ClassifiedBy>1092869-0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Props1.xml><?xml version="1.0" encoding="utf-8"?>
<ds:datastoreItem xmlns:ds="http://schemas.openxmlformats.org/officeDocument/2006/customXml" ds:itemID="{91FBAE94-22EF-4150-96FA-4A76A26121B3}">
  <ds:schemaRefs>
    <ds:schemaRef ds:uri="urn:us:gov:cia:enterprise:schema:Classification:2.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801</TotalTime>
  <Words>313</Words>
  <Application>Microsoft Office PowerPoint</Application>
  <PresentationFormat>Widescreen</PresentationFormat>
  <Paragraphs>67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IHO_Presentations_template-Blank</vt:lpstr>
      <vt:lpstr>9th Meeting of the MSDIWG  Niterói, RJ, Brazil (JAN/FEB 2018)  USCHC-41</vt:lpstr>
      <vt:lpstr>PowerPoint Presentation</vt:lpstr>
      <vt:lpstr>PowerPoint Presentation</vt:lpstr>
      <vt:lpstr>PowerPoint Presentation</vt:lpstr>
      <vt:lpstr>IHO  www.iho.int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Carisio Sebastian P Mr NGA-SFHNA USA CIV</cp:lastModifiedBy>
  <cp:revision>47</cp:revision>
  <dcterms:created xsi:type="dcterms:W3CDTF">2017-10-26T13:07:26Z</dcterms:created>
  <dcterms:modified xsi:type="dcterms:W3CDTF">2018-03-22T20:00:23Z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ACG_OFFICE_DLL">
    <vt:bool>true</vt:bool>
  </property>
  <property fmtid="{D5CDD505-2E9C-101B-9397-08002B2CF9AE}" pid="3" name="AACG_Created">
    <vt:bool>true</vt:bool>
  </property>
  <property fmtid="{D5CDD505-2E9C-101B-9397-08002B2CF9AE}" pid="4" name="AACG_DescMarkings">
    <vt:lpwstr/>
  </property>
  <property fmtid="{D5CDD505-2E9C-101B-9397-08002B2CF9AE}" pid="5" name="AACG_AddMark">
    <vt:lpwstr/>
  </property>
  <property fmtid="{D5CDD505-2E9C-101B-9397-08002B2CF9AE}" pid="6" name="AACG_Header">
    <vt:lpwstr>UNCLASSIFIED</vt:lpwstr>
  </property>
  <property fmtid="{D5CDD505-2E9C-101B-9397-08002B2CF9AE}" pid="7" name="AACG_Footer">
    <vt:lpwstr>_x000d_UNCLASSIFIED</vt:lpwstr>
  </property>
  <property fmtid="{D5CDD505-2E9C-101B-9397-08002B2CF9AE}" pid="8" name="AACG_ClassBlock">
    <vt:lpwstr/>
  </property>
  <property fmtid="{D5CDD505-2E9C-101B-9397-08002B2CF9AE}" pid="9" name="AACG_ClassType">
    <vt:lpwstr>USClassificationMarking</vt:lpwstr>
  </property>
  <property fmtid="{D5CDD505-2E9C-101B-9397-08002B2CF9AE}" pid="10" name="AACG_DeclOnList">
    <vt:lpwstr/>
  </property>
  <property fmtid="{D5CDD505-2E9C-101B-9397-08002B2CF9AE}" pid="11" name="AACG_USAF_Derivatives">
    <vt:lpwstr/>
  </property>
  <property fmtid="{D5CDD505-2E9C-101B-9397-08002B2CF9AE}" pid="12" name="AACG_SCI_Other">
    <vt:lpwstr/>
  </property>
  <property fmtid="{D5CDD505-2E9C-101B-9397-08002B2CF9AE}" pid="13" name="AACG_Dissem_Other">
    <vt:lpwstr/>
  </property>
  <property fmtid="{D5CDD505-2E9C-101B-9397-08002B2CF9AE}" pid="14" name="AACG_NonInt_Other">
    <vt:lpwstr/>
  </property>
  <property fmtid="{D5CDD505-2E9C-101B-9397-08002B2CF9AE}" pid="15" name="PortionWaiver">
    <vt:lpwstr/>
  </property>
  <property fmtid="{D5CDD505-2E9C-101B-9397-08002B2CF9AE}" pid="16" name="AACG_OrconOriginator">
    <vt:lpwstr/>
  </property>
  <property fmtid="{D5CDD505-2E9C-101B-9397-08002B2CF9AE}" pid="17" name="AACG_OrconRecipients">
    <vt:lpwstr/>
  </property>
  <property fmtid="{D5CDD505-2E9C-101B-9397-08002B2CF9AE}" pid="18" name="AACG_SatWarningType">
    <vt:lpwstr/>
  </property>
  <property fmtid="{D5CDD505-2E9C-101B-9397-08002B2CF9AE}" pid="19" name="AACG_NatoWarningClassLevel">
    <vt:lpwstr/>
  </property>
  <property fmtid="{D5CDD505-2E9C-101B-9397-08002B2CF9AE}" pid="20" name="AACG_CustomClassXMLPart">
    <vt:lpwstr>{91FBAE94-22EF-4150-96FA-4A76A26121B3}</vt:lpwstr>
  </property>
</Properties>
</file>