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5" r:id="rId5"/>
    <p:sldId id="259" r:id="rId6"/>
    <p:sldId id="268" r:id="rId7"/>
    <p:sldId id="260" r:id="rId8"/>
    <p:sldId id="266" r:id="rId9"/>
    <p:sldId id="267" r:id="rId10"/>
    <p:sldId id="263" r:id="rId11"/>
    <p:sldId id="264" r:id="rId12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2B5"/>
    <a:srgbClr val="A3C2FF"/>
    <a:srgbClr val="8BB2FF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85945" autoAdjust="0"/>
  </p:normalViewPr>
  <p:slideViewPr>
    <p:cSldViewPr>
      <p:cViewPr>
        <p:scale>
          <a:sx n="75" d="100"/>
          <a:sy n="75" d="100"/>
        </p:scale>
        <p:origin x="-203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9D051-4E2C-4418-89A5-CE5B7A78F26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27630E87-FF6E-4BCE-9568-FB4342C51A90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en-US" altLang="ko-K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EAHC Steering Committee</a:t>
          </a:r>
          <a:endParaRPr lang="ko-KR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111FC-BE23-4C51-A1C8-3E5AD3B3089B}" type="parTrans" cxnId="{9F69D77E-E45D-4FCE-B255-7B5A61B87BE7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3A0340-6390-4AE3-BE40-E504AE55B1AA}" type="sibTrans" cxnId="{9F69D77E-E45D-4FCE-B255-7B5A61B87BE7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62E02-2F00-40B1-82F7-FFB7C8A9558C}">
      <dgm:prSet phldrT="[텍스트]" custT="1"/>
      <dgm:spPr/>
      <dgm:t>
        <a:bodyPr/>
        <a:lstStyle/>
        <a:p>
          <a:pPr algn="ctr" latinLnBrk="1">
            <a:spcAft>
              <a:spcPts val="0"/>
            </a:spcAft>
          </a:pPr>
          <a:r>
            <a:rPr lang="en-US" altLang="ko-KR" sz="1200" dirty="0" smtClean="0">
              <a:latin typeface="Arial" panose="020B0604020202020204" pitchFamily="34" charset="0"/>
              <a:cs typeface="Arial" panose="020B0604020202020204" pitchFamily="34" charset="0"/>
            </a:rPr>
            <a:t>TRDC BOD</a:t>
          </a:r>
          <a:endParaRPr lang="ko-KR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EA0B5-02D6-440B-B967-652355156DF1}" type="parTrans" cxnId="{72D40880-85AE-4018-81C7-E9C3290CBE3F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5E7DF-3028-4168-9DD1-9BE2AED68EAC}" type="sibTrans" cxnId="{72D40880-85AE-4018-81C7-E9C3290CBE3F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0E083-B9E2-471B-8523-5C5C157B28DD}">
      <dgm:prSet custT="1"/>
      <dgm:spPr/>
      <dgm:t>
        <a:bodyPr/>
        <a:lstStyle/>
        <a:p>
          <a:pPr algn="ctr" latinLnBrk="1">
            <a:lnSpc>
              <a:spcPct val="100000"/>
            </a:lnSpc>
            <a:spcAft>
              <a:spcPts val="0"/>
            </a:spcAft>
          </a:pPr>
          <a:r>
            <a:rPr lang="en-US" altLang="ko-KR" sz="1200" smtClean="0">
              <a:latin typeface="Arial" panose="020B0604020202020204" pitchFamily="34" charset="0"/>
              <a:cs typeface="Arial" panose="020B0604020202020204" pitchFamily="34" charset="0"/>
            </a:rPr>
            <a:t>Charting and Hydrography Committee</a:t>
          </a:r>
          <a:endParaRPr lang="ko-KR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34871-5F37-46A3-81FF-C0EB4E9A3AFE}" type="parTrans" cxnId="{1F41642A-5027-434B-8C2E-D765E627857A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289BC-17E7-4B98-9F70-39049E444DD8}" type="sibTrans" cxnId="{1F41642A-5027-434B-8C2E-D765E627857A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C2CFE-ABD4-43FF-ADA5-224896DF24C9}">
      <dgm:prSet custT="1"/>
      <dgm:spPr/>
      <dgm:t>
        <a:bodyPr/>
        <a:lstStyle/>
        <a:p>
          <a:pPr algn="ctr" latinLnBrk="1">
            <a:spcAft>
              <a:spcPts val="0"/>
            </a:spcAft>
          </a:pPr>
          <a:r>
            <a:rPr lang="en-US" altLang="ko-KR" sz="1200" dirty="0" smtClean="0">
              <a:latin typeface="Arial" panose="020B0604020202020204" pitchFamily="34" charset="0"/>
              <a:cs typeface="Arial" panose="020B0604020202020204" pitchFamily="34" charset="0"/>
            </a:rPr>
            <a:t>MSDI WG</a:t>
          </a:r>
          <a:endParaRPr lang="ko-KR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799D2-6363-45FB-841C-94C600119D00}" type="parTrans" cxnId="{2B9FF3E7-779A-4221-AA2B-1C2F2CAE7B06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F7D6B-426C-49F4-A353-E4E3F14F814C}" type="sibTrans" cxnId="{2B9FF3E7-779A-4221-AA2B-1C2F2CAE7B06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8D5F9-7E5B-4A03-A968-69A6CD737658}">
      <dgm:prSet custT="1"/>
      <dgm:spPr/>
      <dgm:t>
        <a:bodyPr/>
        <a:lstStyle/>
        <a:p>
          <a:pPr latinLnBrk="1"/>
          <a:r>
            <a:rPr lang="en-US" altLang="ko-K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Secretariat</a:t>
          </a:r>
          <a:endParaRPr lang="ko-KR" alt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E13C2-37E2-4EB6-B3BB-CBF73DAC6A0F}" type="parTrans" cxnId="{978B8F9E-B005-49A3-98FE-FFEA2F794141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645BC4-8A7E-41E5-8C93-135562E0C92F}" type="sibTrans" cxnId="{978B8F9E-B005-49A3-98FE-FFEA2F794141}">
      <dgm:prSet/>
      <dgm:spPr/>
      <dgm:t>
        <a:bodyPr/>
        <a:lstStyle/>
        <a:p>
          <a:pPr latinLnBrk="1"/>
          <a:endParaRPr lang="ko-KR" alt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59197-8883-4347-A3AC-12A437886028}" type="pres">
      <dgm:prSet presAssocID="{D599D051-4E2C-4418-89A5-CE5B7A78F2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182240-2C48-47B5-889B-6BE3ADED3E60}" type="pres">
      <dgm:prSet presAssocID="{27630E87-FF6E-4BCE-9568-FB4342C51A90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3FD934EA-5012-4FEF-8C06-11BEC0487F02}" type="pres">
      <dgm:prSet presAssocID="{27630E87-FF6E-4BCE-9568-FB4342C51A90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49698ABD-C95C-4290-B424-B806FBC765BA}" type="pres">
      <dgm:prSet presAssocID="{27630E87-FF6E-4BCE-9568-FB4342C51A90}" presName="rootText" presStyleLbl="node1" presStyleIdx="0" presStyleCnt="2" custScaleX="142722"/>
      <dgm:spPr/>
      <dgm:t>
        <a:bodyPr/>
        <a:lstStyle/>
        <a:p>
          <a:pPr latinLnBrk="1"/>
          <a:endParaRPr lang="ko-KR" altLang="en-US"/>
        </a:p>
      </dgm:t>
    </dgm:pt>
    <dgm:pt modelId="{CEF99FAC-307A-4BDB-87BB-2F44D7662236}" type="pres">
      <dgm:prSet presAssocID="{27630E87-FF6E-4BCE-9568-FB4342C51A90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0FE864C-5938-436E-B6C5-C0203A23A0FC}" type="pres">
      <dgm:prSet presAssocID="{27630E87-FF6E-4BCE-9568-FB4342C51A90}" presName="childShape" presStyleCnt="0"/>
      <dgm:spPr/>
      <dgm:t>
        <a:bodyPr/>
        <a:lstStyle/>
        <a:p>
          <a:pPr latinLnBrk="1"/>
          <a:endParaRPr lang="ko-KR" altLang="en-US"/>
        </a:p>
      </dgm:t>
    </dgm:pt>
    <dgm:pt modelId="{EC915A12-0FA5-472B-89B5-41345BA7F017}" type="pres">
      <dgm:prSet presAssocID="{D9EEA0B5-02D6-440B-B967-652355156DF1}" presName="Name13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4219528-E60F-4431-B520-A12A9CFD2F19}" type="pres">
      <dgm:prSet presAssocID="{58A62E02-2F00-40B1-82F7-FFB7C8A9558C}" presName="childText" presStyleLbl="bgAcc1" presStyleIdx="0" presStyleCnt="3" custScaleX="1599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A51561-9ED3-423D-A464-02318A981558}" type="pres">
      <dgm:prSet presAssocID="{76134871-5F37-46A3-81FF-C0EB4E9A3AFE}" presName="Name13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22AE31B-3076-4C1C-8B3C-92BF09739A57}" type="pres">
      <dgm:prSet presAssocID="{36F0E083-B9E2-471B-8523-5C5C157B28DD}" presName="childText" presStyleLbl="bgAcc1" presStyleIdx="1" presStyleCnt="3" custScaleX="1599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1F1EBB-BD66-448D-8DC0-40CFDDA273C2}" type="pres">
      <dgm:prSet presAssocID="{82E799D2-6363-45FB-841C-94C600119D00}" presName="Name13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39B8F306-C23C-4DD5-BB88-90EEE1BA1467}" type="pres">
      <dgm:prSet presAssocID="{968C2CFE-ABD4-43FF-ADA5-224896DF24C9}" presName="childText" presStyleLbl="bgAcc1" presStyleIdx="2" presStyleCnt="3" custScaleX="1599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4ED814-66D6-482F-8FF6-BF364840901E}" type="pres">
      <dgm:prSet presAssocID="{16B8D5F9-7E5B-4A03-A968-69A6CD737658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917F7162-31C5-4E98-AC52-BDA9B60454B6}" type="pres">
      <dgm:prSet presAssocID="{16B8D5F9-7E5B-4A03-A968-69A6CD737658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ED0D59E3-7926-44C2-A6FA-0B1D4733001F}" type="pres">
      <dgm:prSet presAssocID="{16B8D5F9-7E5B-4A03-A968-69A6CD737658}" presName="rootText" presStyleLbl="node1" presStyleIdx="1" presStyleCnt="2" custScaleX="81342" custLinFactNeighborX="-14307"/>
      <dgm:spPr/>
      <dgm:t>
        <a:bodyPr/>
        <a:lstStyle/>
        <a:p>
          <a:pPr latinLnBrk="1"/>
          <a:endParaRPr lang="ko-KR" altLang="en-US"/>
        </a:p>
      </dgm:t>
    </dgm:pt>
    <dgm:pt modelId="{435224D4-4468-470A-AA09-8F35D6CCE107}" type="pres">
      <dgm:prSet presAssocID="{16B8D5F9-7E5B-4A03-A968-69A6CD737658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7FDD721-B5D3-43EA-A7C3-6F0352CD588A}" type="pres">
      <dgm:prSet presAssocID="{16B8D5F9-7E5B-4A03-A968-69A6CD737658}" presName="childShape" presStyleCnt="0"/>
      <dgm:spPr/>
      <dgm:t>
        <a:bodyPr/>
        <a:lstStyle/>
        <a:p>
          <a:pPr latinLnBrk="1"/>
          <a:endParaRPr lang="ko-KR" altLang="en-US"/>
        </a:p>
      </dgm:t>
    </dgm:pt>
  </dgm:ptLst>
  <dgm:cxnLst>
    <dgm:cxn modelId="{424DC437-948F-4E9A-A8A0-F976F7702CC5}" type="presOf" srcId="{58A62E02-2F00-40B1-82F7-FFB7C8A9558C}" destId="{C4219528-E60F-4431-B520-A12A9CFD2F19}" srcOrd="0" destOrd="0" presId="urn:microsoft.com/office/officeart/2005/8/layout/hierarchy3"/>
    <dgm:cxn modelId="{72D40880-85AE-4018-81C7-E9C3290CBE3F}" srcId="{27630E87-FF6E-4BCE-9568-FB4342C51A90}" destId="{58A62E02-2F00-40B1-82F7-FFB7C8A9558C}" srcOrd="0" destOrd="0" parTransId="{D9EEA0B5-02D6-440B-B967-652355156DF1}" sibTransId="{C225E7DF-3028-4168-9DD1-9BE2AED68EAC}"/>
    <dgm:cxn modelId="{9F69D77E-E45D-4FCE-B255-7B5A61B87BE7}" srcId="{D599D051-4E2C-4418-89A5-CE5B7A78F268}" destId="{27630E87-FF6E-4BCE-9568-FB4342C51A90}" srcOrd="0" destOrd="0" parTransId="{177111FC-BE23-4C51-A1C8-3E5AD3B3089B}" sibTransId="{2F3A0340-6390-4AE3-BE40-E504AE55B1AA}"/>
    <dgm:cxn modelId="{8F1DF10D-FB83-4D1D-A2FA-EAAFF4E5103E}" type="presOf" srcId="{82E799D2-6363-45FB-841C-94C600119D00}" destId="{2A1F1EBB-BD66-448D-8DC0-40CFDDA273C2}" srcOrd="0" destOrd="0" presId="urn:microsoft.com/office/officeart/2005/8/layout/hierarchy3"/>
    <dgm:cxn modelId="{462590C9-C3E1-4F71-B5E6-B1995B09173D}" type="presOf" srcId="{16B8D5F9-7E5B-4A03-A968-69A6CD737658}" destId="{435224D4-4468-470A-AA09-8F35D6CCE107}" srcOrd="1" destOrd="0" presId="urn:microsoft.com/office/officeart/2005/8/layout/hierarchy3"/>
    <dgm:cxn modelId="{2751C4E3-3DB1-4D1A-8BF9-AEFC0AA5B73A}" type="presOf" srcId="{36F0E083-B9E2-471B-8523-5C5C157B28DD}" destId="{222AE31B-3076-4C1C-8B3C-92BF09739A57}" srcOrd="0" destOrd="0" presId="urn:microsoft.com/office/officeart/2005/8/layout/hierarchy3"/>
    <dgm:cxn modelId="{FEA948E9-8E92-45DF-B102-2CE04B814844}" type="presOf" srcId="{76134871-5F37-46A3-81FF-C0EB4E9A3AFE}" destId="{B3A51561-9ED3-423D-A464-02318A981558}" srcOrd="0" destOrd="0" presId="urn:microsoft.com/office/officeart/2005/8/layout/hierarchy3"/>
    <dgm:cxn modelId="{1F41642A-5027-434B-8C2E-D765E627857A}" srcId="{27630E87-FF6E-4BCE-9568-FB4342C51A90}" destId="{36F0E083-B9E2-471B-8523-5C5C157B28DD}" srcOrd="1" destOrd="0" parTransId="{76134871-5F37-46A3-81FF-C0EB4E9A3AFE}" sibTransId="{C25289BC-17E7-4B98-9F70-39049E444DD8}"/>
    <dgm:cxn modelId="{9E3F58E6-5ED3-4969-9615-599FEE80152E}" type="presOf" srcId="{16B8D5F9-7E5B-4A03-A968-69A6CD737658}" destId="{ED0D59E3-7926-44C2-A6FA-0B1D4733001F}" srcOrd="0" destOrd="0" presId="urn:microsoft.com/office/officeart/2005/8/layout/hierarchy3"/>
    <dgm:cxn modelId="{8A3F06D0-064D-4992-922F-6AAE93F16CC6}" type="presOf" srcId="{27630E87-FF6E-4BCE-9568-FB4342C51A90}" destId="{CEF99FAC-307A-4BDB-87BB-2F44D7662236}" srcOrd="1" destOrd="0" presId="urn:microsoft.com/office/officeart/2005/8/layout/hierarchy3"/>
    <dgm:cxn modelId="{800D9288-7488-41DA-92C9-03C2CD90594E}" type="presOf" srcId="{D9EEA0B5-02D6-440B-B967-652355156DF1}" destId="{EC915A12-0FA5-472B-89B5-41345BA7F017}" srcOrd="0" destOrd="0" presId="urn:microsoft.com/office/officeart/2005/8/layout/hierarchy3"/>
    <dgm:cxn modelId="{14C83BC7-833B-447F-AB14-353E1491E012}" type="presOf" srcId="{D599D051-4E2C-4418-89A5-CE5B7A78F268}" destId="{4EB59197-8883-4347-A3AC-12A437886028}" srcOrd="0" destOrd="0" presId="urn:microsoft.com/office/officeart/2005/8/layout/hierarchy3"/>
    <dgm:cxn modelId="{978B8F9E-B005-49A3-98FE-FFEA2F794141}" srcId="{D599D051-4E2C-4418-89A5-CE5B7A78F268}" destId="{16B8D5F9-7E5B-4A03-A968-69A6CD737658}" srcOrd="1" destOrd="0" parTransId="{5F6E13C2-37E2-4EB6-B3BB-CBF73DAC6A0F}" sibTransId="{DE645BC4-8A7E-41E5-8C93-135562E0C92F}"/>
    <dgm:cxn modelId="{2B9FF3E7-779A-4221-AA2B-1C2F2CAE7B06}" srcId="{27630E87-FF6E-4BCE-9568-FB4342C51A90}" destId="{968C2CFE-ABD4-43FF-ADA5-224896DF24C9}" srcOrd="2" destOrd="0" parTransId="{82E799D2-6363-45FB-841C-94C600119D00}" sibTransId="{B9FF7D6B-426C-49F4-A353-E4E3F14F814C}"/>
    <dgm:cxn modelId="{CAAE8C79-137E-4F94-BF65-2FB1F91457DC}" type="presOf" srcId="{27630E87-FF6E-4BCE-9568-FB4342C51A90}" destId="{49698ABD-C95C-4290-B424-B806FBC765BA}" srcOrd="0" destOrd="0" presId="urn:microsoft.com/office/officeart/2005/8/layout/hierarchy3"/>
    <dgm:cxn modelId="{7EED8440-F73F-4D8F-BE9C-C67513E932C5}" type="presOf" srcId="{968C2CFE-ABD4-43FF-ADA5-224896DF24C9}" destId="{39B8F306-C23C-4DD5-BB88-90EEE1BA1467}" srcOrd="0" destOrd="0" presId="urn:microsoft.com/office/officeart/2005/8/layout/hierarchy3"/>
    <dgm:cxn modelId="{C6223E9A-0D24-4574-9320-21F3B99CCAB1}" type="presParOf" srcId="{4EB59197-8883-4347-A3AC-12A437886028}" destId="{4C182240-2C48-47B5-889B-6BE3ADED3E60}" srcOrd="0" destOrd="0" presId="urn:microsoft.com/office/officeart/2005/8/layout/hierarchy3"/>
    <dgm:cxn modelId="{0E883636-7D65-4774-B4D4-7EBB40F35F3C}" type="presParOf" srcId="{4C182240-2C48-47B5-889B-6BE3ADED3E60}" destId="{3FD934EA-5012-4FEF-8C06-11BEC0487F02}" srcOrd="0" destOrd="0" presId="urn:microsoft.com/office/officeart/2005/8/layout/hierarchy3"/>
    <dgm:cxn modelId="{0CF5CB48-0300-4AEA-AAD7-8344D185B0C3}" type="presParOf" srcId="{3FD934EA-5012-4FEF-8C06-11BEC0487F02}" destId="{49698ABD-C95C-4290-B424-B806FBC765BA}" srcOrd="0" destOrd="0" presId="urn:microsoft.com/office/officeart/2005/8/layout/hierarchy3"/>
    <dgm:cxn modelId="{F70E5883-64DC-48FF-BB81-6E302272D8DA}" type="presParOf" srcId="{3FD934EA-5012-4FEF-8C06-11BEC0487F02}" destId="{CEF99FAC-307A-4BDB-87BB-2F44D7662236}" srcOrd="1" destOrd="0" presId="urn:microsoft.com/office/officeart/2005/8/layout/hierarchy3"/>
    <dgm:cxn modelId="{48616D75-B6DA-47A0-9FD6-5E3BF11E9EFF}" type="presParOf" srcId="{4C182240-2C48-47B5-889B-6BE3ADED3E60}" destId="{60FE864C-5938-436E-B6C5-C0203A23A0FC}" srcOrd="1" destOrd="0" presId="urn:microsoft.com/office/officeart/2005/8/layout/hierarchy3"/>
    <dgm:cxn modelId="{00435E27-03B4-4E01-8A37-368556F21394}" type="presParOf" srcId="{60FE864C-5938-436E-B6C5-C0203A23A0FC}" destId="{EC915A12-0FA5-472B-89B5-41345BA7F017}" srcOrd="0" destOrd="0" presId="urn:microsoft.com/office/officeart/2005/8/layout/hierarchy3"/>
    <dgm:cxn modelId="{9A364FAC-863F-45E0-988F-8FC8779B13BD}" type="presParOf" srcId="{60FE864C-5938-436E-B6C5-C0203A23A0FC}" destId="{C4219528-E60F-4431-B520-A12A9CFD2F19}" srcOrd="1" destOrd="0" presId="urn:microsoft.com/office/officeart/2005/8/layout/hierarchy3"/>
    <dgm:cxn modelId="{BC41BF4D-6B1D-4ED0-8894-C3BA1D5B17DC}" type="presParOf" srcId="{60FE864C-5938-436E-B6C5-C0203A23A0FC}" destId="{B3A51561-9ED3-423D-A464-02318A981558}" srcOrd="2" destOrd="0" presId="urn:microsoft.com/office/officeart/2005/8/layout/hierarchy3"/>
    <dgm:cxn modelId="{E587850E-A390-4D01-A6D5-B1265459F9EE}" type="presParOf" srcId="{60FE864C-5938-436E-B6C5-C0203A23A0FC}" destId="{222AE31B-3076-4C1C-8B3C-92BF09739A57}" srcOrd="3" destOrd="0" presId="urn:microsoft.com/office/officeart/2005/8/layout/hierarchy3"/>
    <dgm:cxn modelId="{22D65AFD-4621-4BED-9CB2-98D77EA29401}" type="presParOf" srcId="{60FE864C-5938-436E-B6C5-C0203A23A0FC}" destId="{2A1F1EBB-BD66-448D-8DC0-40CFDDA273C2}" srcOrd="4" destOrd="0" presId="urn:microsoft.com/office/officeart/2005/8/layout/hierarchy3"/>
    <dgm:cxn modelId="{22B508A4-B9EF-431C-AF54-9CD85917724A}" type="presParOf" srcId="{60FE864C-5938-436E-B6C5-C0203A23A0FC}" destId="{39B8F306-C23C-4DD5-BB88-90EEE1BA1467}" srcOrd="5" destOrd="0" presId="urn:microsoft.com/office/officeart/2005/8/layout/hierarchy3"/>
    <dgm:cxn modelId="{522ABD7F-C0B4-4F52-A8BF-37551BBC1286}" type="presParOf" srcId="{4EB59197-8883-4347-A3AC-12A437886028}" destId="{B84ED814-66D6-482F-8FF6-BF364840901E}" srcOrd="1" destOrd="0" presId="urn:microsoft.com/office/officeart/2005/8/layout/hierarchy3"/>
    <dgm:cxn modelId="{D035689F-10D6-4B46-A2DC-A2B963987A8F}" type="presParOf" srcId="{B84ED814-66D6-482F-8FF6-BF364840901E}" destId="{917F7162-31C5-4E98-AC52-BDA9B60454B6}" srcOrd="0" destOrd="0" presId="urn:microsoft.com/office/officeart/2005/8/layout/hierarchy3"/>
    <dgm:cxn modelId="{E306D16F-9F0D-4994-B858-6C1DC00E9E58}" type="presParOf" srcId="{917F7162-31C5-4E98-AC52-BDA9B60454B6}" destId="{ED0D59E3-7926-44C2-A6FA-0B1D4733001F}" srcOrd="0" destOrd="0" presId="urn:microsoft.com/office/officeart/2005/8/layout/hierarchy3"/>
    <dgm:cxn modelId="{E5F1A67A-2906-4A0E-AFAF-752388AC369C}" type="presParOf" srcId="{917F7162-31C5-4E98-AC52-BDA9B60454B6}" destId="{435224D4-4468-470A-AA09-8F35D6CCE107}" srcOrd="1" destOrd="0" presId="urn:microsoft.com/office/officeart/2005/8/layout/hierarchy3"/>
    <dgm:cxn modelId="{77E7829B-4D35-47A9-BD92-3C366E9BA6F1}" type="presParOf" srcId="{B84ED814-66D6-482F-8FF6-BF364840901E}" destId="{07FDD721-B5D3-43EA-A7C3-6F0352CD588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98ABD-C95C-4290-B424-B806FBC765BA}">
      <dsp:nvSpPr>
        <dsp:cNvPr id="0" name=""/>
        <dsp:cNvSpPr/>
      </dsp:nvSpPr>
      <dsp:spPr>
        <a:xfrm>
          <a:off x="848298" y="776"/>
          <a:ext cx="1716937" cy="6014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EAHC Steering Committee</a:t>
          </a:r>
          <a:endParaRPr lang="ko-KR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5915" y="18393"/>
        <a:ext cx="1681703" cy="566263"/>
      </dsp:txXfrm>
    </dsp:sp>
    <dsp:sp modelId="{EC915A12-0FA5-472B-89B5-41345BA7F017}">
      <dsp:nvSpPr>
        <dsp:cNvPr id="0" name=""/>
        <dsp:cNvSpPr/>
      </dsp:nvSpPr>
      <dsp:spPr>
        <a:xfrm>
          <a:off x="1019992" y="602273"/>
          <a:ext cx="171693" cy="451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122"/>
              </a:lnTo>
              <a:lnTo>
                <a:pt x="171693" y="451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19528-E60F-4431-B520-A12A9CFD2F19}">
      <dsp:nvSpPr>
        <dsp:cNvPr id="0" name=""/>
        <dsp:cNvSpPr/>
      </dsp:nvSpPr>
      <dsp:spPr>
        <a:xfrm>
          <a:off x="1191686" y="752647"/>
          <a:ext cx="1539668" cy="601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TRDC BOD</a:t>
          </a:r>
          <a:endParaRPr lang="ko-KR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9303" y="770264"/>
        <a:ext cx="1504434" cy="566263"/>
      </dsp:txXfrm>
    </dsp:sp>
    <dsp:sp modelId="{B3A51561-9ED3-423D-A464-02318A981558}">
      <dsp:nvSpPr>
        <dsp:cNvPr id="0" name=""/>
        <dsp:cNvSpPr/>
      </dsp:nvSpPr>
      <dsp:spPr>
        <a:xfrm>
          <a:off x="1019992" y="602273"/>
          <a:ext cx="171693" cy="120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994"/>
              </a:lnTo>
              <a:lnTo>
                <a:pt x="171693" y="1202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AE31B-3076-4C1C-8B3C-92BF09739A57}">
      <dsp:nvSpPr>
        <dsp:cNvPr id="0" name=""/>
        <dsp:cNvSpPr/>
      </dsp:nvSpPr>
      <dsp:spPr>
        <a:xfrm>
          <a:off x="1191686" y="1504519"/>
          <a:ext cx="1539668" cy="601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200" kern="1200" smtClean="0">
              <a:latin typeface="Arial" panose="020B0604020202020204" pitchFamily="34" charset="0"/>
              <a:cs typeface="Arial" panose="020B0604020202020204" pitchFamily="34" charset="0"/>
            </a:rPr>
            <a:t>Charting and Hydrography Committee</a:t>
          </a:r>
          <a:endParaRPr lang="ko-KR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9303" y="1522136"/>
        <a:ext cx="1504434" cy="566263"/>
      </dsp:txXfrm>
    </dsp:sp>
    <dsp:sp modelId="{2A1F1EBB-BD66-448D-8DC0-40CFDDA273C2}">
      <dsp:nvSpPr>
        <dsp:cNvPr id="0" name=""/>
        <dsp:cNvSpPr/>
      </dsp:nvSpPr>
      <dsp:spPr>
        <a:xfrm>
          <a:off x="1019992" y="602273"/>
          <a:ext cx="171693" cy="1954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865"/>
              </a:lnTo>
              <a:lnTo>
                <a:pt x="171693" y="1954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8F306-C23C-4DD5-BB88-90EEE1BA1467}">
      <dsp:nvSpPr>
        <dsp:cNvPr id="0" name=""/>
        <dsp:cNvSpPr/>
      </dsp:nvSpPr>
      <dsp:spPr>
        <a:xfrm>
          <a:off x="1191686" y="2256390"/>
          <a:ext cx="1539668" cy="601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MSDI WG</a:t>
          </a:r>
          <a:endParaRPr lang="ko-KR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9303" y="2274007"/>
        <a:ext cx="1504434" cy="566263"/>
      </dsp:txXfrm>
    </dsp:sp>
    <dsp:sp modelId="{ED0D59E3-7926-44C2-A6FA-0B1D4733001F}">
      <dsp:nvSpPr>
        <dsp:cNvPr id="0" name=""/>
        <dsp:cNvSpPr/>
      </dsp:nvSpPr>
      <dsp:spPr>
        <a:xfrm>
          <a:off x="2693872" y="776"/>
          <a:ext cx="978539" cy="6014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Secretariat</a:t>
          </a:r>
          <a:endParaRPr lang="ko-KR" alt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1489" y="18393"/>
        <a:ext cx="943305" cy="56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FE2-3BD8-481A-B05F-D8EDCF431958}" type="datetimeFigureOut">
              <a:rPr lang="ko-KR" altLang="en-US" smtClean="0"/>
              <a:t>2016-05-25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A1D7F-BC03-4CBA-90D0-AA73E9580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75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BFC2-FB01-42C9-A602-D7E2C7B2C299}" type="datetimeFigureOut">
              <a:rPr lang="ko-KR" altLang="en-US" smtClean="0"/>
              <a:t>2016-05-25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FFF91-4D5C-40DF-A990-0CBE8300FB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86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FF91-4D5C-40DF-A990-0CBE8300FB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0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FF91-4D5C-40DF-A990-0CBE8300FBD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7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FF91-4D5C-40DF-A990-0CBE8300FBD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7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FF91-4D5C-40DF-A990-0CBE8300FBD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454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FF91-4D5C-40DF-A990-0CBE8300FBD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90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48AB00BE-01D8-4E27-9818-8B3ACFF1FFFD}" type="datetimeFigureOut">
              <a:rPr lang="ko-KR" altLang="en-US" smtClean="0"/>
              <a:t>2016-05-25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FBFF2A38-08C6-4B01-A12B-31630C45F7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617906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768614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174586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707674"/>
      </p:ext>
    </p:extLst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264785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7" y="5705474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56212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98375650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667326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514442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555700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785044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44710623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30948215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" y="2130425"/>
            <a:ext cx="9129105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East Asia Hydrographic Commission (EAHC)</a:t>
            </a:r>
            <a:br>
              <a:rPr lang="en-US" altLang="ko-K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ko-K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Three Year Work Plan</a:t>
            </a:r>
            <a:endParaRPr lang="ko-KR" alt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 bwMode="auto">
          <a:xfrm>
            <a:off x="2987824" y="5620609"/>
            <a:ext cx="3160440" cy="1048751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15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CBSC14</a:t>
            </a:r>
          </a:p>
          <a:p>
            <a:r>
              <a:rPr lang="en-US" altLang="ko-KR" sz="15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Dhabi, UAE</a:t>
            </a:r>
            <a:endParaRPr lang="ko-KR" altLang="en-US" sz="15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5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24-26 May 2016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41" y="5229200"/>
            <a:ext cx="1729759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268688"/>
            <a:ext cx="6400800" cy="1176536"/>
          </a:xfrm>
        </p:spPr>
        <p:txBody>
          <a:bodyPr/>
          <a:lstStyle/>
          <a:p>
            <a:r>
              <a:rPr lang="en-US" altLang="ko-KR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Jung Hyun Kim</a:t>
            </a:r>
          </a:p>
          <a:p>
            <a:r>
              <a:rPr lang="en-US" altLang="ko-KR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Republic of Korea</a:t>
            </a:r>
          </a:p>
          <a:p>
            <a:r>
              <a:rPr lang="en-US" altLang="ko-KR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EAHC Capacity Building Coordinator</a:t>
            </a:r>
            <a:endParaRPr lang="ko-KR" altLang="en-US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797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9850" y="160338"/>
            <a:ext cx="9074150" cy="5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265" tIns="54132" rIns="108265" bIns="54132">
            <a:spAutoFit/>
          </a:bodyPr>
          <a:lstStyle/>
          <a:p>
            <a:pPr>
              <a:defRPr/>
            </a:pP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 IV . Action Required of CBSC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1440160"/>
          </a:xfrm>
        </p:spPr>
        <p:txBody>
          <a:bodyPr/>
          <a:lstStyle/>
          <a:p>
            <a:r>
              <a:rPr lang="en-US" altLang="ko-KR" sz="2800" dirty="0" smtClean="0"/>
              <a:t>The CBSC is invited to take note of this report.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49629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040360"/>
            <a:ext cx="8229600" cy="96470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5000" dirty="0" smtClean="0"/>
              <a:t>Thank you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val="48191429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상단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/>
          <a:stretch>
            <a:fillRect/>
          </a:stretch>
        </p:blipFill>
        <p:spPr bwMode="auto">
          <a:xfrm>
            <a:off x="0" y="-24024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226513"/>
            <a:ext cx="8229600" cy="562074"/>
          </a:xfrm>
        </p:spPr>
        <p:txBody>
          <a:bodyPr>
            <a:noAutofit/>
          </a:bodyPr>
          <a:lstStyle/>
          <a:p>
            <a:r>
              <a:rPr lang="en-US" altLang="ko-KR" sz="3500" dirty="0" smtClean="0"/>
              <a:t>Table of Contents</a:t>
            </a:r>
            <a:endParaRPr lang="ko-KR" altLang="en-US" sz="3500" dirty="0"/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 rot="10800000">
            <a:off x="2006476" y="2060848"/>
            <a:ext cx="5586413" cy="573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5725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0"/>
              </a:spcBef>
              <a:defRPr/>
            </a:pPr>
            <a:endParaRPr lang="ko-KR" altLang="ko-KR" sz="1800" baseline="-2500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>
            <a:off x="2685926" y="2106885"/>
            <a:ext cx="4865688" cy="492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2123951" y="2094185"/>
            <a:ext cx="498475" cy="511175"/>
            <a:chOff x="890" y="965"/>
            <a:chExt cx="338" cy="331"/>
          </a:xfrm>
        </p:grpSpPr>
        <p:sp>
          <p:nvSpPr>
            <p:cNvPr id="21" name="Oval 37"/>
            <p:cNvSpPr>
              <a:spLocks noChangeArrowheads="1"/>
            </p:cNvSpPr>
            <p:nvPr/>
          </p:nvSpPr>
          <p:spPr bwMode="auto">
            <a:xfrm>
              <a:off x="894" y="967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ko-KR" sz="1300">
                <a:solidFill>
                  <a:srgbClr val="FFFFFF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22" name="Picture 38" descr="Untitled-24-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965"/>
              <a:ext cx="33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771800" y="2108473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sz="2300" dirty="0" smtClean="0">
                <a:solidFill>
                  <a:schemeClr val="tx1"/>
                </a:solidFill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Introduction</a:t>
            </a:r>
            <a:endParaRPr lang="ko-KR" altLang="en-US" sz="2300" dirty="0">
              <a:solidFill>
                <a:schemeClr val="tx1"/>
              </a:solidFill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grpSp>
        <p:nvGrpSpPr>
          <p:cNvPr id="24" name="Group 40"/>
          <p:cNvGrpSpPr>
            <a:grpSpLocks/>
          </p:cNvGrpSpPr>
          <p:nvPr/>
        </p:nvGrpSpPr>
        <p:grpSpPr bwMode="auto">
          <a:xfrm>
            <a:off x="2123951" y="2094185"/>
            <a:ext cx="498475" cy="511175"/>
            <a:chOff x="890" y="965"/>
            <a:chExt cx="338" cy="331"/>
          </a:xfrm>
        </p:grpSpPr>
        <p:sp>
          <p:nvSpPr>
            <p:cNvPr id="25" name="Oval 41"/>
            <p:cNvSpPr>
              <a:spLocks noChangeArrowheads="1"/>
            </p:cNvSpPr>
            <p:nvPr/>
          </p:nvSpPr>
          <p:spPr bwMode="auto">
            <a:xfrm>
              <a:off x="894" y="967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ko-KR" sz="1300">
                <a:solidFill>
                  <a:srgbClr val="FFFFFF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26" name="Picture 42" descr="Untitled-24-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965"/>
              <a:ext cx="33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2132955" y="2079898"/>
            <a:ext cx="66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 I</a:t>
            </a:r>
            <a:endParaRPr lang="en-US" altLang="ko-K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28" name="AutoShape 34"/>
          <p:cNvSpPr>
            <a:spLocks noChangeArrowheads="1"/>
          </p:cNvSpPr>
          <p:nvPr/>
        </p:nvSpPr>
        <p:spPr bwMode="auto">
          <a:xfrm rot="10800000">
            <a:off x="1981497" y="3089548"/>
            <a:ext cx="5586413" cy="573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5725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0"/>
              </a:spcBef>
              <a:defRPr/>
            </a:pPr>
            <a:endParaRPr lang="ko-KR" altLang="ko-KR" sz="1800" baseline="-2500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2660947" y="3135585"/>
            <a:ext cx="4865688" cy="492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2098972" y="3122885"/>
            <a:ext cx="498475" cy="511175"/>
            <a:chOff x="890" y="965"/>
            <a:chExt cx="338" cy="331"/>
          </a:xfrm>
        </p:grpSpPr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894" y="967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ko-KR" sz="1300">
                <a:solidFill>
                  <a:srgbClr val="FFFFFF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32" name="Picture 38" descr="Untitled-24-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965"/>
              <a:ext cx="33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2699792" y="3137173"/>
            <a:ext cx="54006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sz="2300" dirty="0">
                <a:solidFill>
                  <a:schemeClr val="tx1"/>
                </a:solidFill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Five Year CB Work Plan (2014-18</a:t>
            </a:r>
            <a:r>
              <a:rPr lang="en-US" altLang="ko-KR" sz="2300" dirty="0" smtClean="0">
                <a:solidFill>
                  <a:schemeClr val="tx1"/>
                </a:solidFill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)</a:t>
            </a:r>
            <a:endParaRPr lang="ko-KR" altLang="en-US" sz="2300" dirty="0">
              <a:solidFill>
                <a:schemeClr val="tx1"/>
              </a:solidFill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grpSp>
        <p:nvGrpSpPr>
          <p:cNvPr id="34" name="Group 40"/>
          <p:cNvGrpSpPr>
            <a:grpSpLocks/>
          </p:cNvGrpSpPr>
          <p:nvPr/>
        </p:nvGrpSpPr>
        <p:grpSpPr bwMode="auto">
          <a:xfrm>
            <a:off x="2098972" y="3122885"/>
            <a:ext cx="498475" cy="511175"/>
            <a:chOff x="890" y="965"/>
            <a:chExt cx="338" cy="331"/>
          </a:xfrm>
        </p:grpSpPr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894" y="967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ko-KR" sz="1300">
                <a:solidFill>
                  <a:srgbClr val="FFFFFF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36" name="Picture 42" descr="Untitled-24-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965"/>
              <a:ext cx="33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2063847" y="3108598"/>
            <a:ext cx="66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 II</a:t>
            </a:r>
            <a:endParaRPr lang="en-US" altLang="ko-K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 rot="10800000">
            <a:off x="1979713" y="4086720"/>
            <a:ext cx="5586413" cy="573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5725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0"/>
              </a:spcBef>
              <a:defRPr/>
            </a:pPr>
            <a:endParaRPr lang="ko-KR" altLang="ko-KR" sz="1800" baseline="-2500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>
            <a:off x="2659163" y="4132757"/>
            <a:ext cx="4865688" cy="492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ko-KR" sz="2200" dirty="0"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Three Year CB Work Plan (</a:t>
            </a:r>
            <a:r>
              <a:rPr lang="en-US" altLang="ko-KR" sz="2200" dirty="0" smtClean="0"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2018-20)</a:t>
            </a:r>
            <a:endParaRPr lang="ko-KR" altLang="en-US" sz="2200" dirty="0"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grpSp>
        <p:nvGrpSpPr>
          <p:cNvPr id="40" name="Group 36"/>
          <p:cNvGrpSpPr>
            <a:grpSpLocks/>
          </p:cNvGrpSpPr>
          <p:nvPr/>
        </p:nvGrpSpPr>
        <p:grpSpPr bwMode="auto">
          <a:xfrm>
            <a:off x="2097188" y="4120057"/>
            <a:ext cx="498475" cy="511175"/>
            <a:chOff x="890" y="965"/>
            <a:chExt cx="338" cy="331"/>
          </a:xfrm>
        </p:grpSpPr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894" y="967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ko-KR" sz="1300">
                <a:solidFill>
                  <a:srgbClr val="FFFFFF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42" name="Picture 38" descr="Untitled-24-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965"/>
              <a:ext cx="33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2097188" y="4120057"/>
            <a:ext cx="498475" cy="511175"/>
            <a:chOff x="890" y="965"/>
            <a:chExt cx="338" cy="331"/>
          </a:xfrm>
        </p:grpSpPr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894" y="967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ko-KR" sz="1300">
                <a:solidFill>
                  <a:srgbClr val="FFFFFF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46" name="Picture 42" descr="Untitled-24-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965"/>
              <a:ext cx="33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2100563" y="4105770"/>
            <a:ext cx="66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III</a:t>
            </a:r>
            <a:endParaRPr lang="en-US" altLang="ko-K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48" name="AutoShape 34"/>
          <p:cNvSpPr>
            <a:spLocks noChangeArrowheads="1"/>
          </p:cNvSpPr>
          <p:nvPr/>
        </p:nvSpPr>
        <p:spPr bwMode="auto">
          <a:xfrm rot="10800000">
            <a:off x="1979713" y="5111400"/>
            <a:ext cx="5586413" cy="573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5725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0"/>
              </a:spcBef>
              <a:defRPr/>
            </a:pPr>
            <a:endParaRPr lang="ko-KR" altLang="ko-KR" sz="1800" baseline="-2500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49" name="AutoShape 35"/>
          <p:cNvSpPr>
            <a:spLocks noChangeArrowheads="1"/>
          </p:cNvSpPr>
          <p:nvPr/>
        </p:nvSpPr>
        <p:spPr bwMode="auto">
          <a:xfrm>
            <a:off x="2659163" y="5157437"/>
            <a:ext cx="4865688" cy="492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2097188" y="5144737"/>
            <a:ext cx="498475" cy="511175"/>
            <a:chOff x="890" y="965"/>
            <a:chExt cx="338" cy="331"/>
          </a:xfrm>
        </p:grpSpPr>
        <p:sp>
          <p:nvSpPr>
            <p:cNvPr id="51" name="Oval 37"/>
            <p:cNvSpPr>
              <a:spLocks noChangeArrowheads="1"/>
            </p:cNvSpPr>
            <p:nvPr/>
          </p:nvSpPr>
          <p:spPr bwMode="auto">
            <a:xfrm>
              <a:off x="894" y="967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ko-KR" sz="1300">
                <a:solidFill>
                  <a:srgbClr val="FFFFFF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52" name="Picture 38" descr="Untitled-24-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965"/>
              <a:ext cx="33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2699792" y="5159025"/>
            <a:ext cx="4866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Action Required of CBSC</a:t>
            </a:r>
            <a:endParaRPr lang="ko-KR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  <p:grpSp>
        <p:nvGrpSpPr>
          <p:cNvPr id="54" name="Group 40"/>
          <p:cNvGrpSpPr>
            <a:grpSpLocks/>
          </p:cNvGrpSpPr>
          <p:nvPr/>
        </p:nvGrpSpPr>
        <p:grpSpPr bwMode="auto">
          <a:xfrm>
            <a:off x="2097188" y="5144737"/>
            <a:ext cx="498475" cy="511175"/>
            <a:chOff x="890" y="965"/>
            <a:chExt cx="338" cy="331"/>
          </a:xfrm>
        </p:grpSpPr>
        <p:sp>
          <p:nvSpPr>
            <p:cNvPr id="55" name="Oval 41"/>
            <p:cNvSpPr>
              <a:spLocks noChangeArrowheads="1"/>
            </p:cNvSpPr>
            <p:nvPr/>
          </p:nvSpPr>
          <p:spPr bwMode="auto">
            <a:xfrm>
              <a:off x="894" y="967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ko-KR" sz="1300">
                <a:solidFill>
                  <a:srgbClr val="FFFFFF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56" name="Picture 42" descr="Untitled-24-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965"/>
              <a:ext cx="33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 Box 43"/>
          <p:cNvSpPr txBox="1">
            <a:spLocks noChangeArrowheads="1"/>
          </p:cNvSpPr>
          <p:nvPr/>
        </p:nvSpPr>
        <p:spPr bwMode="auto">
          <a:xfrm>
            <a:off x="2076179" y="5130450"/>
            <a:ext cx="66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Rix모던고딕 EB" pitchFamily="18" charset="-127"/>
                <a:cs typeface="Arial" panose="020B0604020202020204" pitchFamily="34" charset="0"/>
              </a:rPr>
              <a:t>IV</a:t>
            </a:r>
            <a:endParaRPr lang="en-US" altLang="ko-K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Rix모던고딕 EB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871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9850" y="160338"/>
            <a:ext cx="8929688" cy="5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265" tIns="54132" rIns="108265" bIns="54132">
            <a:spAutoFit/>
          </a:bodyPr>
          <a:lstStyle/>
          <a:p>
            <a:pPr>
              <a:defRPr/>
            </a:pP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 I . Introduction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63888" y="1880828"/>
            <a:ext cx="5580112" cy="1980220"/>
          </a:xfrm>
        </p:spPr>
        <p:txBody>
          <a:bodyPr/>
          <a:lstStyle/>
          <a:p>
            <a:r>
              <a:rPr lang="en-US" altLang="ko-KR" sz="2400" dirty="0"/>
              <a:t>Tasked the Training, Research and Development Center </a:t>
            </a:r>
            <a:r>
              <a:rPr lang="en-US" altLang="ko-KR" sz="2200" dirty="0"/>
              <a:t>(TRDC) </a:t>
            </a:r>
            <a:r>
              <a:rPr lang="en-US" altLang="ko-KR" sz="2400" dirty="0"/>
              <a:t>Board of Directors </a:t>
            </a:r>
            <a:r>
              <a:rPr lang="en-US" altLang="ko-KR" sz="2200" dirty="0"/>
              <a:t>(BOD) </a:t>
            </a:r>
            <a:r>
              <a:rPr lang="en-US" altLang="ko-KR" sz="2400" dirty="0"/>
              <a:t>to plan, implement and monitor CB </a:t>
            </a:r>
            <a:r>
              <a:rPr lang="en-US" altLang="ko-KR" sz="2400" dirty="0" err="1"/>
              <a:t>programmes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</p:txBody>
      </p:sp>
      <p:cxnSp>
        <p:nvCxnSpPr>
          <p:cNvPr id="7" name="직선 연결선 6"/>
          <p:cNvCxnSpPr/>
          <p:nvPr/>
        </p:nvCxnSpPr>
        <p:spPr>
          <a:xfrm flipH="1">
            <a:off x="10476656" y="1916832"/>
            <a:ext cx="1" cy="17606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 bwMode="auto">
          <a:xfrm>
            <a:off x="1871192" y="2575676"/>
            <a:ext cx="0" cy="226908"/>
          </a:xfrm>
          <a:prstGeom prst="lin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256102579"/>
              </p:ext>
            </p:extLst>
          </p:nvPr>
        </p:nvGraphicFramePr>
        <p:xfrm>
          <a:off x="-252536" y="2802584"/>
          <a:ext cx="4692823" cy="285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602408" y="1956236"/>
            <a:ext cx="2780952" cy="619440"/>
            <a:chOff x="1601259" y="1206"/>
            <a:chExt cx="1358833" cy="476041"/>
          </a:xfrm>
          <a:solidFill>
            <a:schemeClr val="accent5">
              <a:lumMod val="50000"/>
            </a:schemeClr>
          </a:solidFill>
        </p:grpSpPr>
        <p:sp>
          <p:nvSpPr>
            <p:cNvPr id="10" name="모서리가 둥근 직사각형 9"/>
            <p:cNvSpPr/>
            <p:nvPr/>
          </p:nvSpPr>
          <p:spPr>
            <a:xfrm>
              <a:off x="1601259" y="1206"/>
              <a:ext cx="1358833" cy="47604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모서리가 둥근 직사각형 4"/>
            <p:cNvSpPr/>
            <p:nvPr/>
          </p:nvSpPr>
          <p:spPr>
            <a:xfrm>
              <a:off x="1615202" y="15149"/>
              <a:ext cx="1330947" cy="448155"/>
            </a:xfrm>
            <a:prstGeom prst="rect">
              <a:avLst/>
            </a:pr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200" b="1" kern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EAHC</a:t>
              </a:r>
              <a:endParaRPr lang="ko-KR" altLang="en-US" sz="2200" b="1" kern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C:\Users\khoa\Desktop\Aeri\기타\TRDC logo_revis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1944216" cy="224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 bwMode="auto">
          <a:xfrm>
            <a:off x="2303240" y="3090616"/>
            <a:ext cx="144016" cy="0"/>
          </a:xfrm>
          <a:prstGeom prst="line">
            <a:avLst/>
          </a:prstGeom>
          <a:noFill/>
          <a:ln w="25400" cap="flat" cmpd="sng" algn="ctr">
            <a:solidFill>
              <a:srgbClr val="94B2B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542202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9850" y="160338"/>
            <a:ext cx="8929688" cy="5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265" tIns="54132" rIns="108265" bIns="54132">
            <a:spAutoFit/>
          </a:bodyPr>
          <a:lstStyle/>
          <a:p>
            <a:pPr>
              <a:defRPr/>
            </a:pPr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 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I . Introduction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46856" y="2143397"/>
            <a:ext cx="8373616" cy="4525963"/>
          </a:xfrm>
        </p:spPr>
        <p:txBody>
          <a:bodyPr/>
          <a:lstStyle/>
          <a:p>
            <a:pPr lvl="0"/>
            <a:r>
              <a:rPr lang="en-US" altLang="ko-KR" sz="2400" dirty="0" smtClean="0"/>
              <a:t>Approved </a:t>
            </a:r>
            <a:r>
              <a:rPr lang="en-US" altLang="ko-KR" sz="2400" dirty="0"/>
              <a:t>the five-year Capacity Building </a:t>
            </a:r>
            <a:r>
              <a:rPr lang="en-US" altLang="ko-KR" sz="2400" dirty="0" smtClean="0"/>
              <a:t>Work Plan 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</a:rPr>
              <a:t>(shown on the next slide) </a:t>
            </a:r>
            <a:r>
              <a:rPr lang="en-US" altLang="ko-KR" sz="2400" dirty="0" smtClean="0"/>
              <a:t>proposed </a:t>
            </a:r>
            <a:r>
              <a:rPr lang="en-US" altLang="ko-KR" sz="2400" dirty="0"/>
              <a:t>by the </a:t>
            </a:r>
            <a:r>
              <a:rPr lang="en-US" altLang="ko-KR" sz="2400" dirty="0" smtClean="0"/>
              <a:t>TRDC BOD   </a:t>
            </a:r>
            <a:r>
              <a:rPr lang="en-US" altLang="ko-KR" sz="2400" dirty="0"/>
              <a:t>during the 2</a:t>
            </a:r>
            <a:r>
              <a:rPr lang="en-US" altLang="ko-KR" sz="2400" baseline="30000" dirty="0"/>
              <a:t>nd</a:t>
            </a:r>
            <a:r>
              <a:rPr lang="en-US" altLang="ko-KR" sz="2400" dirty="0"/>
              <a:t> TRDC BOD meeting in 2014.</a:t>
            </a:r>
          </a:p>
          <a:p>
            <a:pPr lvl="0"/>
            <a:endParaRPr lang="en-US" altLang="ko-KR" sz="2400" dirty="0"/>
          </a:p>
          <a:p>
            <a:pPr lvl="0"/>
            <a:r>
              <a:rPr lang="en-US" altLang="ko-KR" sz="2400" dirty="0" smtClean="0"/>
              <a:t>Due </a:t>
            </a:r>
            <a:r>
              <a:rPr lang="en-US" altLang="ko-KR" sz="2400" dirty="0"/>
              <a:t>to the limited CB fund, only a small number of </a:t>
            </a:r>
            <a:r>
              <a:rPr lang="en-US" altLang="ko-KR" sz="2400" dirty="0" err="1"/>
              <a:t>programmes</a:t>
            </a:r>
            <a:r>
              <a:rPr lang="en-US" altLang="ko-KR" sz="2400" dirty="0"/>
              <a:t> were funded by the CBSC/IHO. </a:t>
            </a:r>
            <a:r>
              <a:rPr lang="en-US" altLang="ko-KR" sz="2400" dirty="0" smtClean="0"/>
              <a:t> </a:t>
            </a:r>
          </a:p>
          <a:p>
            <a:pPr marL="0" lvl="0" indent="0">
              <a:buNone/>
            </a:pP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</a:rPr>
              <a:t>→ A number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of the proposed </a:t>
            </a:r>
            <a:r>
              <a:rPr lang="en-US" altLang="ko-KR" sz="2400" dirty="0" err="1">
                <a:solidFill>
                  <a:schemeClr val="accent6">
                    <a:lumMod val="75000"/>
                  </a:schemeClr>
                </a:solidFill>
              </a:rPr>
              <a:t>programmes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</a:rPr>
              <a:t>not implemented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4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850" y="5745031"/>
            <a:ext cx="9144000" cy="1196752"/>
          </a:xfrm>
        </p:spPr>
        <p:txBody>
          <a:bodyPr numCol="2"/>
          <a:lstStyle/>
          <a:p>
            <a:pPr>
              <a:lnSpc>
                <a:spcPct val="80000"/>
              </a:lnSpc>
            </a:pP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MBA</a:t>
            </a:r>
            <a:r>
              <a:rPr lang="en-US" altLang="ko-KR" sz="900" baseline="30000" dirty="0">
                <a:solidFill>
                  <a:schemeClr val="accent5">
                    <a:lumMod val="25000"/>
                  </a:schemeClr>
                </a:solidFill>
              </a:rPr>
              <a:t>1)</a:t>
            </a: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: Technical aspects of maritime boundaries, baselines and extended continental shelf</a:t>
            </a:r>
            <a:endParaRPr lang="ko-KR" altLang="ko-KR" sz="9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TWL</a:t>
            </a:r>
            <a:r>
              <a:rPr lang="en-US" altLang="ko-KR" sz="900" baseline="30000" dirty="0">
                <a:solidFill>
                  <a:schemeClr val="accent5">
                    <a:lumMod val="25000"/>
                  </a:schemeClr>
                </a:solidFill>
              </a:rPr>
              <a:t>2)</a:t>
            </a: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: Tides and water level for hydrographic survey </a:t>
            </a:r>
            <a:endParaRPr lang="ko-KR" altLang="ko-KR" sz="9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TFT</a:t>
            </a:r>
            <a:r>
              <a:rPr lang="en-US" altLang="ko-KR" sz="900" baseline="30000" dirty="0">
                <a:solidFill>
                  <a:schemeClr val="accent5">
                    <a:lumMod val="25000"/>
                  </a:schemeClr>
                </a:solidFill>
              </a:rPr>
              <a:t>3)</a:t>
            </a: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: Training for Trainers</a:t>
            </a:r>
            <a:endParaRPr lang="ko-KR" altLang="ko-KR" sz="9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MS &amp; SC</a:t>
            </a:r>
            <a:r>
              <a:rPr lang="en-US" altLang="ko-KR" sz="900" baseline="30000" dirty="0">
                <a:solidFill>
                  <a:schemeClr val="accent5">
                    <a:lumMod val="25000"/>
                  </a:schemeClr>
                </a:solidFill>
              </a:rPr>
              <a:t>4)</a:t>
            </a: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: Multi-beam Survey &amp; Seabed Classification</a:t>
            </a:r>
            <a:endParaRPr lang="ko-KR" altLang="ko-KR" sz="9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MSI</a:t>
            </a:r>
            <a:r>
              <a:rPr lang="en-US" altLang="ko-KR" sz="900" baseline="30000" dirty="0">
                <a:solidFill>
                  <a:schemeClr val="accent5">
                    <a:lumMod val="25000"/>
                  </a:schemeClr>
                </a:solidFill>
              </a:rPr>
              <a:t>5)</a:t>
            </a: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: Maritime Safety Information</a:t>
            </a:r>
            <a:endParaRPr lang="ko-KR" altLang="ko-KR" sz="9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ko-KR" sz="900" dirty="0" smtClean="0">
                <a:solidFill>
                  <a:schemeClr val="accent5">
                    <a:lumMod val="25000"/>
                  </a:schemeClr>
                </a:solidFill>
              </a:rPr>
              <a:t>MIO</a:t>
            </a:r>
            <a:r>
              <a:rPr lang="en-GB" altLang="ko-KR" sz="900" baseline="30000" dirty="0">
                <a:solidFill>
                  <a:schemeClr val="accent5">
                    <a:lumMod val="25000"/>
                  </a:schemeClr>
                </a:solidFill>
              </a:rPr>
              <a:t>6</a:t>
            </a:r>
            <a:r>
              <a:rPr lang="en-GB" altLang="ko-KR" sz="900" baseline="30000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  <a:r>
              <a:rPr lang="en-GB" altLang="ko-KR" sz="900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en-GB" altLang="ko-KR" sz="900" dirty="0">
                <a:solidFill>
                  <a:schemeClr val="accent5">
                    <a:lumMod val="25000"/>
                  </a:schemeClr>
                </a:solidFill>
              </a:rPr>
              <a:t>Marine Information </a:t>
            </a:r>
            <a:r>
              <a:rPr lang="en-GB" altLang="ko-KR" sz="900" dirty="0" smtClean="0">
                <a:solidFill>
                  <a:schemeClr val="accent5">
                    <a:lumMod val="25000"/>
                  </a:schemeClr>
                </a:solidFill>
              </a:rPr>
              <a:t>Overlay</a:t>
            </a:r>
          </a:p>
          <a:p>
            <a:pPr>
              <a:lnSpc>
                <a:spcPct val="80000"/>
              </a:lnSpc>
            </a:pPr>
            <a:r>
              <a:rPr lang="en-US" altLang="ko-KR" sz="900" dirty="0" smtClean="0">
                <a:solidFill>
                  <a:schemeClr val="accent5">
                    <a:lumMod val="25000"/>
                  </a:schemeClr>
                </a:solidFill>
              </a:rPr>
              <a:t>SDB</a:t>
            </a:r>
            <a:r>
              <a:rPr lang="en-US" altLang="ko-KR" sz="900" baseline="30000" dirty="0" smtClean="0">
                <a:solidFill>
                  <a:schemeClr val="accent5">
                    <a:lumMod val="25000"/>
                  </a:schemeClr>
                </a:solidFill>
              </a:rPr>
              <a:t>7)</a:t>
            </a:r>
            <a:r>
              <a:rPr lang="en-US" altLang="ko-KR" sz="900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Satellite Derived Bathymetric</a:t>
            </a:r>
            <a:r>
              <a:rPr lang="en-GB" altLang="ko-KR" sz="900" dirty="0">
                <a:solidFill>
                  <a:schemeClr val="accent5">
                    <a:lumMod val="25000"/>
                  </a:schemeClr>
                </a:solidFill>
              </a:rPr>
              <a:t> Charting</a:t>
            </a:r>
            <a:endParaRPr lang="ko-KR" altLang="ko-KR" sz="9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900" kern="100" dirty="0" smtClean="0">
                <a:solidFill>
                  <a:schemeClr val="accent5">
                    <a:lumMod val="25000"/>
                  </a:schemeClr>
                </a:solidFill>
                <a:highlight>
                  <a:srgbClr val="FFFF00"/>
                </a:highlight>
              </a:rPr>
              <a:t>Highlighted</a:t>
            </a:r>
            <a:r>
              <a:rPr lang="en-US" altLang="ko-KR" sz="900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Funded	</a:t>
            </a:r>
            <a:endParaRPr lang="ko-KR" altLang="ko-KR" sz="9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900" kern="100" dirty="0" smtClean="0">
                <a:solidFill>
                  <a:schemeClr val="accent5">
                    <a:lumMod val="25000"/>
                  </a:schemeClr>
                </a:solidFill>
                <a:highlight>
                  <a:srgbClr val="00FFFF"/>
                </a:highlight>
              </a:rPr>
              <a:t>Highlighted</a:t>
            </a:r>
            <a:r>
              <a:rPr lang="en-US" altLang="ko-KR" sz="900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en-US" altLang="ko-KR" sz="900" dirty="0">
                <a:solidFill>
                  <a:schemeClr val="accent5">
                    <a:lumMod val="25000"/>
                  </a:schemeClr>
                </a:solidFill>
              </a:rPr>
              <a:t>Funded and to be </a:t>
            </a:r>
            <a:r>
              <a:rPr lang="en-US" altLang="ko-KR" sz="900" dirty="0" smtClean="0">
                <a:solidFill>
                  <a:schemeClr val="accent5">
                    <a:lumMod val="25000"/>
                  </a:schemeClr>
                </a:solidFill>
              </a:rPr>
              <a:t>conducted </a:t>
            </a:r>
            <a:r>
              <a:rPr lang="ko-KR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accent5">
                    <a:lumMod val="25000"/>
                  </a:schemeClr>
                </a:solidFill>
              </a:rPr>
              <a:t>in 2016</a:t>
            </a:r>
            <a:endParaRPr lang="ko-KR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9850" y="160338"/>
            <a:ext cx="8929688" cy="5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265" tIns="54132" rIns="108265" bIns="54132">
            <a:spAutoFit/>
          </a:bodyPr>
          <a:lstStyle/>
          <a:p>
            <a:pPr>
              <a:defRPr/>
            </a:pP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 II . Five Year CB Work Plan (2014-18)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Rix모던고딕 EB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45321"/>
              </p:ext>
            </p:extLst>
          </p:nvPr>
        </p:nvGraphicFramePr>
        <p:xfrm>
          <a:off x="46842" y="822174"/>
          <a:ext cx="9036496" cy="4901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993"/>
                <a:gridCol w="1735434"/>
                <a:gridCol w="1735434"/>
                <a:gridCol w="1481895"/>
                <a:gridCol w="1481895"/>
                <a:gridCol w="1238845"/>
              </a:tblGrid>
              <a:tr h="1364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(Carto)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(a. Indonesia 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Malaysia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Singapore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ROK) 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(Carto)</a:t>
                      </a:r>
                      <a:b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(a. Indonesia 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ROK 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Malaysia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Philippines 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Singapore 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China)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&amp; SC</a:t>
                      </a:r>
                      <a:r>
                        <a:rPr lang="en-US" sz="1000" kern="100" baseline="30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</a:t>
                      </a: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(Indonesia)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 &amp; H)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MS &amp; SC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 &amp; H)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 &amp; H)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B M2 (Carto) 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B M2 (Carto)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B (Carto) 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B (Carto)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B (Carto) 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MBA</a:t>
                      </a:r>
                      <a:r>
                        <a:rPr lang="en-US" sz="1000" kern="100" baseline="30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TWL</a:t>
                      </a:r>
                      <a:r>
                        <a:rPr lang="en-US" sz="1000" kern="100" baseline="30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TFT</a:t>
                      </a:r>
                      <a:r>
                        <a:rPr lang="en-US" sz="1000" kern="100" baseline="300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kern="100" baseline="30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Foundation Course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IHO MSI</a:t>
                      </a:r>
                      <a:r>
                        <a:rPr lang="en-US" sz="1000" kern="100" baseline="30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kern="100" baseline="300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MSDI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TFT </a:t>
                      </a:r>
                      <a:r>
                        <a:rPr lang="en-GB" sz="1000" kern="1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GB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  <a:r>
                        <a:rPr lang="en-GB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MIO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TWL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TFT Basic </a:t>
                      </a:r>
                      <a:r>
                        <a:rPr lang="en-US" sz="1000" kern="1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</a:t>
                      </a:r>
                      <a:r>
                        <a:rPr lang="en-US" sz="1000" kern="100" dirty="0" smtClean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SDB</a:t>
                      </a:r>
                      <a:r>
                        <a:rPr lang="en-US" sz="1000" kern="1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MIO</a:t>
                      </a:r>
                      <a:r>
                        <a:rPr lang="en-US" sz="1000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TFT </a:t>
                      </a: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(C&amp;H</a:t>
                      </a: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SDB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MIO 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MSDI 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TFT Basic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C&amp;H)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S-100 Seminar 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S-100 </a:t>
                      </a: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Hydro. Survey for disaster relief </a:t>
                      </a:r>
                      <a:r>
                        <a:rPr lang="en-US" sz="1000" kern="1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kern="1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 </a:t>
                      </a: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Inundation </a:t>
                      </a:r>
                      <a:endParaRPr lang="en-US" sz="1000" kern="100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</a:t>
                      </a: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S-100 Seminar 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Hydro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Survey for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relief </a:t>
                      </a: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Cartographic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Workshop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Multi-beam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Seabed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 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Hydrographic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Enhanced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Hydrographic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  <a:endParaRPr lang="en-US" sz="10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S-101 Seminar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Singapore,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</a:t>
                      </a:r>
                      <a:endParaRPr lang="ko-KR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ko-KR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Visits 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kern="1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Brunei Darussalam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Cambodia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Timor </a:t>
                      </a:r>
                      <a:r>
                        <a:rPr lang="en-US" sz="1000" kern="1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Leste</a:t>
                      </a:r>
                      <a:endParaRPr lang="ko-KR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ko-KR" sz="11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212" marR="68212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21712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272359"/>
              </p:ext>
            </p:extLst>
          </p:nvPr>
        </p:nvGraphicFramePr>
        <p:xfrm>
          <a:off x="69851" y="1052743"/>
          <a:ext cx="5582269" cy="367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181"/>
                <a:gridCol w="1274640"/>
                <a:gridCol w="864096"/>
                <a:gridCol w="792088"/>
                <a:gridCol w="792088"/>
                <a:gridCol w="792088"/>
                <a:gridCol w="792088"/>
              </a:tblGrid>
              <a:tr h="260779">
                <a:tc grid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Country/Territory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NHC/NHCC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Phase1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Phase2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Phase3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Last TV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Brunei Darussalam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Cambodia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Democratic People’s Rep. of Korea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Indonesia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Malaysia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Philippines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Republic of Korea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Singapore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Thailand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Timor-Leste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Viet Nam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ko-K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ko-K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9850" y="160338"/>
            <a:ext cx="8929688" cy="5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265" tIns="54132" rIns="108265" bIns="54132">
            <a:spAutoFit/>
          </a:bodyPr>
          <a:lstStyle/>
          <a:p>
            <a:pPr>
              <a:defRPr/>
            </a:pP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 </a:t>
            </a:r>
            <a:r>
              <a:rPr lang="en-US" altLang="ko-K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EAHC Regional Countries Capacity Phase Stage</a:t>
            </a:r>
            <a:endParaRPr lang="ko-KR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364" y="4941169"/>
            <a:ext cx="90956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latin typeface="Arial" pitchFamily="34" charset="0"/>
                <a:cs typeface="Arial" pitchFamily="34" charset="0"/>
              </a:rPr>
              <a:t>Key to required training </a:t>
            </a:r>
            <a:endParaRPr lang="en-US" altLang="ko-KR" sz="1500" b="1" dirty="0" smtClean="0">
              <a:latin typeface="Arial" pitchFamily="34" charset="0"/>
              <a:cs typeface="Arial" pitchFamily="34" charset="0"/>
            </a:endParaRPr>
          </a:p>
          <a:p>
            <a:endParaRPr lang="ko-KR" altLang="ko-KR" sz="10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100" dirty="0">
                <a:latin typeface="Arial" pitchFamily="34" charset="0"/>
                <a:cs typeface="Arial" pitchFamily="34" charset="0"/>
              </a:rPr>
              <a:t>-1 - No information available</a:t>
            </a:r>
            <a:endParaRPr lang="ko-KR" altLang="ko-KR" sz="11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altLang="ko-KR" sz="1100" dirty="0">
                <a:latin typeface="Arial" pitchFamily="34" charset="0"/>
                <a:cs typeface="Arial" pitchFamily="34" charset="0"/>
              </a:rPr>
              <a:t>- The country is unaware of its national obligations / The country established a NHC/NHCC	</a:t>
            </a:r>
            <a:endParaRPr lang="ko-KR" altLang="ko-KR" sz="11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ko-KR" sz="1100" dirty="0">
                <a:latin typeface="Arial" pitchFamily="34" charset="0"/>
                <a:cs typeface="Arial" pitchFamily="34" charset="0"/>
              </a:rPr>
              <a:t>- The country is aware of its national obligations but does not have the means to do it / The country is in the process to establish a </a:t>
            </a:r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NHC/NHCC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ko-KR" sz="1100" dirty="0">
                <a:latin typeface="Arial" pitchFamily="34" charset="0"/>
                <a:cs typeface="Arial" pitchFamily="34" charset="0"/>
              </a:rPr>
              <a:t>- The country has the ability to </a:t>
            </a:r>
            <a:r>
              <a:rPr lang="en-US" altLang="ko-KR" sz="1100" dirty="0" err="1">
                <a:latin typeface="Arial" pitchFamily="34" charset="0"/>
                <a:cs typeface="Arial" pitchFamily="34" charset="0"/>
              </a:rPr>
              <a:t>fulfil</a:t>
            </a:r>
            <a:r>
              <a:rPr lang="en-US" altLang="ko-KR" sz="1100" dirty="0">
                <a:latin typeface="Arial" pitchFamily="34" charset="0"/>
                <a:cs typeface="Arial" pitchFamily="34" charset="0"/>
              </a:rPr>
              <a:t> national obligations / The country is in the process to establish a NHC/NHCC</a:t>
            </a:r>
            <a:endParaRPr lang="ko-KR" altLang="ko-KR" sz="11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100" dirty="0">
                <a:latin typeface="Arial" pitchFamily="34" charset="0"/>
                <a:cs typeface="Arial" pitchFamily="34" charset="0"/>
              </a:rPr>
              <a:t>3 - The country </a:t>
            </a:r>
            <a:r>
              <a:rPr lang="en-US" altLang="ko-KR" sz="1100" dirty="0" err="1">
                <a:latin typeface="Arial" pitchFamily="34" charset="0"/>
                <a:cs typeface="Arial" pitchFamily="34" charset="0"/>
              </a:rPr>
              <a:t>fulfils</a:t>
            </a:r>
            <a:r>
              <a:rPr lang="en-US" altLang="ko-KR" sz="1100" dirty="0">
                <a:latin typeface="Arial" pitchFamily="34" charset="0"/>
                <a:cs typeface="Arial" pitchFamily="34" charset="0"/>
              </a:rPr>
              <a:t> its national obligations in a sustainable manner</a:t>
            </a:r>
            <a:endParaRPr lang="ko-KR" altLang="ko-KR" sz="11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100" dirty="0">
                <a:latin typeface="Arial" pitchFamily="34" charset="0"/>
                <a:cs typeface="Arial" pitchFamily="34" charset="0"/>
              </a:rPr>
              <a:t>4 - The country </a:t>
            </a:r>
            <a:r>
              <a:rPr lang="en-US" altLang="ko-KR" sz="1100" dirty="0" err="1">
                <a:latin typeface="Arial" pitchFamily="34" charset="0"/>
                <a:cs typeface="Arial" pitchFamily="34" charset="0"/>
              </a:rPr>
              <a:t>fulfils</a:t>
            </a:r>
            <a:r>
              <a:rPr lang="en-US" altLang="ko-KR" sz="1100" dirty="0">
                <a:latin typeface="Arial" pitchFamily="34" charset="0"/>
                <a:cs typeface="Arial" pitchFamily="34" charset="0"/>
              </a:rPr>
              <a:t> its national obligations through a third party</a:t>
            </a:r>
            <a:endParaRPr lang="ko-KR" altLang="ko-KR" sz="1100" dirty="0">
              <a:latin typeface="Arial" pitchFamily="34" charset="0"/>
              <a:cs typeface="Arial" pitchFamily="34" charset="0"/>
            </a:endParaRPr>
          </a:p>
          <a:p>
            <a:endParaRPr lang="ko-KR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796137" y="1268760"/>
            <a:ext cx="320340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 smtClean="0"/>
              <a:t>Phase 1</a:t>
            </a:r>
          </a:p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collection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and circulation of nautical information, necessary to maintain existing charts and publications up to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endParaRPr lang="ko-KR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500" b="1" dirty="0" smtClean="0"/>
              <a:t>Phase 2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surveying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capability to conduct coastal and offshore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endParaRPr lang="ko-KR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500" b="1" dirty="0" smtClean="0"/>
              <a:t>Phase 3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paper charts, ENC and publications independently.</a:t>
            </a:r>
            <a:endParaRPr lang="ko-KR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89754"/>
      </p:ext>
    </p:extLst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9850" y="160338"/>
            <a:ext cx="8929688" cy="5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265" tIns="54132" rIns="108265" bIns="54132">
            <a:spAutoFit/>
          </a:bodyPr>
          <a:lstStyle/>
          <a:p>
            <a:pPr>
              <a:defRPr/>
            </a:pP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 III . Three Year CB Work Plan (2018-20)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Rix모던고딕 EB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77416"/>
              </p:ext>
            </p:extLst>
          </p:nvPr>
        </p:nvGraphicFramePr>
        <p:xfrm>
          <a:off x="54546" y="874812"/>
          <a:ext cx="9053958" cy="4801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632"/>
                <a:gridCol w="2321632"/>
                <a:gridCol w="2205347"/>
                <a:gridCol w="2205347"/>
              </a:tblGrid>
              <a:tr h="2539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(Carto &amp; Hydro)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(Carto &amp; Hydro)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(Carto &amp; Hydro)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kern="1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US" sz="1400" kern="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1400" kern="1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tography </a:t>
                      </a:r>
                      <a:endParaRPr lang="en-US" sz="14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</a:t>
                      </a: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kern="1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US" sz="1400" kern="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1400" kern="1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tography </a:t>
                      </a:r>
                      <a:endParaRPr lang="en-US" sz="14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</a:t>
                      </a: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kern="1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US" sz="1400" kern="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1400" kern="1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tography </a:t>
                      </a:r>
                      <a:endParaRPr lang="en-US" sz="1400" kern="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</a:t>
                      </a: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TFT Basic Hydro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2) </a:t>
                      </a: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MSDI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TFT Basic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(Carto &amp; Hydro) </a:t>
                      </a:r>
                      <a:endParaRPr lang="ko-KR" sz="1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MIO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- TWL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TFT Basic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Carto &amp; Hydro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SDB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Cartographic Production Database System Workshop </a:t>
                      </a:r>
                      <a:endParaRPr lang="ko-KR" altLang="ko-KR" sz="1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ko-KR" sz="1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S-101 Seminar </a:t>
                      </a:r>
                      <a:endParaRPr lang="ko-KR" altLang="ko-KR" sz="1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Hydrographic Database System Workshop</a:t>
                      </a:r>
                      <a:endParaRPr lang="ko-KR" altLang="ko-KR" sz="1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- Enhanced Delivery Method</a:t>
                      </a:r>
                      <a:r>
                        <a:rPr lang="en-US" altLang="ko-KR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of Hydrographic Data Seminar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41344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9850" y="160338"/>
            <a:ext cx="8929688" cy="5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265" tIns="54132" rIns="108265" bIns="54132">
            <a:spAutoFit/>
          </a:bodyPr>
          <a:lstStyle/>
          <a:p>
            <a:pPr>
              <a:defRPr/>
            </a:pP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 III . Three Year CB Work Plan (2018-20)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3156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Training for Trainers (TFT) courses are highly valued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they nurture trainers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others in their mother tongues. 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→ More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outcome as most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non-English speaking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pPr lvl="0"/>
            <a:r>
              <a:rPr lang="en-US" altLang="ko-K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→ Higher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in the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EAHC CB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ko-KR" altLang="ko-KR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lim\Documents\Projects\국제수로훈련센터 훈련프로그램 개발(KHOA)\해도제작기본교육_CAT B\행사사진\수료식\photo_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15536" r="5111" b="6151"/>
          <a:stretch>
            <a:fillRect/>
          </a:stretch>
        </p:blipFill>
        <p:spPr bwMode="auto">
          <a:xfrm>
            <a:off x="1115616" y="2996952"/>
            <a:ext cx="3384376" cy="17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7917" t="22477" r="37795" b="29952"/>
          <a:stretch/>
        </p:blipFill>
        <p:spPr bwMode="auto">
          <a:xfrm>
            <a:off x="4644008" y="2979970"/>
            <a:ext cx="3262313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4250195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33744"/>
          <a:stretch>
            <a:fillRect/>
          </a:stretch>
        </p:blipFill>
        <p:spPr bwMode="auto">
          <a:xfrm>
            <a:off x="1115616" y="4893135"/>
            <a:ext cx="3384376" cy="16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6544594"/>
            <a:ext cx="49847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MSs conducted basic trainings in their home countries (2014)</a:t>
            </a:r>
            <a:endParaRPr lang="ko-KR" altLang="en-US" sz="13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0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9850" y="160338"/>
            <a:ext cx="8929688" cy="5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265" tIns="54132" rIns="108265" bIns="54132">
            <a:spAutoFit/>
          </a:bodyPr>
          <a:lstStyle/>
          <a:p>
            <a:pPr>
              <a:defRPr/>
            </a:pP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Rix모던고딕 EB" pitchFamily="18" charset="-127"/>
                <a:cs typeface="Arial" panose="020B0604020202020204" pitchFamily="34" charset="0"/>
              </a:rPr>
              <a:t> III . Three Year CB Work Plan (2018-20)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Rix모던고딕 EB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71" y="2089879"/>
            <a:ext cx="4421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TFT Carto Workshop: Nov. 2013  2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TFT Carto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Workshop: Nov. 2014 both in the ROK</a:t>
            </a:r>
          </a:p>
          <a:p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ROK will host the 1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TFT Hydro Basic in Oct. 2016 </a:t>
            </a:r>
            <a:r>
              <a:rPr lang="en-US" altLang="ko-KR" sz="15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(Phase 2 in 2017)</a:t>
            </a:r>
            <a:endParaRPr lang="ko-KR" altLang="ko-KR" sz="15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EAHC monitors its capacity building activities and sets up plans at TRDC BOD meetings every year.</a:t>
            </a:r>
            <a:endParaRPr lang="ko-KR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 descr="I:\TFT(1410-11)\Shared\20141029\Photos\Day01\20141027_0927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505" y="3741227"/>
            <a:ext cx="16937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I:\TFT(1410-11)\Shared\20141029\Photos\Day03\20141029_1141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481" y="3741434"/>
            <a:ext cx="1733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56" y="1700808"/>
            <a:ext cx="3505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9992" y="3139083"/>
            <a:ext cx="4984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1</a:t>
            </a:r>
            <a:r>
              <a:rPr lang="en-US" altLang="ko-KR" sz="1300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sz="1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TFT Carto Workshop</a:t>
            </a:r>
          </a:p>
          <a:p>
            <a:pPr algn="ctr"/>
            <a:r>
              <a:rPr lang="en-US" altLang="ko-KR" sz="1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Busan, ROK, November 2013</a:t>
            </a:r>
            <a:endParaRPr lang="ko-KR" altLang="en-US" sz="13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3656" y="5286987"/>
            <a:ext cx="3803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2</a:t>
            </a:r>
            <a:r>
              <a:rPr lang="en-US" altLang="ko-KR" sz="1300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sz="1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TFT Carto Workshop</a:t>
            </a:r>
          </a:p>
          <a:p>
            <a:pPr algn="ctr"/>
            <a:r>
              <a:rPr lang="en-US" altLang="ko-KR" sz="1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Busan, ROK, November 2014</a:t>
            </a:r>
            <a:endParaRPr lang="ko-KR" altLang="en-US" sz="13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093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265" tIns="54132" rIns="108265" bIns="54132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265" tIns="54132" rIns="108265" bIns="54132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1074</TotalTime>
  <Words>849</Words>
  <Application>Microsoft Office PowerPoint</Application>
  <PresentationFormat>화면 슬라이드 쇼(4:3)</PresentationFormat>
  <Paragraphs>305</Paragraphs>
  <Slides>11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테마1</vt:lpstr>
      <vt:lpstr>East Asia Hydrographic Commission (EAHC) Three Year Work Plan</vt:lpstr>
      <vt:lpstr>Table of 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Asia Hydrographic Commission (EAHC) Capacity Building Summary Report</dc:title>
  <dc:creator>Aeri</dc:creator>
  <cp:lastModifiedBy>KHOA</cp:lastModifiedBy>
  <cp:revision>61</cp:revision>
  <cp:lastPrinted>2016-05-20T07:31:52Z</cp:lastPrinted>
  <dcterms:created xsi:type="dcterms:W3CDTF">2016-05-18T04:18:13Z</dcterms:created>
  <dcterms:modified xsi:type="dcterms:W3CDTF">2016-05-25T04:51:57Z</dcterms:modified>
</cp:coreProperties>
</file>