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1" r:id="rId2"/>
    <p:sldId id="256"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F9D95-20A1-403E-951E-A1346B8DC3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8B1CCD-69B6-49F1-A249-1BD3FBE534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495C68-9EFD-4241-972A-967D81529D32}"/>
              </a:ext>
            </a:extLst>
          </p:cNvPr>
          <p:cNvSpPr>
            <a:spLocks noGrp="1"/>
          </p:cNvSpPr>
          <p:nvPr>
            <p:ph type="dt" sz="half" idx="10"/>
          </p:nvPr>
        </p:nvSpPr>
        <p:spPr/>
        <p:txBody>
          <a:bodyPr/>
          <a:lstStyle/>
          <a:p>
            <a:fld id="{D1776725-5F06-4F77-AD66-CA84D70AD7CD}" type="datetimeFigureOut">
              <a:rPr lang="en-US" smtClean="0"/>
              <a:t>5/30/2018</a:t>
            </a:fld>
            <a:endParaRPr lang="en-US"/>
          </a:p>
        </p:txBody>
      </p:sp>
      <p:sp>
        <p:nvSpPr>
          <p:cNvPr id="5" name="Footer Placeholder 4">
            <a:extLst>
              <a:ext uri="{FF2B5EF4-FFF2-40B4-BE49-F238E27FC236}">
                <a16:creationId xmlns:a16="http://schemas.microsoft.com/office/drawing/2014/main" id="{D617A264-CF6F-47B6-A140-38111E5ACB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EA8C76-DE45-4217-AC98-87016C5348C5}"/>
              </a:ext>
            </a:extLst>
          </p:cNvPr>
          <p:cNvSpPr>
            <a:spLocks noGrp="1"/>
          </p:cNvSpPr>
          <p:nvPr>
            <p:ph type="sldNum" sz="quarter" idx="12"/>
          </p:nvPr>
        </p:nvSpPr>
        <p:spPr/>
        <p:txBody>
          <a:bodyPr/>
          <a:lstStyle/>
          <a:p>
            <a:fld id="{73628751-90D9-4D2F-B8E3-ADF9A1E2745B}" type="slidenum">
              <a:rPr lang="en-US" smtClean="0"/>
              <a:t>‹#›</a:t>
            </a:fld>
            <a:endParaRPr lang="en-US"/>
          </a:p>
        </p:txBody>
      </p:sp>
    </p:spTree>
    <p:extLst>
      <p:ext uri="{BB962C8B-B14F-4D97-AF65-F5344CB8AC3E}">
        <p14:creationId xmlns:p14="http://schemas.microsoft.com/office/powerpoint/2010/main" val="33809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2F8AC-CBF9-4499-9D30-EE7BB45504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D95B24-8090-45DF-8C2E-CB3CA44336A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18A882-7FCA-45F8-BB8D-F72E2F550795}"/>
              </a:ext>
            </a:extLst>
          </p:cNvPr>
          <p:cNvSpPr>
            <a:spLocks noGrp="1"/>
          </p:cNvSpPr>
          <p:nvPr>
            <p:ph type="dt" sz="half" idx="10"/>
          </p:nvPr>
        </p:nvSpPr>
        <p:spPr/>
        <p:txBody>
          <a:bodyPr/>
          <a:lstStyle/>
          <a:p>
            <a:fld id="{D1776725-5F06-4F77-AD66-CA84D70AD7CD}" type="datetimeFigureOut">
              <a:rPr lang="en-US" smtClean="0"/>
              <a:t>5/30/2018</a:t>
            </a:fld>
            <a:endParaRPr lang="en-US"/>
          </a:p>
        </p:txBody>
      </p:sp>
      <p:sp>
        <p:nvSpPr>
          <p:cNvPr id="5" name="Footer Placeholder 4">
            <a:extLst>
              <a:ext uri="{FF2B5EF4-FFF2-40B4-BE49-F238E27FC236}">
                <a16:creationId xmlns:a16="http://schemas.microsoft.com/office/drawing/2014/main" id="{705F4AFB-EBD6-4BD3-9265-475DF854FF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9E2E4F-610C-4B43-9557-99392598807B}"/>
              </a:ext>
            </a:extLst>
          </p:cNvPr>
          <p:cNvSpPr>
            <a:spLocks noGrp="1"/>
          </p:cNvSpPr>
          <p:nvPr>
            <p:ph type="sldNum" sz="quarter" idx="12"/>
          </p:nvPr>
        </p:nvSpPr>
        <p:spPr/>
        <p:txBody>
          <a:bodyPr/>
          <a:lstStyle/>
          <a:p>
            <a:fld id="{73628751-90D9-4D2F-B8E3-ADF9A1E2745B}" type="slidenum">
              <a:rPr lang="en-US" smtClean="0"/>
              <a:t>‹#›</a:t>
            </a:fld>
            <a:endParaRPr lang="en-US"/>
          </a:p>
        </p:txBody>
      </p:sp>
    </p:spTree>
    <p:extLst>
      <p:ext uri="{BB962C8B-B14F-4D97-AF65-F5344CB8AC3E}">
        <p14:creationId xmlns:p14="http://schemas.microsoft.com/office/powerpoint/2010/main" val="2279561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1DB964-AC37-45CC-88CB-D733ABB166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DE30BD-95D7-4EC2-828F-C433B7B215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BFBC14-3F8E-4510-A1BE-BDEFFBB0DAF0}"/>
              </a:ext>
            </a:extLst>
          </p:cNvPr>
          <p:cNvSpPr>
            <a:spLocks noGrp="1"/>
          </p:cNvSpPr>
          <p:nvPr>
            <p:ph type="dt" sz="half" idx="10"/>
          </p:nvPr>
        </p:nvSpPr>
        <p:spPr/>
        <p:txBody>
          <a:bodyPr/>
          <a:lstStyle/>
          <a:p>
            <a:fld id="{D1776725-5F06-4F77-AD66-CA84D70AD7CD}" type="datetimeFigureOut">
              <a:rPr lang="en-US" smtClean="0"/>
              <a:t>5/30/2018</a:t>
            </a:fld>
            <a:endParaRPr lang="en-US"/>
          </a:p>
        </p:txBody>
      </p:sp>
      <p:sp>
        <p:nvSpPr>
          <p:cNvPr id="5" name="Footer Placeholder 4">
            <a:extLst>
              <a:ext uri="{FF2B5EF4-FFF2-40B4-BE49-F238E27FC236}">
                <a16:creationId xmlns:a16="http://schemas.microsoft.com/office/drawing/2014/main" id="{C07164E3-AB73-4296-A793-7115A7E390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2B1E1A-A650-4A9C-AEA7-5277DFB96DC2}"/>
              </a:ext>
            </a:extLst>
          </p:cNvPr>
          <p:cNvSpPr>
            <a:spLocks noGrp="1"/>
          </p:cNvSpPr>
          <p:nvPr>
            <p:ph type="sldNum" sz="quarter" idx="12"/>
          </p:nvPr>
        </p:nvSpPr>
        <p:spPr/>
        <p:txBody>
          <a:bodyPr/>
          <a:lstStyle/>
          <a:p>
            <a:fld id="{73628751-90D9-4D2F-B8E3-ADF9A1E2745B}" type="slidenum">
              <a:rPr lang="en-US" smtClean="0"/>
              <a:t>‹#›</a:t>
            </a:fld>
            <a:endParaRPr lang="en-US"/>
          </a:p>
        </p:txBody>
      </p:sp>
    </p:spTree>
    <p:extLst>
      <p:ext uri="{BB962C8B-B14F-4D97-AF65-F5344CB8AC3E}">
        <p14:creationId xmlns:p14="http://schemas.microsoft.com/office/powerpoint/2010/main" val="3991188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2315D-6A4D-4DEF-8DB2-4733B8EFAB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FB8743-27D9-4AF4-98E8-56924C48E55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89BF2-A11B-48DF-86BF-3B8EE9E89E47}"/>
              </a:ext>
            </a:extLst>
          </p:cNvPr>
          <p:cNvSpPr>
            <a:spLocks noGrp="1"/>
          </p:cNvSpPr>
          <p:nvPr>
            <p:ph type="dt" sz="half" idx="10"/>
          </p:nvPr>
        </p:nvSpPr>
        <p:spPr/>
        <p:txBody>
          <a:bodyPr/>
          <a:lstStyle/>
          <a:p>
            <a:fld id="{D1776725-5F06-4F77-AD66-CA84D70AD7CD}" type="datetimeFigureOut">
              <a:rPr lang="en-US" smtClean="0"/>
              <a:t>5/30/2018</a:t>
            </a:fld>
            <a:endParaRPr lang="en-US"/>
          </a:p>
        </p:txBody>
      </p:sp>
      <p:sp>
        <p:nvSpPr>
          <p:cNvPr id="5" name="Footer Placeholder 4">
            <a:extLst>
              <a:ext uri="{FF2B5EF4-FFF2-40B4-BE49-F238E27FC236}">
                <a16:creationId xmlns:a16="http://schemas.microsoft.com/office/drawing/2014/main" id="{A9342C03-8D7B-4B1F-B728-4392061CD5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E062D5-2991-4C45-AB51-763C1B1CA59B}"/>
              </a:ext>
            </a:extLst>
          </p:cNvPr>
          <p:cNvSpPr>
            <a:spLocks noGrp="1"/>
          </p:cNvSpPr>
          <p:nvPr>
            <p:ph type="sldNum" sz="quarter" idx="12"/>
          </p:nvPr>
        </p:nvSpPr>
        <p:spPr/>
        <p:txBody>
          <a:bodyPr/>
          <a:lstStyle/>
          <a:p>
            <a:fld id="{73628751-90D9-4D2F-B8E3-ADF9A1E2745B}" type="slidenum">
              <a:rPr lang="en-US" smtClean="0"/>
              <a:t>‹#›</a:t>
            </a:fld>
            <a:endParaRPr lang="en-US"/>
          </a:p>
        </p:txBody>
      </p:sp>
    </p:spTree>
    <p:extLst>
      <p:ext uri="{BB962C8B-B14F-4D97-AF65-F5344CB8AC3E}">
        <p14:creationId xmlns:p14="http://schemas.microsoft.com/office/powerpoint/2010/main" val="4288850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B4AD8-9494-45EE-849B-CA54487044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4C8298-B72C-493D-B19B-88E206BD35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9245D1-DED0-448F-B9A4-039670F1FD8F}"/>
              </a:ext>
            </a:extLst>
          </p:cNvPr>
          <p:cNvSpPr>
            <a:spLocks noGrp="1"/>
          </p:cNvSpPr>
          <p:nvPr>
            <p:ph type="dt" sz="half" idx="10"/>
          </p:nvPr>
        </p:nvSpPr>
        <p:spPr/>
        <p:txBody>
          <a:bodyPr/>
          <a:lstStyle/>
          <a:p>
            <a:fld id="{D1776725-5F06-4F77-AD66-CA84D70AD7CD}" type="datetimeFigureOut">
              <a:rPr lang="en-US" smtClean="0"/>
              <a:t>5/30/2018</a:t>
            </a:fld>
            <a:endParaRPr lang="en-US"/>
          </a:p>
        </p:txBody>
      </p:sp>
      <p:sp>
        <p:nvSpPr>
          <p:cNvPr id="5" name="Footer Placeholder 4">
            <a:extLst>
              <a:ext uri="{FF2B5EF4-FFF2-40B4-BE49-F238E27FC236}">
                <a16:creationId xmlns:a16="http://schemas.microsoft.com/office/drawing/2014/main" id="{5F3EEACA-7975-4AD8-86C7-93F2869F5D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B2D3ED-DED8-4826-AA92-AA2A0BEF7EC3}"/>
              </a:ext>
            </a:extLst>
          </p:cNvPr>
          <p:cNvSpPr>
            <a:spLocks noGrp="1"/>
          </p:cNvSpPr>
          <p:nvPr>
            <p:ph type="sldNum" sz="quarter" idx="12"/>
          </p:nvPr>
        </p:nvSpPr>
        <p:spPr/>
        <p:txBody>
          <a:bodyPr/>
          <a:lstStyle/>
          <a:p>
            <a:fld id="{73628751-90D9-4D2F-B8E3-ADF9A1E2745B}" type="slidenum">
              <a:rPr lang="en-US" smtClean="0"/>
              <a:t>‹#›</a:t>
            </a:fld>
            <a:endParaRPr lang="en-US"/>
          </a:p>
        </p:txBody>
      </p:sp>
    </p:spTree>
    <p:extLst>
      <p:ext uri="{BB962C8B-B14F-4D97-AF65-F5344CB8AC3E}">
        <p14:creationId xmlns:p14="http://schemas.microsoft.com/office/powerpoint/2010/main" val="3577578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98D4B-7AED-4A50-93E8-017A149AFB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3FFE77-9152-442E-932A-BE159FDBAC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0B06C1-490B-498E-A51D-A6D4193BCD0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832A91-AD5B-4650-A467-A5B537A870F7}"/>
              </a:ext>
            </a:extLst>
          </p:cNvPr>
          <p:cNvSpPr>
            <a:spLocks noGrp="1"/>
          </p:cNvSpPr>
          <p:nvPr>
            <p:ph type="dt" sz="half" idx="10"/>
          </p:nvPr>
        </p:nvSpPr>
        <p:spPr/>
        <p:txBody>
          <a:bodyPr/>
          <a:lstStyle/>
          <a:p>
            <a:fld id="{D1776725-5F06-4F77-AD66-CA84D70AD7CD}" type="datetimeFigureOut">
              <a:rPr lang="en-US" smtClean="0"/>
              <a:t>5/30/2018</a:t>
            </a:fld>
            <a:endParaRPr lang="en-US"/>
          </a:p>
        </p:txBody>
      </p:sp>
      <p:sp>
        <p:nvSpPr>
          <p:cNvPr id="6" name="Footer Placeholder 5">
            <a:extLst>
              <a:ext uri="{FF2B5EF4-FFF2-40B4-BE49-F238E27FC236}">
                <a16:creationId xmlns:a16="http://schemas.microsoft.com/office/drawing/2014/main" id="{5EE52AA3-DC2A-4E85-A179-1210AAF8E6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EF8622-903C-498A-8A2F-F8A6076FB1B5}"/>
              </a:ext>
            </a:extLst>
          </p:cNvPr>
          <p:cNvSpPr>
            <a:spLocks noGrp="1"/>
          </p:cNvSpPr>
          <p:nvPr>
            <p:ph type="sldNum" sz="quarter" idx="12"/>
          </p:nvPr>
        </p:nvSpPr>
        <p:spPr/>
        <p:txBody>
          <a:bodyPr/>
          <a:lstStyle/>
          <a:p>
            <a:fld id="{73628751-90D9-4D2F-B8E3-ADF9A1E2745B}" type="slidenum">
              <a:rPr lang="en-US" smtClean="0"/>
              <a:t>‹#›</a:t>
            </a:fld>
            <a:endParaRPr lang="en-US"/>
          </a:p>
        </p:txBody>
      </p:sp>
    </p:spTree>
    <p:extLst>
      <p:ext uri="{BB962C8B-B14F-4D97-AF65-F5344CB8AC3E}">
        <p14:creationId xmlns:p14="http://schemas.microsoft.com/office/powerpoint/2010/main" val="1189423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629BD-8F7D-4F3A-95A3-D3C5FB8FE8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E53E80-FC12-4F37-8CBC-ACD4884228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2426BBC-C17D-4956-A243-EA5D05B9EF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EEED86-FB61-44B2-A389-DEBCBCAC80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E6DF4B0-C107-4F58-B949-0175F5D3B67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9A7ED3-0C7D-45B2-B099-F729C551BBFA}"/>
              </a:ext>
            </a:extLst>
          </p:cNvPr>
          <p:cNvSpPr>
            <a:spLocks noGrp="1"/>
          </p:cNvSpPr>
          <p:nvPr>
            <p:ph type="dt" sz="half" idx="10"/>
          </p:nvPr>
        </p:nvSpPr>
        <p:spPr/>
        <p:txBody>
          <a:bodyPr/>
          <a:lstStyle/>
          <a:p>
            <a:fld id="{D1776725-5F06-4F77-AD66-CA84D70AD7CD}" type="datetimeFigureOut">
              <a:rPr lang="en-US" smtClean="0"/>
              <a:t>5/30/2018</a:t>
            </a:fld>
            <a:endParaRPr lang="en-US"/>
          </a:p>
        </p:txBody>
      </p:sp>
      <p:sp>
        <p:nvSpPr>
          <p:cNvPr id="8" name="Footer Placeholder 7">
            <a:extLst>
              <a:ext uri="{FF2B5EF4-FFF2-40B4-BE49-F238E27FC236}">
                <a16:creationId xmlns:a16="http://schemas.microsoft.com/office/drawing/2014/main" id="{3092BFCF-B81D-4623-A97C-45EC5C9E80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AD2743-09D1-4CFD-87F6-118605F9A4B4}"/>
              </a:ext>
            </a:extLst>
          </p:cNvPr>
          <p:cNvSpPr>
            <a:spLocks noGrp="1"/>
          </p:cNvSpPr>
          <p:nvPr>
            <p:ph type="sldNum" sz="quarter" idx="12"/>
          </p:nvPr>
        </p:nvSpPr>
        <p:spPr/>
        <p:txBody>
          <a:bodyPr/>
          <a:lstStyle/>
          <a:p>
            <a:fld id="{73628751-90D9-4D2F-B8E3-ADF9A1E2745B}" type="slidenum">
              <a:rPr lang="en-US" smtClean="0"/>
              <a:t>‹#›</a:t>
            </a:fld>
            <a:endParaRPr lang="en-US"/>
          </a:p>
        </p:txBody>
      </p:sp>
    </p:spTree>
    <p:extLst>
      <p:ext uri="{BB962C8B-B14F-4D97-AF65-F5344CB8AC3E}">
        <p14:creationId xmlns:p14="http://schemas.microsoft.com/office/powerpoint/2010/main" val="567575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5F0F2-5267-422C-A8ED-45EC0B3B32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02EB5E-D9A8-4905-B216-F6101BFFEBDF}"/>
              </a:ext>
            </a:extLst>
          </p:cNvPr>
          <p:cNvSpPr>
            <a:spLocks noGrp="1"/>
          </p:cNvSpPr>
          <p:nvPr>
            <p:ph type="dt" sz="half" idx="10"/>
          </p:nvPr>
        </p:nvSpPr>
        <p:spPr/>
        <p:txBody>
          <a:bodyPr/>
          <a:lstStyle/>
          <a:p>
            <a:fld id="{D1776725-5F06-4F77-AD66-CA84D70AD7CD}" type="datetimeFigureOut">
              <a:rPr lang="en-US" smtClean="0"/>
              <a:t>5/30/2018</a:t>
            </a:fld>
            <a:endParaRPr lang="en-US"/>
          </a:p>
        </p:txBody>
      </p:sp>
      <p:sp>
        <p:nvSpPr>
          <p:cNvPr id="4" name="Footer Placeholder 3">
            <a:extLst>
              <a:ext uri="{FF2B5EF4-FFF2-40B4-BE49-F238E27FC236}">
                <a16:creationId xmlns:a16="http://schemas.microsoft.com/office/drawing/2014/main" id="{B526150E-F4D2-4D9B-A2C2-3BB3ECE613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2545CF-8DFE-4BD5-9620-097B56D27AE5}"/>
              </a:ext>
            </a:extLst>
          </p:cNvPr>
          <p:cNvSpPr>
            <a:spLocks noGrp="1"/>
          </p:cNvSpPr>
          <p:nvPr>
            <p:ph type="sldNum" sz="quarter" idx="12"/>
          </p:nvPr>
        </p:nvSpPr>
        <p:spPr/>
        <p:txBody>
          <a:bodyPr/>
          <a:lstStyle/>
          <a:p>
            <a:fld id="{73628751-90D9-4D2F-B8E3-ADF9A1E2745B}" type="slidenum">
              <a:rPr lang="en-US" smtClean="0"/>
              <a:t>‹#›</a:t>
            </a:fld>
            <a:endParaRPr lang="en-US"/>
          </a:p>
        </p:txBody>
      </p:sp>
    </p:spTree>
    <p:extLst>
      <p:ext uri="{BB962C8B-B14F-4D97-AF65-F5344CB8AC3E}">
        <p14:creationId xmlns:p14="http://schemas.microsoft.com/office/powerpoint/2010/main" val="2674474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5B15F4-B25E-4220-8F1C-941F32DACC7A}"/>
              </a:ext>
            </a:extLst>
          </p:cNvPr>
          <p:cNvSpPr>
            <a:spLocks noGrp="1"/>
          </p:cNvSpPr>
          <p:nvPr>
            <p:ph type="dt" sz="half" idx="10"/>
          </p:nvPr>
        </p:nvSpPr>
        <p:spPr/>
        <p:txBody>
          <a:bodyPr/>
          <a:lstStyle/>
          <a:p>
            <a:fld id="{D1776725-5F06-4F77-AD66-CA84D70AD7CD}" type="datetimeFigureOut">
              <a:rPr lang="en-US" smtClean="0"/>
              <a:t>5/30/2018</a:t>
            </a:fld>
            <a:endParaRPr lang="en-US"/>
          </a:p>
        </p:txBody>
      </p:sp>
      <p:sp>
        <p:nvSpPr>
          <p:cNvPr id="3" name="Footer Placeholder 2">
            <a:extLst>
              <a:ext uri="{FF2B5EF4-FFF2-40B4-BE49-F238E27FC236}">
                <a16:creationId xmlns:a16="http://schemas.microsoft.com/office/drawing/2014/main" id="{B72472A7-5166-44F7-AB0E-C4DB4B1788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5173D8-D4AE-4CD6-AFFA-18C15477265C}"/>
              </a:ext>
            </a:extLst>
          </p:cNvPr>
          <p:cNvSpPr>
            <a:spLocks noGrp="1"/>
          </p:cNvSpPr>
          <p:nvPr>
            <p:ph type="sldNum" sz="quarter" idx="12"/>
          </p:nvPr>
        </p:nvSpPr>
        <p:spPr/>
        <p:txBody>
          <a:bodyPr/>
          <a:lstStyle/>
          <a:p>
            <a:fld id="{73628751-90D9-4D2F-B8E3-ADF9A1E2745B}" type="slidenum">
              <a:rPr lang="en-US" smtClean="0"/>
              <a:t>‹#›</a:t>
            </a:fld>
            <a:endParaRPr lang="en-US"/>
          </a:p>
        </p:txBody>
      </p:sp>
    </p:spTree>
    <p:extLst>
      <p:ext uri="{BB962C8B-B14F-4D97-AF65-F5344CB8AC3E}">
        <p14:creationId xmlns:p14="http://schemas.microsoft.com/office/powerpoint/2010/main" val="412767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43420-D388-4882-B468-8DC55797CF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02B6D9-0E31-4AB9-A1C3-886AD6B473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0AE4D4-0090-488D-9D8C-5B6038034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93050A-9751-47A4-BF2D-B56D86DF0FF2}"/>
              </a:ext>
            </a:extLst>
          </p:cNvPr>
          <p:cNvSpPr>
            <a:spLocks noGrp="1"/>
          </p:cNvSpPr>
          <p:nvPr>
            <p:ph type="dt" sz="half" idx="10"/>
          </p:nvPr>
        </p:nvSpPr>
        <p:spPr/>
        <p:txBody>
          <a:bodyPr/>
          <a:lstStyle/>
          <a:p>
            <a:fld id="{D1776725-5F06-4F77-AD66-CA84D70AD7CD}" type="datetimeFigureOut">
              <a:rPr lang="en-US" smtClean="0"/>
              <a:t>5/30/2018</a:t>
            </a:fld>
            <a:endParaRPr lang="en-US"/>
          </a:p>
        </p:txBody>
      </p:sp>
      <p:sp>
        <p:nvSpPr>
          <p:cNvPr id="6" name="Footer Placeholder 5">
            <a:extLst>
              <a:ext uri="{FF2B5EF4-FFF2-40B4-BE49-F238E27FC236}">
                <a16:creationId xmlns:a16="http://schemas.microsoft.com/office/drawing/2014/main" id="{F584CC18-B6EF-43A1-A356-3FD1D7CB85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06A787-306C-4D18-8D75-9A3C6C1F5F61}"/>
              </a:ext>
            </a:extLst>
          </p:cNvPr>
          <p:cNvSpPr>
            <a:spLocks noGrp="1"/>
          </p:cNvSpPr>
          <p:nvPr>
            <p:ph type="sldNum" sz="quarter" idx="12"/>
          </p:nvPr>
        </p:nvSpPr>
        <p:spPr/>
        <p:txBody>
          <a:bodyPr/>
          <a:lstStyle/>
          <a:p>
            <a:fld id="{73628751-90D9-4D2F-B8E3-ADF9A1E2745B}" type="slidenum">
              <a:rPr lang="en-US" smtClean="0"/>
              <a:t>‹#›</a:t>
            </a:fld>
            <a:endParaRPr lang="en-US"/>
          </a:p>
        </p:txBody>
      </p:sp>
    </p:spTree>
    <p:extLst>
      <p:ext uri="{BB962C8B-B14F-4D97-AF65-F5344CB8AC3E}">
        <p14:creationId xmlns:p14="http://schemas.microsoft.com/office/powerpoint/2010/main" val="4035855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2CE2-739B-4386-827E-70787E92A5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BDEDE9-2010-4B9D-9E92-DD392269CE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D57728-FB61-45C8-B925-91EE067801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9DCBF1-8826-48D3-89F1-0CFA48C74F96}"/>
              </a:ext>
            </a:extLst>
          </p:cNvPr>
          <p:cNvSpPr>
            <a:spLocks noGrp="1"/>
          </p:cNvSpPr>
          <p:nvPr>
            <p:ph type="dt" sz="half" idx="10"/>
          </p:nvPr>
        </p:nvSpPr>
        <p:spPr/>
        <p:txBody>
          <a:bodyPr/>
          <a:lstStyle/>
          <a:p>
            <a:fld id="{D1776725-5F06-4F77-AD66-CA84D70AD7CD}" type="datetimeFigureOut">
              <a:rPr lang="en-US" smtClean="0"/>
              <a:t>5/30/2018</a:t>
            </a:fld>
            <a:endParaRPr lang="en-US"/>
          </a:p>
        </p:txBody>
      </p:sp>
      <p:sp>
        <p:nvSpPr>
          <p:cNvPr id="6" name="Footer Placeholder 5">
            <a:extLst>
              <a:ext uri="{FF2B5EF4-FFF2-40B4-BE49-F238E27FC236}">
                <a16:creationId xmlns:a16="http://schemas.microsoft.com/office/drawing/2014/main" id="{1147F774-BCB2-4EB3-8D65-E53B6E224A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32C7B7-9E0E-4EC6-A6FC-6A3E937AA29E}"/>
              </a:ext>
            </a:extLst>
          </p:cNvPr>
          <p:cNvSpPr>
            <a:spLocks noGrp="1"/>
          </p:cNvSpPr>
          <p:nvPr>
            <p:ph type="sldNum" sz="quarter" idx="12"/>
          </p:nvPr>
        </p:nvSpPr>
        <p:spPr/>
        <p:txBody>
          <a:bodyPr/>
          <a:lstStyle/>
          <a:p>
            <a:fld id="{73628751-90D9-4D2F-B8E3-ADF9A1E2745B}" type="slidenum">
              <a:rPr lang="en-US" smtClean="0"/>
              <a:t>‹#›</a:t>
            </a:fld>
            <a:endParaRPr lang="en-US"/>
          </a:p>
        </p:txBody>
      </p:sp>
    </p:spTree>
    <p:extLst>
      <p:ext uri="{BB962C8B-B14F-4D97-AF65-F5344CB8AC3E}">
        <p14:creationId xmlns:p14="http://schemas.microsoft.com/office/powerpoint/2010/main" val="2770280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6490DC-2D80-45E1-B26F-6B6064375E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1E603A-8D12-483F-B045-7A705239E6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BB030-6993-45C5-BEB3-E363391109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776725-5F06-4F77-AD66-CA84D70AD7CD}" type="datetimeFigureOut">
              <a:rPr lang="en-US" smtClean="0"/>
              <a:t>5/30/2018</a:t>
            </a:fld>
            <a:endParaRPr lang="en-US"/>
          </a:p>
        </p:txBody>
      </p:sp>
      <p:sp>
        <p:nvSpPr>
          <p:cNvPr id="5" name="Footer Placeholder 4">
            <a:extLst>
              <a:ext uri="{FF2B5EF4-FFF2-40B4-BE49-F238E27FC236}">
                <a16:creationId xmlns:a16="http://schemas.microsoft.com/office/drawing/2014/main" id="{1F460269-A702-4D96-9554-23BE7CAE78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4369AC-AFF0-4AC2-B14C-5B7CAD04E1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28751-90D9-4D2F-B8E3-ADF9A1E2745B}" type="slidenum">
              <a:rPr lang="en-US" smtClean="0"/>
              <a:t>‹#›</a:t>
            </a:fld>
            <a:endParaRPr lang="en-US"/>
          </a:p>
        </p:txBody>
      </p:sp>
    </p:spTree>
    <p:extLst>
      <p:ext uri="{BB962C8B-B14F-4D97-AF65-F5344CB8AC3E}">
        <p14:creationId xmlns:p14="http://schemas.microsoft.com/office/powerpoint/2010/main" val="3177748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Shachak.Peeri@noaa.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D9C9366-6BB5-4762-A1EB-379318342900}"/>
              </a:ext>
            </a:extLst>
          </p:cNvPr>
          <p:cNvSpPr txBox="1"/>
          <p:nvPr/>
        </p:nvSpPr>
        <p:spPr>
          <a:xfrm>
            <a:off x="150055" y="829994"/>
            <a:ext cx="12041945" cy="5109091"/>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Calvin Martin</a:t>
            </a:r>
          </a:p>
          <a:p>
            <a:pPr algn="ctr"/>
            <a:endParaRPr lang="en-US" sz="2800" b="1" dirty="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a:p>
            <a:pPr algn="ctr"/>
            <a:r>
              <a:rPr lang="en-US" sz="2800" b="1" dirty="0">
                <a:latin typeface="Times New Roman" panose="02020603050405020304" pitchFamily="18" charset="0"/>
                <a:cs typeface="Times New Roman" panose="02020603050405020304" pitchFamily="18" charset="0"/>
              </a:rPr>
              <a:t>U.S.-Canada Capacity Building Coordinator to the IHO Capacity Building Sub-Committee</a:t>
            </a:r>
          </a:p>
          <a:p>
            <a:pPr algn="ctr"/>
            <a:endParaRPr lang="en-US" sz="2800" b="1" dirty="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a:p>
            <a:pPr algn="ctr"/>
            <a:r>
              <a:rPr lang="en-US" sz="2800" b="1" dirty="0">
                <a:latin typeface="Times New Roman" panose="02020603050405020304" pitchFamily="18" charset="0"/>
                <a:cs typeface="Times New Roman" panose="02020603050405020304" pitchFamily="18" charset="0"/>
              </a:rPr>
              <a:t>Technical Director/Chief Hydrographer </a:t>
            </a:r>
          </a:p>
          <a:p>
            <a:pPr algn="ctr"/>
            <a:r>
              <a:rPr lang="en-US" sz="2800" b="1" dirty="0">
                <a:latin typeface="Times New Roman" panose="02020603050405020304" pitchFamily="18" charset="0"/>
                <a:cs typeface="Times New Roman" panose="02020603050405020304" pitchFamily="18" charset="0"/>
              </a:rPr>
              <a:t>U.S. Navy Fleet Survey Team</a:t>
            </a:r>
          </a:p>
          <a:p>
            <a:pPr algn="ctr"/>
            <a:r>
              <a:rPr lang="en-US" sz="2800" b="1" dirty="0">
                <a:latin typeface="Times New Roman" panose="02020603050405020304" pitchFamily="18" charset="0"/>
                <a:cs typeface="Times New Roman" panose="02020603050405020304" pitchFamily="18" charset="0"/>
              </a:rPr>
              <a:t>Stennis Space Center, MS 39522</a:t>
            </a:r>
          </a:p>
          <a:p>
            <a:endParaRPr lang="en-US" dirty="0"/>
          </a:p>
        </p:txBody>
      </p:sp>
    </p:spTree>
    <p:extLst>
      <p:ext uri="{BB962C8B-B14F-4D97-AF65-F5344CB8AC3E}">
        <p14:creationId xmlns:p14="http://schemas.microsoft.com/office/powerpoint/2010/main" val="1800390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E5B53E-CD5E-4BDD-98DA-1258FE43158A}"/>
              </a:ext>
            </a:extLst>
          </p:cNvPr>
          <p:cNvSpPr/>
          <p:nvPr/>
        </p:nvSpPr>
        <p:spPr>
          <a:xfrm>
            <a:off x="251791" y="649357"/>
            <a:ext cx="11357113" cy="5262979"/>
          </a:xfrm>
          <a:prstGeom prst="rect">
            <a:avLst/>
          </a:prstGeom>
        </p:spPr>
        <p:txBody>
          <a:bodyPr wrap="square">
            <a:spAutoFit/>
          </a:bodyPr>
          <a:lstStyle/>
          <a:p>
            <a:pPr algn="ctr"/>
            <a:r>
              <a:rPr lang="en-AU" sz="2400" b="1" dirty="0">
                <a:effectLst/>
                <a:latin typeface="Times New Roman" panose="02020603050405020304" pitchFamily="18" charset="0"/>
                <a:cs typeface="Times New Roman" panose="02020603050405020304" pitchFamily="18" charset="0"/>
              </a:rPr>
              <a:t>16</a:t>
            </a:r>
            <a:r>
              <a:rPr lang="en-AU" sz="2400" b="1" baseline="30000" dirty="0">
                <a:effectLst/>
                <a:latin typeface="Times New Roman" panose="02020603050405020304" pitchFamily="18" charset="0"/>
                <a:cs typeface="Times New Roman" panose="02020603050405020304" pitchFamily="18" charset="0"/>
              </a:rPr>
              <a:t>th</a:t>
            </a:r>
            <a:r>
              <a:rPr lang="en-AU" sz="2400" b="1" dirty="0">
                <a:effectLst/>
                <a:latin typeface="Times New Roman" panose="02020603050405020304" pitchFamily="18" charset="0"/>
                <a:cs typeface="Times New Roman" panose="02020603050405020304" pitchFamily="18" charset="0"/>
              </a:rPr>
              <a:t> MEETING OF THE IHO CAPACITY BUILDING SUB-COMMITTEE</a:t>
            </a:r>
            <a:endParaRPr lang="en-US" sz="2400" b="1" dirty="0">
              <a:effectLst/>
              <a:latin typeface="Times New Roman" panose="02020603050405020304" pitchFamily="18" charset="0"/>
              <a:cs typeface="Times New Roman" panose="02020603050405020304" pitchFamily="18" charset="0"/>
            </a:endParaRPr>
          </a:p>
          <a:p>
            <a:pPr algn="ctr"/>
            <a:r>
              <a:rPr lang="en-AU" sz="2400" b="1" dirty="0">
                <a:effectLst/>
                <a:latin typeface="Times New Roman" panose="02020603050405020304" pitchFamily="18" charset="0"/>
                <a:cs typeface="Times New Roman" panose="02020603050405020304" pitchFamily="18" charset="0"/>
              </a:rPr>
              <a:t>IHO-CBSC16</a:t>
            </a:r>
          </a:p>
          <a:p>
            <a:pPr algn="ctr"/>
            <a:endParaRPr lang="en-US" sz="2400" b="1" dirty="0">
              <a:effectLst/>
              <a:latin typeface="Times New Roman" panose="02020603050405020304" pitchFamily="18" charset="0"/>
              <a:cs typeface="Times New Roman" panose="02020603050405020304" pitchFamily="18" charset="0"/>
            </a:endParaRPr>
          </a:p>
          <a:p>
            <a:pPr algn="ctr"/>
            <a:r>
              <a:rPr lang="en-AU" sz="2400" b="1" dirty="0">
                <a:effectLst/>
                <a:latin typeface="Times New Roman" panose="02020603050405020304" pitchFamily="18" charset="0"/>
                <a:cs typeface="Times New Roman" panose="02020603050405020304" pitchFamily="18" charset="0"/>
              </a:rPr>
              <a:t>Goa, India, 30 May - 1 June 2018</a:t>
            </a:r>
          </a:p>
          <a:p>
            <a:pPr algn="ctr"/>
            <a:endParaRPr lang="en-US" sz="2400" b="1" dirty="0">
              <a:effectLst/>
              <a:latin typeface="Times New Roman" panose="02020603050405020304" pitchFamily="18" charset="0"/>
              <a:cs typeface="Times New Roman" panose="02020603050405020304" pitchFamily="18" charset="0"/>
            </a:endParaRPr>
          </a:p>
          <a:p>
            <a:pPr algn="ctr"/>
            <a:r>
              <a:rPr lang="en-A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United States of America wishes to explore interest of the CBSC to consider the annual Chart Adequacy Workshop as a potential resource for the CBSC program to advance hydrographic capacity</a:t>
            </a:r>
          </a:p>
          <a:p>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AU" sz="2400" b="1" dirty="0">
                <a:effectLst/>
                <a:latin typeface="Times New Roman" panose="02020603050405020304" pitchFamily="18" charset="0"/>
                <a:cs typeface="Times New Roman" panose="02020603050405020304" pitchFamily="18" charset="0"/>
              </a:rPr>
              <a:t>Training Opportunity for CSBSC Consideration </a:t>
            </a:r>
            <a:endParaRPr lang="en-US" sz="2400" b="1" dirty="0">
              <a:effectLst/>
              <a:latin typeface="Times New Roman" panose="02020603050405020304" pitchFamily="18" charset="0"/>
              <a:cs typeface="Times New Roman" panose="02020603050405020304" pitchFamily="18" charset="0"/>
            </a:endParaRPr>
          </a:p>
          <a:p>
            <a:pPr algn="ctr"/>
            <a:r>
              <a:rPr lang="en-AU" sz="2400" b="1" dirty="0">
                <a:effectLst/>
                <a:latin typeface="Times New Roman" panose="02020603050405020304" pitchFamily="18" charset="0"/>
                <a:cs typeface="Times New Roman" panose="02020603050405020304" pitchFamily="18" charset="0"/>
              </a:rPr>
              <a:t>(USA, Summer 2019 and beyond)</a:t>
            </a:r>
            <a:endParaRPr lang="en-US" sz="2400" b="1" dirty="0">
              <a:effectLst/>
              <a:latin typeface="Times New Roman" panose="02020603050405020304" pitchFamily="18" charset="0"/>
              <a:cs typeface="Times New Roman" panose="02020603050405020304" pitchFamily="18" charset="0"/>
            </a:endParaRPr>
          </a:p>
          <a:p>
            <a:pPr algn="ctr"/>
            <a:r>
              <a:rPr lang="en-A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A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5280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461888B-A8DD-42FE-AD2B-BF8EE6CDBDF8}"/>
              </a:ext>
            </a:extLst>
          </p:cNvPr>
          <p:cNvSpPr/>
          <p:nvPr/>
        </p:nvSpPr>
        <p:spPr>
          <a:xfrm>
            <a:off x="172279" y="335845"/>
            <a:ext cx="11913704" cy="6309420"/>
          </a:xfrm>
          <a:prstGeom prst="rect">
            <a:avLst/>
          </a:prstGeom>
        </p:spPr>
        <p:txBody>
          <a:bodyPr wrap="square">
            <a:spAutoFit/>
          </a:bodyPr>
          <a:lstStyle/>
          <a:p>
            <a:pPr marR="0" lvl="0" algn="ctr">
              <a:spcBef>
                <a:spcPts val="1200"/>
              </a:spcBef>
              <a:spcAft>
                <a:spcPts val="0"/>
              </a:spcAft>
            </a:pPr>
            <a:r>
              <a:rPr lang="en-AU" sz="2400" b="1" dirty="0">
                <a:latin typeface="Times New Roman" panose="02020603050405020304" pitchFamily="18" charset="0"/>
                <a:cs typeface="Times New Roman" panose="02020603050405020304" pitchFamily="18" charset="0"/>
              </a:rPr>
              <a:t>Background Information</a:t>
            </a:r>
            <a:endParaRPr lang="en-US" sz="2400" b="1" dirty="0">
              <a:effectLst/>
              <a:latin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ea typeface="Times New Roman" panose="02020603050405020304" pitchFamily="18" charset="0"/>
                <a:cs typeface="Times New Roman" panose="02020603050405020304" pitchFamily="18" charset="0"/>
              </a:rPr>
              <a:t>From summer 2016, NOAA has hosted annual three day workshops for building capacity for  hydrographers and related professionals to assess chart adequacy from a computer desk top using publicly available tools, including remote sensing imagery.  Approximately one dozen hydrographers from outside the US receive this training per year.  Approximately half are GEBCO Scholars concurrently studying at the University of New Hampshire.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ea typeface="Times New Roman" panose="02020603050405020304" pitchFamily="18" charset="0"/>
                <a:cs typeface="Times New Roman" panose="02020603050405020304" pitchFamily="18" charset="0"/>
              </a:rPr>
              <a:t>Funding support for the workshop is provided by NOAA, the University of New Hampshire, and the UKHO.</a:t>
            </a:r>
          </a:p>
          <a:p>
            <a:endParaRPr lang="en-AU"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ea typeface="Times New Roman" panose="02020603050405020304" pitchFamily="18" charset="0"/>
                <a:cs typeface="Times New Roman" panose="02020603050405020304" pitchFamily="18" charset="0"/>
              </a:rPr>
              <a:t>English language proficiency is required.  </a:t>
            </a:r>
          </a:p>
          <a:p>
            <a:r>
              <a:rPr lang="en-US" sz="2000" dirty="0">
                <a:latin typeface="Times New Roman" panose="02020603050405020304" pitchFamily="18" charset="0"/>
                <a:ea typeface="Times New Roman" panose="02020603050405020304" pitchFamily="18" charset="0"/>
                <a:cs typeface="Times New Roman" panose="02020603050405020304" pitchFamily="18" charset="0"/>
              </a:rPr>
              <a:t>Nominating authorities should consider (</a:t>
            </a:r>
            <a:r>
              <a:rPr lang="en-AU" sz="2000" dirty="0">
                <a:latin typeface="Times New Roman" panose="02020603050405020304" pitchFamily="18" charset="0"/>
                <a:ea typeface="Times New Roman" panose="02020603050405020304" pitchFamily="18" charset="0"/>
                <a:cs typeface="Times New Roman" panose="02020603050405020304" pitchFamily="18" charset="0"/>
              </a:rPr>
              <a:t>subject to the NOAA coordinator, </a:t>
            </a:r>
            <a:r>
              <a:rPr lang="en-AU" sz="2000" dirty="0" err="1">
                <a:latin typeface="Times New Roman" panose="02020603050405020304" pitchFamily="18" charset="0"/>
                <a:ea typeface="Times New Roman" panose="02020603050405020304" pitchFamily="18" charset="0"/>
                <a:cs typeface="Times New Roman" panose="02020603050405020304" pitchFamily="18" charset="0"/>
              </a:rPr>
              <a:t>Dr.</a:t>
            </a:r>
            <a:r>
              <a:rPr lang="en-AU"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AU" sz="2000" dirty="0" err="1">
                <a:latin typeface="Times New Roman" panose="02020603050405020304" pitchFamily="18" charset="0"/>
                <a:ea typeface="Times New Roman" panose="02020603050405020304" pitchFamily="18" charset="0"/>
                <a:cs typeface="Times New Roman" panose="02020603050405020304" pitchFamily="18" charset="0"/>
              </a:rPr>
              <a:t>Shachak</a:t>
            </a:r>
            <a:r>
              <a:rPr lang="en-AU"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AU" sz="2000" dirty="0" err="1">
                <a:latin typeface="Times New Roman" panose="02020603050405020304" pitchFamily="18" charset="0"/>
                <a:ea typeface="Times New Roman" panose="02020603050405020304" pitchFamily="18" charset="0"/>
                <a:cs typeface="Times New Roman" panose="02020603050405020304" pitchFamily="18" charset="0"/>
              </a:rPr>
              <a:t>Pe’eri</a:t>
            </a:r>
            <a:r>
              <a:rPr lang="en-AU"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ea typeface="Times New Roman" panose="02020603050405020304" pitchFamily="18" charset="0"/>
                <a:cs typeface="Times New Roman" panose="02020603050405020304" pitchFamily="18" charset="0"/>
              </a:rPr>
            </a:br>
            <a:r>
              <a:rPr lang="en-US" sz="2000" dirty="0">
                <a:latin typeface="Times New Roman" panose="02020603050405020304" pitchFamily="18" charset="0"/>
                <a:ea typeface="Times New Roman" panose="02020603050405020304" pitchFamily="18" charset="0"/>
                <a:cs typeface="Times New Roman" panose="02020603050405020304" pitchFamily="18" charset="0"/>
              </a:rPr>
              <a:t> a.    Previous experience in ocean bathymetry (minimum two years in hydrography or cartography).</a:t>
            </a:r>
            <a:br>
              <a:rPr lang="en-US" sz="2000" dirty="0">
                <a:latin typeface="Times New Roman" panose="02020603050405020304" pitchFamily="18" charset="0"/>
                <a:ea typeface="Times New Roman" panose="02020603050405020304" pitchFamily="18" charset="0"/>
                <a:cs typeface="Times New Roman" panose="02020603050405020304" pitchFamily="18" charset="0"/>
              </a:rPr>
            </a:br>
            <a:r>
              <a:rPr lang="en-US" sz="2000" dirty="0">
                <a:latin typeface="Times New Roman" panose="02020603050405020304" pitchFamily="18" charset="0"/>
                <a:ea typeface="Times New Roman" panose="02020603050405020304" pitchFamily="18" charset="0"/>
                <a:cs typeface="Times New Roman" panose="02020603050405020304" pitchFamily="18" charset="0"/>
              </a:rPr>
              <a:t> b.    Nominee’s ability in English.</a:t>
            </a:r>
            <a:br>
              <a:rPr lang="en-US" sz="2000" dirty="0">
                <a:latin typeface="Times New Roman" panose="02020603050405020304" pitchFamily="18" charset="0"/>
                <a:ea typeface="Times New Roman" panose="02020603050405020304" pitchFamily="18" charset="0"/>
                <a:cs typeface="Times New Roman" panose="02020603050405020304" pitchFamily="18" charset="0"/>
              </a:rPr>
            </a:br>
            <a:r>
              <a:rPr lang="en-US" sz="2000" dirty="0">
                <a:latin typeface="Times New Roman" panose="02020603050405020304" pitchFamily="18" charset="0"/>
                <a:ea typeface="Times New Roman" panose="02020603050405020304" pitchFamily="18" charset="0"/>
                <a:cs typeface="Times New Roman" panose="02020603050405020304" pitchFamily="18" charset="0"/>
              </a:rPr>
              <a:t> c.    Future opportunities to work on bathymetric projects and the likelihood of the nominee </a:t>
            </a:r>
            <a:br>
              <a:rPr lang="en-US" sz="2000" dirty="0">
                <a:latin typeface="Times New Roman" panose="02020603050405020304" pitchFamily="18" charset="0"/>
                <a:ea typeface="Times New Roman" panose="02020603050405020304" pitchFamily="18" charset="0"/>
                <a:cs typeface="Times New Roman" panose="02020603050405020304" pitchFamily="18" charset="0"/>
              </a:rPr>
            </a:br>
            <a:r>
              <a:rPr lang="en-US" sz="2000" dirty="0">
                <a:latin typeface="Times New Roman" panose="02020603050405020304" pitchFamily="18" charset="0"/>
                <a:ea typeface="Times New Roman" panose="02020603050405020304" pitchFamily="18" charset="0"/>
                <a:cs typeface="Times New Roman" panose="02020603050405020304" pitchFamily="18" charset="0"/>
              </a:rPr>
              <a:t>        continuing to work in related subjects.</a:t>
            </a:r>
            <a:br>
              <a:rPr lang="en-US" sz="2000" dirty="0">
                <a:latin typeface="Times New Roman" panose="02020603050405020304" pitchFamily="18" charset="0"/>
                <a:ea typeface="Times New Roman" panose="02020603050405020304" pitchFamily="18" charset="0"/>
                <a:cs typeface="Times New Roman" panose="02020603050405020304" pitchFamily="18" charset="0"/>
              </a:rPr>
            </a:br>
            <a:r>
              <a:rPr lang="en-US" sz="2000" dirty="0">
                <a:latin typeface="Times New Roman" panose="02020603050405020304" pitchFamily="18" charset="0"/>
                <a:ea typeface="Times New Roman" panose="02020603050405020304" pitchFamily="18" charset="0"/>
                <a:cs typeface="Times New Roman" panose="02020603050405020304" pitchFamily="18" charset="0"/>
              </a:rPr>
              <a:t> d.    Personal motivation</a:t>
            </a:r>
            <a:r>
              <a:rPr lang="en-AU"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ea typeface="Times New Roman" panose="02020603050405020304" pitchFamily="18" charset="0"/>
                <a:cs typeface="Times New Roman" panose="02020603050405020304" pitchFamily="18" charset="0"/>
              </a:rPr>
              <a:t>The Workshop is held in Silver Spring, MD USA at the headquarters of the NOAA Office of Coast Survey.</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ea typeface="Times New Roman" panose="02020603050405020304" pitchFamily="18" charset="0"/>
                <a:cs typeface="Times New Roman" panose="02020603050405020304" pitchFamily="18" charset="0"/>
              </a:rPr>
              <a:t>In addition to the technical workshop, participants are exposed to programmatic, management and operational environment of the a globally premier hydrographic office.</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1093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8E56ED-CC39-4386-A206-855C028D5B50}"/>
              </a:ext>
            </a:extLst>
          </p:cNvPr>
          <p:cNvSpPr/>
          <p:nvPr/>
        </p:nvSpPr>
        <p:spPr>
          <a:xfrm>
            <a:off x="238540" y="510031"/>
            <a:ext cx="11714922" cy="5386090"/>
          </a:xfrm>
          <a:prstGeom prst="rect">
            <a:avLst/>
          </a:prstGeom>
        </p:spPr>
        <p:txBody>
          <a:bodyPr wrap="square">
            <a:spAutoFit/>
          </a:bodyPr>
          <a:lstStyle/>
          <a:p>
            <a:pPr marR="0" lvl="0" algn="ctr">
              <a:spcBef>
                <a:spcPts val="1200"/>
              </a:spcBef>
              <a:spcAft>
                <a:spcPts val="0"/>
              </a:spcAft>
            </a:pPr>
            <a:r>
              <a:rPr lang="en-AU" sz="2400" b="1" dirty="0">
                <a:latin typeface="Times New Roman" panose="02020603050405020304" pitchFamily="18" charset="0"/>
              </a:rPr>
              <a:t>Analysis/Discussion</a:t>
            </a:r>
          </a:p>
          <a:p>
            <a:pPr marR="0" lvl="0" algn="ctr">
              <a:spcBef>
                <a:spcPts val="1200"/>
              </a:spcBef>
              <a:spcAft>
                <a:spcPts val="0"/>
              </a:spcAft>
            </a:pPr>
            <a:endParaRPr lang="en-US" sz="2400" b="1" dirty="0">
              <a:effectLst/>
              <a:latin typeface="Times New Roman" panose="02020603050405020304" pitchFamily="18" charset="0"/>
              <a:cs typeface="Times New Roman" panose="02020603050405020304" pitchFamily="18" charset="0"/>
            </a:endParaRPr>
          </a:p>
          <a:p>
            <a:r>
              <a:rPr lang="en-AU" sz="2200" dirty="0">
                <a:latin typeface="Times New Roman" panose="02020603050405020304" pitchFamily="18" charset="0"/>
                <a:ea typeface="Times New Roman" panose="02020603050405020304" pitchFamily="18" charset="0"/>
                <a:cs typeface="Times New Roman" panose="02020603050405020304" pitchFamily="18" charset="0"/>
              </a:rPr>
              <a:t>United States(NOAA) would like the CBSC to consider the relevance of utilizing this training opportunity within its CB Strategy and within its portfolio of capacity building efforts.     </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22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2200" dirty="0">
                <a:latin typeface="Times New Roman" panose="02020603050405020304" pitchFamily="18" charset="0"/>
                <a:ea typeface="Times New Roman" panose="02020603050405020304" pitchFamily="18" charset="0"/>
                <a:cs typeface="Times New Roman" panose="02020603050405020304" pitchFamily="18" charset="0"/>
              </a:rPr>
              <a:t>The subjects addressed during the workshop appear within the scope of IHO objectives and the current IHO work program Element 3.3 “Capacity Building” which has the objective to “study the possibilities for capacity building assistance and training from the CB Fund and other sources.”  </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22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2200" dirty="0">
                <a:latin typeface="Times New Roman" panose="02020603050405020304" pitchFamily="18" charset="0"/>
                <a:ea typeface="Times New Roman" panose="02020603050405020304" pitchFamily="18" charset="0"/>
                <a:cs typeface="Times New Roman" panose="02020603050405020304" pitchFamily="18" charset="0"/>
              </a:rPr>
              <a:t>There should be no direct funding consequences to the CBSC as the workshop sponsors provide travel and per diem (based on US schedules) for the duration of the training. Salaries for “trainees” is not provided.</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22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2200" dirty="0">
                <a:latin typeface="Times New Roman" panose="02020603050405020304" pitchFamily="18" charset="0"/>
                <a:ea typeface="Times New Roman" panose="02020603050405020304" pitchFamily="18" charset="0"/>
                <a:cs typeface="Times New Roman" panose="02020603050405020304" pitchFamily="18" charset="0"/>
              </a:rPr>
              <a:t>For additional detail about the planned workshop schedule, please refer to the attached 2018 workshop curriculum plan.  The 2019 workshop is expected to largely mirror the 2018 schedule.</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9866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F435C7-57BD-49DC-A32D-42C3C54ACD79}"/>
              </a:ext>
            </a:extLst>
          </p:cNvPr>
          <p:cNvSpPr/>
          <p:nvPr/>
        </p:nvSpPr>
        <p:spPr>
          <a:xfrm>
            <a:off x="410816" y="260587"/>
            <a:ext cx="11993218" cy="5409173"/>
          </a:xfrm>
          <a:prstGeom prst="rect">
            <a:avLst/>
          </a:prstGeom>
        </p:spPr>
        <p:txBody>
          <a:bodyPr wrap="square">
            <a:spAutoFit/>
          </a:bodyPr>
          <a:lstStyle/>
          <a:p>
            <a:pPr marR="0" lvl="0">
              <a:spcBef>
                <a:spcPts val="1200"/>
              </a:spcBef>
              <a:spcAft>
                <a:spcPts val="0"/>
              </a:spcAft>
            </a:pPr>
            <a:r>
              <a:rPr lang="en-AU" sz="2400" b="1" dirty="0">
                <a:latin typeface="Times New Roman" panose="02020603050405020304" pitchFamily="18" charset="0"/>
                <a:cs typeface="Times New Roman" panose="02020603050405020304" pitchFamily="18" charset="0"/>
              </a:rPr>
              <a:t>Conclusions</a:t>
            </a:r>
            <a:endParaRPr lang="en-US" sz="2400" b="1" dirty="0">
              <a:effectLst/>
              <a:latin typeface="Times New Roman" panose="02020603050405020304" pitchFamily="18" charset="0"/>
              <a:cs typeface="Times New Roman" panose="02020603050405020304" pitchFamily="18" charset="0"/>
            </a:endParaRPr>
          </a:p>
          <a:p>
            <a:endParaRPr lang="en-AU"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ea typeface="Times New Roman" panose="02020603050405020304" pitchFamily="18" charset="0"/>
                <a:cs typeface="Times New Roman" panose="02020603050405020304" pitchFamily="18" charset="0"/>
              </a:rPr>
              <a:t>The US would like to provide the opportunity for the CBSC to nominate two trainees to join the annual workshop which will be an additional useful resource to expand capacity in hydrography worldwide</a:t>
            </a:r>
          </a:p>
          <a:p>
            <a:endParaRPr lang="en-US" sz="2000" b="1" dirty="0">
              <a:effectLst/>
              <a:latin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ea typeface="Times New Roman" panose="02020603050405020304" pitchFamily="18" charset="0"/>
                <a:cs typeface="Times New Roman" panose="02020603050405020304" pitchFamily="18" charset="0"/>
              </a:rPr>
              <a:t>The US recommends the CBSC evaluate the invitation from NOAA to utilize this workshop to support its goals from 2019 and beyond.</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R="0" lvl="0">
              <a:spcBef>
                <a:spcPts val="1200"/>
              </a:spcBef>
              <a:spcAft>
                <a:spcPts val="0"/>
              </a:spcAft>
            </a:pPr>
            <a:r>
              <a:rPr lang="en-AU" sz="2400" b="1" dirty="0">
                <a:latin typeface="Times New Roman" panose="02020603050405020304" pitchFamily="18" charset="0"/>
                <a:cs typeface="Times New Roman" panose="02020603050405020304" pitchFamily="18" charset="0"/>
              </a:rPr>
              <a:t>Action Required of CBSC</a:t>
            </a:r>
          </a:p>
          <a:p>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720090" marR="504190" indent="-360045" algn="just">
              <a:spcBef>
                <a:spcPts val="300"/>
              </a:spcBef>
              <a:spcAft>
                <a:spcPts val="300"/>
              </a:spcAft>
            </a:pPr>
            <a:r>
              <a:rPr lang="en-AU" sz="2000" dirty="0">
                <a:latin typeface="Times New Roman" panose="02020603050405020304" pitchFamily="18" charset="0"/>
                <a:ea typeface="Times New Roman" panose="02020603050405020304" pitchFamily="18" charset="0"/>
                <a:cs typeface="Times New Roman" panose="02020603050405020304" pitchFamily="18" charset="0"/>
              </a:rPr>
              <a:t>a.	consider this proposal against the CB Strategy and determine if the invitation contained is of interest for further pursuit by the CBSC</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20090" marR="504190" indent="-360045" algn="just">
              <a:spcBef>
                <a:spcPts val="300"/>
              </a:spcBef>
              <a:spcAft>
                <a:spcPts val="300"/>
              </a:spcAft>
            </a:pPr>
            <a:r>
              <a:rPr lang="en-AU" sz="2000" dirty="0">
                <a:latin typeface="Times New Roman" panose="02020603050405020304" pitchFamily="18" charset="0"/>
                <a:ea typeface="Times New Roman" panose="02020603050405020304" pitchFamily="18" charset="0"/>
                <a:cs typeface="Times New Roman" panose="02020603050405020304" pitchFamily="18" charset="0"/>
              </a:rPr>
              <a:t>b.	Respond to me US-Canada CBSC representative, at calvin.martin2@navy.mil and, for technical, logistical or other questions, the NOAA workshop coordinator, </a:t>
            </a:r>
            <a:r>
              <a:rPr lang="en-AU" sz="2000" dirty="0" err="1">
                <a:latin typeface="Times New Roman" panose="02020603050405020304" pitchFamily="18" charset="0"/>
                <a:ea typeface="Times New Roman" panose="02020603050405020304" pitchFamily="18" charset="0"/>
                <a:cs typeface="Times New Roman" panose="02020603050405020304" pitchFamily="18" charset="0"/>
              </a:rPr>
              <a:t>Dr.</a:t>
            </a:r>
            <a:r>
              <a:rPr lang="en-AU"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AU" sz="2000" dirty="0" err="1">
                <a:latin typeface="Times New Roman" panose="02020603050405020304" pitchFamily="18" charset="0"/>
                <a:ea typeface="Times New Roman" panose="02020603050405020304" pitchFamily="18" charset="0"/>
                <a:cs typeface="Times New Roman" panose="02020603050405020304" pitchFamily="18" charset="0"/>
              </a:rPr>
              <a:t>Shachak</a:t>
            </a:r>
            <a:r>
              <a:rPr lang="en-AU"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AU" sz="2000" dirty="0" err="1">
                <a:latin typeface="Times New Roman" panose="02020603050405020304" pitchFamily="18" charset="0"/>
                <a:ea typeface="Times New Roman" panose="02020603050405020304" pitchFamily="18" charset="0"/>
                <a:cs typeface="Times New Roman" panose="02020603050405020304" pitchFamily="18" charset="0"/>
              </a:rPr>
              <a:t>Pe’eri</a:t>
            </a:r>
            <a:r>
              <a:rPr lang="en-AU" sz="2000" dirty="0">
                <a:latin typeface="Times New Roman" panose="02020603050405020304" pitchFamily="18" charset="0"/>
                <a:ea typeface="Times New Roman" panose="02020603050405020304" pitchFamily="18" charset="0"/>
                <a:cs typeface="Times New Roman" panose="02020603050405020304" pitchFamily="18" charset="0"/>
              </a:rPr>
              <a:t> at </a:t>
            </a:r>
            <a:r>
              <a:rPr lang="en-AU" sz="2000"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2"/>
              </a:rPr>
              <a:t>Shachak.Peeri@noaa.gov</a:t>
            </a:r>
            <a:r>
              <a:rPr lang="en-AU"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647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TotalTime>
  <Words>219</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Calvin Martin</dc:creator>
  <cp:lastModifiedBy>Calvin Martin</cp:lastModifiedBy>
  <cp:revision>11</cp:revision>
  <dcterms:created xsi:type="dcterms:W3CDTF">2018-05-29T08:34:20Z</dcterms:created>
  <dcterms:modified xsi:type="dcterms:W3CDTF">2018-05-30T01:00:00Z</dcterms:modified>
</cp:coreProperties>
</file>