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87" r:id="rId3"/>
    <p:sldId id="289" r:id="rId4"/>
    <p:sldId id="288" r:id="rId5"/>
    <p:sldId id="290" r:id="rId6"/>
    <p:sldId id="291" r:id="rId7"/>
    <p:sldId id="292" r:id="rId8"/>
    <p:sldId id="279" r:id="rId9"/>
    <p:sldId id="28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E8EFF8"/>
    <a:srgbClr val="DEDF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5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55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A9B22A-55EC-4A68-A1AE-1A1AE03C8C30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14B252-8EFF-4387-B930-F07556521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804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EA165E-E13C-4250-8114-216904C5A381}" type="slidenum">
              <a:rPr lang="en-AU" smtClean="0"/>
              <a:pPr>
                <a:defRPr/>
              </a:pPr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6633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75000">
              <a:schemeClr val="accent2">
                <a:lumMod val="5000"/>
                <a:lumOff val="9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40079"/>
            <a:ext cx="12192000" cy="8372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276122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Footer Placeholder 8"/>
          <p:cNvSpPr txBox="1">
            <a:spLocks/>
          </p:cNvSpPr>
          <p:nvPr userDrawn="1"/>
        </p:nvSpPr>
        <p:spPr>
          <a:xfrm>
            <a:off x="250262" y="628034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>
                <a:solidFill>
                  <a:schemeClr val="tx1"/>
                </a:solidFill>
              </a:rPr>
              <a:t>International Hydrographic Organization</a:t>
            </a:r>
            <a:br>
              <a:rPr lang="de-DE" dirty="0" smtClean="0">
                <a:solidFill>
                  <a:schemeClr val="tx1"/>
                </a:solidFill>
              </a:rPr>
            </a:br>
            <a:r>
              <a:rPr lang="de-DE" i="1" dirty="0" smtClean="0">
                <a:solidFill>
                  <a:schemeClr val="tx1"/>
                </a:solidFill>
              </a:rPr>
              <a:t>Organisation Hydrographique Internationale</a:t>
            </a:r>
            <a:endParaRPr lang="en-US" i="1" dirty="0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349" y="6049723"/>
            <a:ext cx="676525" cy="817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3826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B6E37-4826-409A-84BF-C23BE3AFE5AD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78826-814C-4FD2-96B3-D147818A5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41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7737A-A71E-4586-A91E-10B206952AFF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78826-814C-4FD2-96B3-D147818A5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123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 flip="none" rotWithShape="1">
          <a:gsLst>
            <a:gs pos="75000">
              <a:schemeClr val="accent2">
                <a:lumMod val="5000"/>
                <a:lumOff val="9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9414"/>
            <a:ext cx="10515600" cy="540511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7724182" cy="21587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811992" y="893798"/>
            <a:ext cx="10568015" cy="5285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0" y="6040079"/>
            <a:ext cx="12192000" cy="8372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276122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86777" y="6276121"/>
            <a:ext cx="2743200" cy="365125"/>
          </a:xfrm>
        </p:spPr>
        <p:txBody>
          <a:bodyPr/>
          <a:lstStyle/>
          <a:p>
            <a:fld id="{EC878826-814C-4FD2-96B3-D147818A5C8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8"/>
          <p:cNvSpPr txBox="1">
            <a:spLocks/>
          </p:cNvSpPr>
          <p:nvPr userDrawn="1"/>
        </p:nvSpPr>
        <p:spPr>
          <a:xfrm>
            <a:off x="250262" y="628034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>
                <a:solidFill>
                  <a:schemeClr val="tx1"/>
                </a:solidFill>
              </a:rPr>
              <a:t>International Hydrographic Organization</a:t>
            </a:r>
            <a:br>
              <a:rPr lang="de-DE" dirty="0" smtClean="0">
                <a:solidFill>
                  <a:schemeClr val="tx1"/>
                </a:solidFill>
              </a:rPr>
            </a:br>
            <a:r>
              <a:rPr lang="de-DE" i="1" dirty="0" smtClean="0">
                <a:solidFill>
                  <a:schemeClr val="tx1"/>
                </a:solidFill>
              </a:rPr>
              <a:t>Organisation Hydrographique Internationale</a:t>
            </a:r>
            <a:endParaRPr lang="en-US" i="1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67" y="6040079"/>
            <a:ext cx="676525" cy="817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044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5D8A9-F208-4318-BC74-B3344BEA26B5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78826-814C-4FD2-96B3-D147818A5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724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7B1D-B7C6-4688-9D52-777E0A492BB3}" type="datetime1">
              <a:rPr lang="en-US" smtClean="0"/>
              <a:t>5/31/2018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78826-814C-4FD2-96B3-D147818A5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04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16E03-FAB4-4246-838E-712AF3C131B7}" type="datetime1">
              <a:rPr lang="en-US" smtClean="0"/>
              <a:t>5/31/2018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78826-814C-4FD2-96B3-D147818A5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43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6D911-1E11-4707-B3EF-A7D446B4076E}" type="datetime1">
              <a:rPr lang="en-US" smtClean="0"/>
              <a:t>5/31/2018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78826-814C-4FD2-96B3-D147818A5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029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66D49-534C-4821-8ABB-97E9F0832A6F}" type="datetime1">
              <a:rPr lang="en-US" smtClean="0"/>
              <a:t>5/31/2018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78826-814C-4FD2-96B3-D147818A5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77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EB816-9769-4CDC-B9A1-47A4932BA44A}" type="datetime1">
              <a:rPr lang="en-US" smtClean="0"/>
              <a:t>5/31/2018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78826-814C-4FD2-96B3-D147818A5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30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37E5F-198F-4D2D-8AD0-EFCE6F5EBE91}" type="datetime1">
              <a:rPr lang="en-US" smtClean="0"/>
              <a:t>5/31/2018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78826-814C-4FD2-96B3-D147818A5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433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B590C-9002-419D-8032-E96BBEE3DDA4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78826-814C-4FD2-96B3-D147818A5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96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ho.int/download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ho.int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sz="quarter" idx="1"/>
          </p:nvPr>
        </p:nvSpPr>
        <p:spPr>
          <a:xfrm>
            <a:off x="827583" y="2077156"/>
            <a:ext cx="10969305" cy="3206044"/>
          </a:xfrm>
        </p:spPr>
        <p:txBody>
          <a:bodyPr>
            <a:normAutofit lnSpcReduction="10000"/>
          </a:bodyPr>
          <a:lstStyle/>
          <a:p>
            <a:r>
              <a:rPr lang="en-US" sz="4400" b="1" dirty="0" smtClean="0"/>
              <a:t>CBSC16</a:t>
            </a:r>
          </a:p>
          <a:p>
            <a:r>
              <a:rPr lang="en-US" sz="3600" b="1" dirty="0" smtClean="0"/>
              <a:t>Goa, India, 30 May - 1 June 2018</a:t>
            </a:r>
            <a:endParaRPr lang="en-US" sz="3600" b="1" dirty="0"/>
          </a:p>
          <a:p>
            <a:endParaRPr lang="en-US" dirty="0"/>
          </a:p>
          <a:p>
            <a:r>
              <a:rPr lang="en-US" sz="4800" dirty="0" smtClean="0"/>
              <a:t>C-55 Developments</a:t>
            </a:r>
            <a:endParaRPr lang="en-US" sz="4800" dirty="0" smtClean="0"/>
          </a:p>
          <a:p>
            <a:r>
              <a:rPr lang="en-US" sz="4800" dirty="0" smtClean="0"/>
              <a:t>IHO Secretariat</a:t>
            </a:r>
            <a:endParaRPr lang="en-US" sz="4800" dirty="0" smtClean="0"/>
          </a:p>
        </p:txBody>
      </p:sp>
    </p:spTree>
    <p:extLst>
      <p:ext uri="{BB962C8B-B14F-4D97-AF65-F5344CB8AC3E}">
        <p14:creationId xmlns:p14="http://schemas.microsoft.com/office/powerpoint/2010/main" val="334826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026" y="277814"/>
            <a:ext cx="10456752" cy="715608"/>
          </a:xfrm>
        </p:spPr>
        <p:txBody>
          <a:bodyPr>
            <a:noAutofit/>
          </a:bodyPr>
          <a:lstStyle/>
          <a:p>
            <a:pPr lvl="0"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Status of C-55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71603" y="1267485"/>
            <a:ext cx="11570329" cy="5014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3538" indent="-363538" algn="l" defTabSz="360000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Wingdings" pitchFamily="2" charset="2"/>
              <a:buChar char="§"/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538163" indent="-174625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Arial" pitchFamily="34" charset="0"/>
              <a:buChar char="•"/>
              <a:defRPr sz="2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901700" indent="-185738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Arial" pitchFamily="34" charset="0"/>
              <a:buChar char="•"/>
              <a:defRPr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077913" indent="-176213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Arial" pitchFamily="34" charset="0"/>
              <a:buChar char="•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1252538" indent="-174625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Arial" pitchFamily="34" charset="0"/>
              <a:buChar char="•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0000"/>
              <a:buFont typeface="Wingdings" pitchFamily="2" charset="2"/>
              <a:buChar char="n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0000"/>
              <a:buFont typeface="Wingdings" pitchFamily="2" charset="2"/>
              <a:buChar char="n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0000"/>
              <a:buFont typeface="Wingdings" pitchFamily="2" charset="2"/>
              <a:buChar char="n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0000"/>
              <a:buFont typeface="Wingdings" pitchFamily="2" charset="2"/>
              <a:buChar char="n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lvl="0" indent="0">
              <a:buNone/>
            </a:pPr>
            <a:r>
              <a:rPr lang="en-US" sz="36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IHO </a:t>
            </a:r>
            <a:r>
              <a:rPr lang="en-US" sz="36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Publication </a:t>
            </a:r>
            <a:r>
              <a:rPr lang="en-US" sz="36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C-55 Status </a:t>
            </a:r>
            <a:r>
              <a:rPr lang="en-US" sz="36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 Hydrographic Surveying and Nautical Charting </a:t>
            </a:r>
            <a:r>
              <a:rPr lang="en-US" sz="36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Worldwide was initially developed as an Excel spreadsheet and presented as a static document in pdf format (around 2011).</a:t>
            </a:r>
            <a:endParaRPr lang="en-US" sz="36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en-US" sz="36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183461333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78826-814C-4FD2-96B3-D147818A5C89}" type="slidenum">
              <a:rPr lang="en-US" smtClean="0"/>
              <a:t>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6757"/>
            <a:ext cx="12192000" cy="669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09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026" y="277814"/>
            <a:ext cx="10456752" cy="715608"/>
          </a:xfrm>
        </p:spPr>
        <p:txBody>
          <a:bodyPr>
            <a:noAutofit/>
          </a:bodyPr>
          <a:lstStyle/>
          <a:p>
            <a:pPr lvl="0"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Status of C-55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71603" y="1267485"/>
            <a:ext cx="11570329" cy="5014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3538" indent="-363538" algn="l" defTabSz="360000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Wingdings" pitchFamily="2" charset="2"/>
              <a:buChar char="§"/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538163" indent="-174625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Arial" pitchFamily="34" charset="0"/>
              <a:buChar char="•"/>
              <a:defRPr sz="2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901700" indent="-185738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Arial" pitchFamily="34" charset="0"/>
              <a:buChar char="•"/>
              <a:defRPr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077913" indent="-176213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Arial" pitchFamily="34" charset="0"/>
              <a:buChar char="•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1252538" indent="-174625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Arial" pitchFamily="34" charset="0"/>
              <a:buChar char="•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0000"/>
              <a:buFont typeface="Wingdings" pitchFamily="2" charset="2"/>
              <a:buChar char="n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0000"/>
              <a:buFont typeface="Wingdings" pitchFamily="2" charset="2"/>
              <a:buChar char="n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0000"/>
              <a:buFont typeface="Wingdings" pitchFamily="2" charset="2"/>
              <a:buChar char="n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0000"/>
              <a:buFont typeface="Wingdings" pitchFamily="2" charset="2"/>
              <a:buChar char="n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lvl="0" indent="0">
              <a:buNone/>
            </a:pPr>
            <a:r>
              <a:rPr lang="en-US" sz="36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current version of C-55 is a live database, part of the IHO Country Information System (CIS). But still presented in PDF format:</a:t>
            </a:r>
          </a:p>
          <a:p>
            <a:pPr marL="0" lvl="0" indent="0" algn="ctr">
              <a:buNone/>
            </a:pPr>
            <a:r>
              <a:rPr lang="en-US" sz="36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www.iho.int/download</a:t>
            </a:r>
            <a:r>
              <a:rPr lang="en-US" sz="36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&gt; C-55</a:t>
            </a:r>
            <a:endParaRPr lang="en-US" sz="36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en-US" sz="36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151521150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78826-814C-4FD2-96B3-D147818A5C89}" type="slidenum">
              <a:rPr lang="en-US" smtClean="0"/>
              <a:t>5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48" y="417689"/>
            <a:ext cx="12253396" cy="6073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497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78826-814C-4FD2-96B3-D147818A5C89}" type="slidenum">
              <a:rPr lang="en-US" smtClean="0"/>
              <a:t>6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78" y="287162"/>
            <a:ext cx="12150414" cy="535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142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026" y="277814"/>
            <a:ext cx="10456752" cy="715608"/>
          </a:xfrm>
        </p:spPr>
        <p:txBody>
          <a:bodyPr>
            <a:noAutofit/>
          </a:bodyPr>
          <a:lstStyle/>
          <a:p>
            <a:pPr lvl="0"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Status of C-55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71603" y="1267485"/>
            <a:ext cx="11570329" cy="5014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3538" indent="-363538" algn="l" defTabSz="360000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Wingdings" pitchFamily="2" charset="2"/>
              <a:buChar char="§"/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538163" indent="-174625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Arial" pitchFamily="34" charset="0"/>
              <a:buChar char="•"/>
              <a:defRPr sz="2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901700" indent="-185738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Arial" pitchFamily="34" charset="0"/>
              <a:buChar char="•"/>
              <a:defRPr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077913" indent="-176213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Arial" pitchFamily="34" charset="0"/>
              <a:buChar char="•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1252538" indent="-174625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Arial" pitchFamily="34" charset="0"/>
              <a:buChar char="•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0000"/>
              <a:buFont typeface="Wingdings" pitchFamily="2" charset="2"/>
              <a:buChar char="n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0000"/>
              <a:buFont typeface="Wingdings" pitchFamily="2" charset="2"/>
              <a:buChar char="n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0000"/>
              <a:buFont typeface="Wingdings" pitchFamily="2" charset="2"/>
              <a:buChar char="n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0000"/>
              <a:buFont typeface="Wingdings" pitchFamily="2" charset="2"/>
              <a:buChar char="n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lvl="0" indent="0">
              <a:buNone/>
            </a:pPr>
            <a:r>
              <a:rPr lang="en-US" sz="36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Points to consider:</a:t>
            </a:r>
          </a:p>
          <a:p>
            <a:pPr marL="0" lvl="0" indent="0">
              <a:buNone/>
            </a:pPr>
            <a:r>
              <a:rPr lang="en-US" sz="36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1) Is the current version of C-55 fit for purpose?</a:t>
            </a:r>
          </a:p>
          <a:p>
            <a:pPr marL="0" lvl="0" indent="0">
              <a:buNone/>
            </a:pPr>
            <a:r>
              <a:rPr lang="en-US" sz="36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2) Is there a need for a GIS version of C-55?</a:t>
            </a:r>
          </a:p>
          <a:p>
            <a:pPr marL="0" lvl="0" indent="0">
              <a:buNone/>
            </a:pPr>
            <a:r>
              <a:rPr lang="en-US" sz="36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3) If so, which format?</a:t>
            </a:r>
          </a:p>
          <a:p>
            <a:pPr marL="0" lvl="0" indent="0">
              <a:buNone/>
            </a:pPr>
            <a:r>
              <a:rPr lang="en-US" sz="36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4) Within a risk assessment framework?</a:t>
            </a:r>
          </a:p>
          <a:p>
            <a:pPr marL="0" lvl="0" indent="0">
              <a:buNone/>
            </a:pPr>
            <a:r>
              <a:rPr lang="en-US" sz="36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5) Informal assessment or an objective assessment based on CATZOC (see doc. CBSC16-08.3B)</a:t>
            </a:r>
            <a:endParaRPr lang="en-US" sz="36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221598818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042" y="44625"/>
            <a:ext cx="7429500" cy="1139825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Actions requested of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CBSC:</a:t>
            </a:r>
            <a:endParaRPr lang="en-A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0079" y="1409350"/>
            <a:ext cx="10502020" cy="5043985"/>
          </a:xfrm>
          <a:effectLst/>
        </p:spPr>
        <p:txBody>
          <a:bodyPr>
            <a:normAutofit/>
          </a:bodyPr>
          <a:lstStyle/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A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The CBSC is invited to:</a:t>
            </a: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endParaRPr lang="en-AU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AU" sz="4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note</a:t>
            </a:r>
            <a:r>
              <a:rPr lang="en-A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4800" dirty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A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report</a:t>
            </a: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endParaRPr lang="en-A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4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take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any action as appropriate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479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2389" y="717848"/>
            <a:ext cx="10035611" cy="4539952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IHO </a:t>
            </a:r>
            <a:r>
              <a:rPr lang="en-US" dirty="0"/>
              <a:t>Secretariat, here to help you!</a:t>
            </a:r>
            <a:br>
              <a:rPr lang="en-US" dirty="0"/>
            </a:br>
            <a:r>
              <a:rPr lang="en-US" dirty="0" smtClean="0">
                <a:hlinkClick r:id="rId2"/>
              </a:rPr>
              <a:t>www.iho.int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alberto.neves@iho.int </a:t>
            </a:r>
            <a:r>
              <a:rPr lang="en-US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1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93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HO_Presentations_template-Blank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HO presentations template" id="{02FEB0FD-5DB0-4DCA-8FD3-AD77DA5C0D37}" vid="{4295DFCE-4179-4A75-B3EC-50B8EFC8F0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IHO_Presentations_template-Blank</Template>
  <TotalTime>468</TotalTime>
  <Words>173</Words>
  <Application>Microsoft Office PowerPoint</Application>
  <PresentationFormat>Widescreen</PresentationFormat>
  <Paragraphs>30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IHO_Presentations_template-Blank</vt:lpstr>
      <vt:lpstr>PowerPoint Presentation</vt:lpstr>
      <vt:lpstr>Status of C-55</vt:lpstr>
      <vt:lpstr>PowerPoint Presentation</vt:lpstr>
      <vt:lpstr>Status of C-55</vt:lpstr>
      <vt:lpstr>PowerPoint Presentation</vt:lpstr>
      <vt:lpstr>PowerPoint Presentation</vt:lpstr>
      <vt:lpstr>Status of C-55</vt:lpstr>
      <vt:lpstr>Actions requested of CBSC:</vt:lpstr>
      <vt:lpstr>       IHO Secretariat, here to help you! www.iho.int   alberto.neves@iho.int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 of JCOMM-5 to HSSC 9 6-10 November 2017,  Ottawa, Canada</dc:title>
  <dc:creator>Owner</dc:creator>
  <cp:lastModifiedBy>Alberto Costa Neves</cp:lastModifiedBy>
  <cp:revision>40</cp:revision>
  <dcterms:created xsi:type="dcterms:W3CDTF">2017-10-26T13:07:26Z</dcterms:created>
  <dcterms:modified xsi:type="dcterms:W3CDTF">2018-05-30T21:14:56Z</dcterms:modified>
</cp:coreProperties>
</file>