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12" r:id="rId3"/>
    <p:sldMasterId id="2147483713" r:id="rId4"/>
    <p:sldMasterId id="2147483716" r:id="rId5"/>
  </p:sldMasterIdLst>
  <p:notesMasterIdLst>
    <p:notesMasterId r:id="rId11"/>
  </p:notesMasterIdLst>
  <p:sldIdLst>
    <p:sldId id="263" r:id="rId6"/>
    <p:sldId id="256" r:id="rId7"/>
    <p:sldId id="264" r:id="rId8"/>
    <p:sldId id="265" r:id="rId9"/>
    <p:sldId id="266" r:id="rId1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EC5F-9E19-4A95-98FC-EB67DE58624F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7C32-B7E1-467D-9F61-AD95F26B1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1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pj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6076950"/>
            <a:ext cx="122115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2256715" y="3284607"/>
            <a:ext cx="9935307" cy="73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15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6123" y="2133669"/>
            <a:ext cx="9995877" cy="1470025"/>
          </a:xfrm>
        </p:spPr>
        <p:txBody>
          <a:bodyPr/>
          <a:lstStyle>
            <a:lvl1pPr>
              <a:defRPr sz="4923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kumimoji="0"/>
            </a:lvl1pPr>
          </a:lstStyle>
          <a:p>
            <a:r>
              <a:rPr lang="ja-JP" altLang="en-US"/>
              <a:t>国土交通省　観光庁</a:t>
            </a:r>
          </a:p>
          <a:p>
            <a:r>
              <a:rPr lang="ja-JP" altLang="en-US"/>
              <a:t>○○課</a:t>
            </a:r>
          </a:p>
          <a:p>
            <a:r>
              <a:rPr lang="ja-JP" altLang="en-US"/>
              <a:t>平成○○年○○月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83B-4A3C-4011-B48F-4B1A95B6BB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7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051E-5270-4375-A243-9E4BFF7661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2" y="3"/>
            <a:ext cx="2895600" cy="6126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" y="3"/>
            <a:ext cx="8499231" cy="61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FED5-3084-467F-AEC8-2182149A5A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8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3"/>
            <a:ext cx="11582400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7FF6-0507-47A6-B209-AE7E6A074F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7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9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09828-36C0-402F-B952-EBFBA7ADFF69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ADA46-06F7-45B3-8E22-91B873C03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64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93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09828-36C0-402F-B952-EBFBA7ADFF69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ADA46-06F7-45B3-8E22-91B873C03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141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4F9B-1059-4270-837C-682AF1019E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7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73" y="4406969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273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FC1E-97FB-47E8-8A15-62CBE3A8CC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4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41" y="1600206"/>
            <a:ext cx="5392617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89824" y="1600206"/>
            <a:ext cx="5392617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6122-BD14-4142-9E60-93220B4E82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0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736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736" y="2174875"/>
            <a:ext cx="5388708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070F-1EA7-49A7-BE4B-955743FF13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3B0B-B1E1-4C03-891B-B254E7649D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643B-1E2A-4F03-8182-047C0680F2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7385" y="273055"/>
            <a:ext cx="6815017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0BB9-DC62-40AE-AFEB-DEDC9D7564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8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09A3-A064-4A10-ADA6-4A4FD1722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723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723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3728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23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B547-3939-4448-B510-15C4227AECE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4"/>
            <a:ext cx="1219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215">
              <a:solidFill>
                <a:srgbClr val="00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333378"/>
            <a:ext cx="12192000" cy="214313"/>
            <a:chOff x="0" y="255"/>
            <a:chExt cx="6240" cy="135"/>
          </a:xfrm>
        </p:grpSpPr>
        <p:sp>
          <p:nvSpPr>
            <p:cNvPr id="30748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215">
                <a:solidFill>
                  <a:srgbClr val="000000"/>
                </a:solidFill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215">
                <a:solidFill>
                  <a:srgbClr val="000000"/>
                </a:solidFill>
              </a:endParaRPr>
            </a:p>
          </p:txBody>
        </p:sp>
        <p:sp>
          <p:nvSpPr>
            <p:cNvPr id="30750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215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3" y="0"/>
            <a:ext cx="1017367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7177" name="Picture 32" descr="ppj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05165" y="4"/>
            <a:ext cx="1486876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7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562722" algn="l" rtl="0" fontAlgn="base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1125444" algn="l" rtl="0" fontAlgn="base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688165" algn="l" rtl="0" fontAlgn="base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2250887" algn="l" rtl="0" fontAlgn="base">
        <a:spcBef>
          <a:spcPct val="0"/>
        </a:spcBef>
        <a:spcAft>
          <a:spcPct val="0"/>
        </a:spcAft>
        <a:defRPr kumimoji="1" sz="344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422041" indent="-422041" algn="l" rtl="0" eaLnBrk="0" fontAlgn="base" hangingPunct="0">
        <a:spcBef>
          <a:spcPct val="20000"/>
        </a:spcBef>
        <a:spcAft>
          <a:spcPct val="0"/>
        </a:spcAft>
        <a:buChar char="•"/>
        <a:defRPr kumimoji="1" sz="3939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914423" indent="-351701" algn="l" rtl="0" eaLnBrk="0" fontAlgn="base" hangingPunct="0">
        <a:spcBef>
          <a:spcPct val="20000"/>
        </a:spcBef>
        <a:spcAft>
          <a:spcPct val="0"/>
        </a:spcAft>
        <a:buChar char="–"/>
        <a:defRPr kumimoji="1" sz="3446">
          <a:solidFill>
            <a:schemeClr val="tx1"/>
          </a:solidFill>
          <a:latin typeface="+mn-lt"/>
          <a:ea typeface="ＭＳ Ｐゴシック" pitchFamily="50" charset="-128"/>
        </a:defRPr>
      </a:lvl2pPr>
      <a:lvl3pPr marL="1406804" indent="-28136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ＭＳ Ｐゴシック" pitchFamily="50" charset="-128"/>
        </a:defRPr>
      </a:lvl3pPr>
      <a:lvl4pPr marL="1969526" indent="-281361" algn="l" rtl="0" eaLnBrk="0" fontAlgn="base" hangingPunct="0">
        <a:spcBef>
          <a:spcPct val="20000"/>
        </a:spcBef>
        <a:spcAft>
          <a:spcPct val="0"/>
        </a:spcAft>
        <a:buChar char="–"/>
        <a:defRPr kumimoji="1" sz="2462">
          <a:solidFill>
            <a:schemeClr val="tx1"/>
          </a:solidFill>
          <a:latin typeface="+mn-lt"/>
          <a:ea typeface="ＭＳ Ｐゴシック" pitchFamily="50" charset="-128"/>
        </a:defRPr>
      </a:lvl4pPr>
      <a:lvl5pPr marL="2532248" indent="-281361" algn="l" rtl="0" eaLnBrk="0" fontAlgn="base" hangingPunct="0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ＭＳ Ｐゴシック" pitchFamily="50" charset="-128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" y="6457160"/>
            <a:ext cx="10477323" cy="39876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39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" y="6039064"/>
            <a:ext cx="891078" cy="3958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78" y="6069453"/>
            <a:ext cx="1770654" cy="3751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56407" y="6469530"/>
            <a:ext cx="2657779" cy="3408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J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APAN </a:t>
            </a:r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C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OAST </a:t>
            </a:r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G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UARD</a:t>
            </a:r>
            <a:endParaRPr lang="ja-JP" altLang="en-US" sz="1723" i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786159" y="2282881"/>
            <a:ext cx="9027111" cy="33330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24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86159" y="2179928"/>
            <a:ext cx="9027111" cy="3333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9" y="72519"/>
            <a:ext cx="812379" cy="3608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84" y="65809"/>
            <a:ext cx="1770654" cy="375138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78522" y="534898"/>
            <a:ext cx="12007385" cy="2083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8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8522" y="433384"/>
            <a:ext cx="12007385" cy="20837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705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" y="6457160"/>
            <a:ext cx="10477323" cy="39876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39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" y="6039064"/>
            <a:ext cx="891078" cy="3958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78" y="6069453"/>
            <a:ext cx="1770654" cy="3751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56407" y="6469530"/>
            <a:ext cx="2657779" cy="3408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J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APAN </a:t>
            </a:r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C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OAST </a:t>
            </a:r>
            <a:r>
              <a:rPr lang="en-US" altLang="ja-JP" sz="2215" i="1" dirty="0">
                <a:solidFill>
                  <a:schemeClr val="bg1"/>
                </a:solidFill>
                <a:latin typeface="Eras Bold ITC" panose="020B0907030504020204" pitchFamily="34" charset="0"/>
              </a:rPr>
              <a:t>G</a:t>
            </a:r>
            <a:r>
              <a:rPr lang="en-US" altLang="ja-JP" sz="1723" i="1" dirty="0">
                <a:solidFill>
                  <a:schemeClr val="bg1"/>
                </a:solidFill>
                <a:latin typeface="Eras Bold ITC" panose="020B0907030504020204" pitchFamily="34" charset="0"/>
              </a:rPr>
              <a:t>UARD</a:t>
            </a:r>
            <a:endParaRPr lang="ja-JP" altLang="en-US" sz="1723" i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786159" y="2282881"/>
            <a:ext cx="9027111" cy="33330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24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86159" y="2179928"/>
            <a:ext cx="9027111" cy="3333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2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59" y="72519"/>
            <a:ext cx="812379" cy="3608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84" y="65809"/>
            <a:ext cx="1770654" cy="375138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78522" y="534898"/>
            <a:ext cx="12007385" cy="2083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8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8522" y="433384"/>
            <a:ext cx="12007385" cy="20837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2851717" y="1380737"/>
            <a:ext cx="7328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CATZOC Allocation in Japan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5373" y="5964195"/>
            <a:ext cx="2759676" cy="46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69693" y="3323451"/>
            <a:ext cx="68924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70C0"/>
                </a:solidFill>
              </a:rPr>
              <a:t>Hydrographi</a:t>
            </a:r>
            <a:r>
              <a:rPr lang="en-US" altLang="ja-JP" sz="2800" dirty="0" smtClean="0">
                <a:solidFill>
                  <a:srgbClr val="0070C0"/>
                </a:solidFill>
              </a:rPr>
              <a:t>c </a:t>
            </a:r>
            <a:r>
              <a:rPr lang="en-US" altLang="ja-JP" sz="2800" dirty="0" smtClean="0">
                <a:solidFill>
                  <a:srgbClr val="0070C0"/>
                </a:solidFill>
              </a:rPr>
              <a:t>and Oceanographic Department</a:t>
            </a:r>
          </a:p>
          <a:p>
            <a:pPr algn="ctr"/>
            <a:r>
              <a:rPr kumimoji="1" lang="en-US" altLang="ja-JP" sz="2800" dirty="0" smtClean="0">
                <a:solidFill>
                  <a:srgbClr val="0070C0"/>
                </a:solidFill>
              </a:rPr>
              <a:t>Japan Coast Guard</a:t>
            </a:r>
          </a:p>
          <a:p>
            <a:pPr algn="ctr"/>
            <a:endParaRPr lang="en-US" altLang="ja-JP" sz="2800" dirty="0">
              <a:solidFill>
                <a:srgbClr val="0070C0"/>
              </a:solidFill>
            </a:endParaRPr>
          </a:p>
          <a:p>
            <a:pPr algn="ctr"/>
            <a:r>
              <a:rPr lang="en-US" altLang="ja-JP" dirty="0">
                <a:solidFill>
                  <a:srgbClr val="0070C0"/>
                </a:solidFill>
              </a:rPr>
              <a:t>Satoshi </a:t>
            </a:r>
            <a:r>
              <a:rPr lang="en-US" altLang="ja-JP" dirty="0" smtClean="0">
                <a:solidFill>
                  <a:srgbClr val="0070C0"/>
                </a:solidFill>
              </a:rPr>
              <a:t>SATO, </a:t>
            </a:r>
            <a:r>
              <a:rPr kumimoji="1" lang="en-US" altLang="ja-JP" dirty="0" smtClean="0">
                <a:solidFill>
                  <a:srgbClr val="0070C0"/>
                </a:solidFill>
              </a:rPr>
              <a:t>DQWG13 </a:t>
            </a:r>
            <a:r>
              <a:rPr kumimoji="1" lang="en-US" altLang="ja-JP" dirty="0" smtClean="0">
                <a:solidFill>
                  <a:srgbClr val="0070C0"/>
                </a:solidFill>
              </a:rPr>
              <a:t>Workshop, 2018/01/15-16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258300" y="0"/>
            <a:ext cx="2781300" cy="44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403" y="38343"/>
            <a:ext cx="38971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CATZOC Allocation in Japan</a:t>
            </a:r>
            <a:endParaRPr kumimoji="1" lang="ja-JP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4756" y="634392"/>
            <a:ext cx="118748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CATZOC values were allocated in 2011.</a:t>
            </a:r>
          </a:p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Taking into account of IHO S-57 ZOC-table, ZOC values for navigational purposes 3, 4, and 5 are allocated based on the information provided in the report of surveys in accordance with the following principles.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Recent Surveys</a:t>
            </a:r>
            <a:endParaRPr lang="en-US" altLang="ja-JP" sz="2800" dirty="0">
              <a:solidFill>
                <a:srgbClr val="0070C0"/>
              </a:solidFill>
            </a:endParaRPr>
          </a:p>
          <a:p>
            <a:r>
              <a:rPr kumimoji="1" lang="en-US" altLang="ja-JP" sz="2800" dirty="0" smtClean="0"/>
              <a:t>Full Area Search (S-44 special or 1a order) 	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ZOC A1</a:t>
            </a:r>
          </a:p>
          <a:p>
            <a:r>
              <a:rPr lang="en-US" altLang="ja-JP" sz="2800" dirty="0" smtClean="0"/>
              <a:t>Single Beam Surveys</a:t>
            </a:r>
            <a:r>
              <a:rPr lang="en-US" altLang="ja-JP" sz="2800" dirty="0" smtClean="0">
                <a:solidFill>
                  <a:srgbClr val="FF0000"/>
                </a:solidFill>
              </a:rPr>
              <a:t>				ZOC B</a:t>
            </a:r>
          </a:p>
          <a:p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Older Surveys</a:t>
            </a:r>
          </a:p>
          <a:p>
            <a:r>
              <a:rPr kumimoji="1" lang="en-US" altLang="ja-JP" sz="2800" dirty="0" smtClean="0"/>
              <a:t>Single Beam Surveys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		ZOC B, C, D (depending on line spacing)</a:t>
            </a:r>
          </a:p>
          <a:p>
            <a:r>
              <a:rPr lang="en-US" altLang="ja-JP" sz="2800" dirty="0" smtClean="0"/>
              <a:t>Surveys before 1966		</a:t>
            </a:r>
            <a:r>
              <a:rPr lang="en-US" altLang="ja-JP" sz="2800" dirty="0" smtClean="0">
                <a:solidFill>
                  <a:srgbClr val="FF0000"/>
                </a:solidFill>
              </a:rPr>
              <a:t>ZOC D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err="1" smtClean="0">
                <a:solidFill>
                  <a:srgbClr val="0070C0"/>
                </a:solidFill>
              </a:rPr>
              <a:t>Unsurveyed</a:t>
            </a:r>
            <a:r>
              <a:rPr lang="en-US" altLang="ja-JP" sz="2800" dirty="0" smtClean="0">
                <a:solidFill>
                  <a:srgbClr val="0070C0"/>
                </a:solidFill>
              </a:rPr>
              <a:t> Area </a:t>
            </a:r>
            <a:r>
              <a:rPr lang="en-US" altLang="ja-JP" sz="2800" dirty="0" smtClean="0"/>
              <a:t>(No survey was carried out after new construction) 	</a:t>
            </a:r>
            <a:r>
              <a:rPr lang="en-US" altLang="ja-JP" sz="2800" dirty="0">
                <a:solidFill>
                  <a:srgbClr val="FF0000"/>
                </a:solidFill>
              </a:rPr>
              <a:t> ZOC </a:t>
            </a:r>
            <a:r>
              <a:rPr lang="en-US" altLang="ja-JP" sz="2800" dirty="0" smtClean="0">
                <a:solidFill>
                  <a:srgbClr val="FF0000"/>
                </a:solidFill>
              </a:rPr>
              <a:t>U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258300" y="0"/>
            <a:ext cx="2781300" cy="44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403" y="38343"/>
            <a:ext cx="45624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CATZOC Allocation in Osaka Bay</a:t>
            </a:r>
            <a:endParaRPr kumimoji="1" lang="ja-JP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28"/>
            <a:ext cx="8945288" cy="560070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169772" y="6296919"/>
            <a:ext cx="6722079" cy="437179"/>
            <a:chOff x="683741" y="5500531"/>
            <a:chExt cx="6722079" cy="437179"/>
          </a:xfrm>
        </p:grpSpPr>
        <p:sp>
          <p:nvSpPr>
            <p:cNvPr id="9" name="正方形/長方形 8"/>
            <p:cNvSpPr/>
            <p:nvPr/>
          </p:nvSpPr>
          <p:spPr>
            <a:xfrm>
              <a:off x="683741" y="5593493"/>
              <a:ext cx="535459" cy="288324"/>
            </a:xfrm>
            <a:prstGeom prst="rect">
              <a:avLst/>
            </a:prstGeom>
            <a:solidFill>
              <a:srgbClr val="BEE8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419865" y="5593493"/>
              <a:ext cx="535459" cy="288324"/>
            </a:xfrm>
            <a:prstGeom prst="rect">
              <a:avLst/>
            </a:prstGeom>
            <a:solidFill>
              <a:srgbClr val="D3FFBE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155990" y="5593493"/>
              <a:ext cx="535459" cy="288324"/>
            </a:xfrm>
            <a:prstGeom prst="rect">
              <a:avLst/>
            </a:prstGeom>
            <a:solidFill>
              <a:srgbClr val="FFFF7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892115" y="5556424"/>
              <a:ext cx="535459" cy="288324"/>
            </a:xfrm>
            <a:prstGeom prst="rect">
              <a:avLst/>
            </a:prstGeom>
            <a:solidFill>
              <a:srgbClr val="FFBEBE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78291" y="5537600"/>
              <a:ext cx="807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A1</a:t>
              </a:r>
              <a:endParaRPr kumimoji="1"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52002" y="5537600"/>
              <a:ext cx="807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B</a:t>
              </a:r>
              <a:endParaRPr kumimoji="1" lang="ja-JP" altLang="en-US" sz="2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913869" y="5537600"/>
              <a:ext cx="807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C</a:t>
              </a:r>
              <a:endParaRPr kumimoji="1" lang="ja-JP" altLang="en-US" sz="20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598511" y="5500531"/>
              <a:ext cx="807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D</a:t>
              </a:r>
              <a:endParaRPr kumimoji="1" lang="ja-JP" altLang="en-US" sz="2000" dirty="0"/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57" y="636771"/>
            <a:ext cx="3421643" cy="3028573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 flipH="1" flipV="1">
            <a:off x="10077450" y="2847975"/>
            <a:ext cx="161925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420225" y="4086225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Osaka Bay Area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9004" y="1092547"/>
            <a:ext cx="17716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Port of Kobe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55832" y="861715"/>
            <a:ext cx="18573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Port of Osaka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7891479" y="5907559"/>
            <a:ext cx="87887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891479" y="5800725"/>
            <a:ext cx="0" cy="1068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8772968" y="5800725"/>
            <a:ext cx="0" cy="1068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080017" y="5853251"/>
            <a:ext cx="50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3km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83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258300" y="0"/>
            <a:ext cx="2781300" cy="44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403" y="38343"/>
            <a:ext cx="42623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of Hydrographic Surveys</a:t>
            </a:r>
            <a:endParaRPr kumimoji="1" lang="ja-JP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7852" r="16084" b="5556"/>
          <a:stretch/>
        </p:blipFill>
        <p:spPr>
          <a:xfrm>
            <a:off x="215728" y="860048"/>
            <a:ext cx="3670731" cy="2845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18295" r="16084" b="5341"/>
          <a:stretch/>
        </p:blipFill>
        <p:spPr>
          <a:xfrm>
            <a:off x="8181219" y="860048"/>
            <a:ext cx="3659611" cy="2845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7852" r="16084" b="4963"/>
          <a:stretch/>
        </p:blipFill>
        <p:spPr>
          <a:xfrm>
            <a:off x="215728" y="3888825"/>
            <a:ext cx="3670731" cy="2845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7853" r="15998" b="5111"/>
          <a:stretch/>
        </p:blipFill>
        <p:spPr>
          <a:xfrm>
            <a:off x="4207371" y="3863777"/>
            <a:ext cx="3652936" cy="2845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7962" r="15938" b="4630"/>
          <a:stretch/>
        </p:blipFill>
        <p:spPr>
          <a:xfrm>
            <a:off x="8187894" y="3863777"/>
            <a:ext cx="3652936" cy="2870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990975" y="732311"/>
            <a:ext cx="18478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Last 10 years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3376" y="732311"/>
            <a:ext cx="18478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Last 20 years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71925" y="2999261"/>
            <a:ext cx="18478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Last 30 years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09914" y="2051801"/>
            <a:ext cx="18478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Last 40 years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47903" y="2999261"/>
            <a:ext cx="184785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Last 60 years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6" name="直線矢印コネクタ 15"/>
          <p:cNvCxnSpPr>
            <a:stCxn id="2" idx="2"/>
          </p:cNvCxnSpPr>
          <p:nvPr/>
        </p:nvCxnSpPr>
        <p:spPr>
          <a:xfrm flipH="1">
            <a:off x="3886459" y="1193976"/>
            <a:ext cx="1028441" cy="491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2"/>
          </p:cNvCxnSpPr>
          <p:nvPr/>
        </p:nvCxnSpPr>
        <p:spPr>
          <a:xfrm>
            <a:off x="7007301" y="1193976"/>
            <a:ext cx="1173918" cy="5776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4" idx="2"/>
            <a:endCxn id="10" idx="0"/>
          </p:cNvCxnSpPr>
          <p:nvPr/>
        </p:nvCxnSpPr>
        <p:spPr>
          <a:xfrm>
            <a:off x="6033839" y="2513466"/>
            <a:ext cx="0" cy="13503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3" idx="2"/>
          </p:cNvCxnSpPr>
          <p:nvPr/>
        </p:nvCxnSpPr>
        <p:spPr>
          <a:xfrm flipH="1">
            <a:off x="3886459" y="3460926"/>
            <a:ext cx="1009391" cy="427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5" idx="2"/>
          </p:cNvCxnSpPr>
          <p:nvPr/>
        </p:nvCxnSpPr>
        <p:spPr>
          <a:xfrm>
            <a:off x="7171828" y="3460926"/>
            <a:ext cx="1009391" cy="402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258300" y="0"/>
            <a:ext cx="2781300" cy="44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403" y="38343"/>
            <a:ext cx="43842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CATZOC after Tsunami Disaster</a:t>
            </a:r>
            <a:endParaRPr kumimoji="1" lang="ja-JP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08" y="815545"/>
            <a:ext cx="7512392" cy="53189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" y="692269"/>
            <a:ext cx="3311612" cy="293118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608048" y="2096076"/>
            <a:ext cx="115330" cy="1235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59717" y="3067487"/>
            <a:ext cx="231457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Port of 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Shiogama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cxnSp>
        <p:nvCxnSpPr>
          <p:cNvPr id="12" name="直線矢印コネクタ 11"/>
          <p:cNvCxnSpPr>
            <a:stCxn id="8" idx="0"/>
          </p:cNvCxnSpPr>
          <p:nvPr/>
        </p:nvCxnSpPr>
        <p:spPr>
          <a:xfrm flipH="1" flipV="1">
            <a:off x="2723378" y="2219644"/>
            <a:ext cx="493627" cy="847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33350" y="3981450"/>
            <a:ext cx="432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ZOC D was allocated for the area affected by the great tsunami on March 11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th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, 2011. 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For the area surveys were carried out after the disaster, ZOC A1 or B were allocated.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40791" y="6289774"/>
            <a:ext cx="488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ZOC Diagram of the chart JP64-A Port of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Shiogama</a:t>
            </a:r>
            <a:r>
              <a:rPr kumimoji="1" lang="en-US" altLang="ja-JP" dirty="0" smtClean="0">
                <a:solidFill>
                  <a:srgbClr val="7030A0"/>
                </a:solidFill>
              </a:rPr>
              <a:t> 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012FC331-EA41-42EE-8DF3-CCDF5AFEE72F}" vid="{1FF9BE57-7F58-4102-880C-C4EC35A5DDCE}"/>
    </a:ext>
  </a:extLst>
</a:theme>
</file>

<file path=ppt/theme/theme3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012FC331-EA41-42EE-8DF3-CCDF5AFEE72F}" vid="{05CFCC31-A24E-4E22-9C01-FE8AA9EC78EA}"/>
    </a:ext>
  </a:extLst>
</a:theme>
</file>

<file path=ppt/theme/theme4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C19BA872-484E-4501-BF2A-F49DA5DBA955}" vid="{A003A6B8-FDE0-439B-8064-CE54B8F2B14D}"/>
    </a:ext>
  </a:extLst>
</a:theme>
</file>

<file path=ppt/theme/theme5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C19BA872-484E-4501-BF2A-F49DA5DBA955}" vid="{E163ADD0-2558-4FFF-8854-DBEA6A00A0C2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169</Words>
  <Application>Microsoft Office PowerPoint</Application>
  <PresentationFormat>ユーザー設定</PresentationFormat>
  <Paragraphs>38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2_標準デザイン</vt:lpstr>
      <vt:lpstr>デザインの設定</vt:lpstr>
      <vt:lpstr>2_デザインの設定</vt:lpstr>
      <vt:lpstr>1_デザインの設定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海上保安庁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嘉信</dc:creator>
  <cp:lastModifiedBy>LADCP</cp:lastModifiedBy>
  <cp:revision>57</cp:revision>
  <cp:lastPrinted>2014-07-14T10:02:53Z</cp:lastPrinted>
  <dcterms:created xsi:type="dcterms:W3CDTF">2014-07-11T05:38:36Z</dcterms:created>
  <dcterms:modified xsi:type="dcterms:W3CDTF">2018-01-12T01:08:14Z</dcterms:modified>
</cp:coreProperties>
</file>