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2E2"/>
          </a:solidFill>
        </a:fill>
      </a:tcStyle>
    </a:wholeTbl>
    <a:band2H>
      <a:tcTxStyle b="def" i="def"/>
      <a:tcStyle>
        <a:tcBdr/>
        <a:fill>
          <a:solidFill>
            <a:srgbClr val="E8EAF1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7EF"/>
          </a:solidFill>
        </a:fill>
      </a:tcStyle>
    </a:wholeTbl>
    <a:band2H>
      <a:tcTxStyle b="def" i="def"/>
      <a:tcStyle>
        <a:tcBdr/>
        <a:fill>
          <a:solidFill>
            <a:srgbClr val="E7EC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BDF"/>
          </a:solidFill>
        </a:fill>
      </a:tcStyle>
    </a:wholeTbl>
    <a:band2H>
      <a:tcTxStyle b="def" i="def"/>
      <a:tcStyle>
        <a:tcBdr/>
        <a:fill>
          <a:solidFill>
            <a:srgbClr val="EFEE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" name="Shape 16"/>
          <p:cNvSpPr/>
          <p:nvPr/>
        </p:nvSpPr>
        <p:spPr>
          <a:xfrm>
            <a:off x="0" y="6040078"/>
            <a:ext cx="12192000" cy="8372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" name="Shape 17"/>
          <p:cNvSpPr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hape 18"/>
          <p:cNvSpPr/>
          <p:nvPr/>
        </p:nvSpPr>
        <p:spPr>
          <a:xfrm>
            <a:off x="250262" y="6239390"/>
            <a:ext cx="411480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200"/>
            </a:pPr>
            <a:r>
              <a:t>International Hydrographic Organization</a:t>
            </a:r>
            <a:br/>
            <a:r>
              <a:rPr i="1"/>
              <a:t>Organisation Hydrographique Internationale</a:t>
            </a:r>
          </a:p>
        </p:txBody>
      </p:sp>
      <p:pic>
        <p:nvPicPr>
          <p:cNvPr id="19" name="image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371" y="6040078"/>
            <a:ext cx="637587" cy="837212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Shape 20"/>
          <p:cNvSpPr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Vertical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0" name="Shape 10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Shape 101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hape 110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7" name="Shape 37"/>
          <p:cNvSpPr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wo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6" name="Shape 46"/>
          <p:cNvSpPr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5" name="Shape 55"/>
          <p:cNvSpPr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hape 56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7" name="Shape 57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0" name="Shape 80"/>
          <p:cNvSpPr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82" name="Shape 82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0" name="Shape 90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1" name="Shape 91"/>
          <p:cNvSpPr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Shape 92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gi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F7FAFD"/>
            </a:gs>
            <a:gs pos="100000">
              <a:srgbClr val="D0E2F1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259414"/>
            <a:ext cx="10515600" cy="540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 flipV="1">
            <a:off x="811992" y="893797"/>
            <a:ext cx="10568015" cy="5286"/>
          </a:xfrm>
          <a:prstGeom prst="line">
            <a:avLst/>
          </a:prstGeom>
          <a:ln w="28575">
            <a:solidFill>
              <a:srgbClr val="0E58C4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0" y="6040078"/>
            <a:ext cx="12192000" cy="8372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" name="Shape 6"/>
          <p:cNvSpPr/>
          <p:nvPr/>
        </p:nvSpPr>
        <p:spPr>
          <a:xfrm>
            <a:off x="250262" y="6239390"/>
            <a:ext cx="411480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200"/>
            </a:pPr>
            <a:r>
              <a:t>International Hydrographic Organization</a:t>
            </a:r>
            <a:br/>
            <a:r>
              <a:rPr i="1"/>
              <a:t>Organisation Hydrographique Internationale</a:t>
            </a:r>
          </a:p>
        </p:txBody>
      </p:sp>
      <p:pic>
        <p:nvPicPr>
          <p:cNvPr id="7" name="image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371" y="6040078"/>
            <a:ext cx="637587" cy="83721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/>
          <p:nvPr>
            <p:ph type="sldNum" sz="quarter" idx="2"/>
          </p:nvPr>
        </p:nvSpPr>
        <p:spPr>
          <a:xfrm>
            <a:off x="11465995" y="6324063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DQWG-14, Monaco, 5-8 February 2019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xfrm>
            <a:off x="1604681" y="505706"/>
            <a:ext cx="9144001" cy="784433"/>
          </a:xfrm>
          <a:prstGeom prst="rect">
            <a:avLst/>
          </a:prstGeom>
        </p:spPr>
        <p:txBody>
          <a:bodyPr/>
          <a:lstStyle/>
          <a:p>
            <a:pPr defTabSz="905255">
              <a:lnSpc>
                <a:spcPct val="81000"/>
              </a:lnSpc>
              <a:spcBef>
                <a:spcPts val="900"/>
              </a:spcBef>
              <a:defRPr sz="2178"/>
            </a:pPr>
            <a:r>
              <a:t>Data Quality Working Group</a:t>
            </a:r>
          </a:p>
          <a:p>
            <a:pPr defTabSz="905255">
              <a:lnSpc>
                <a:spcPct val="81000"/>
              </a:lnSpc>
              <a:spcBef>
                <a:spcPts val="900"/>
              </a:spcBef>
              <a:defRPr sz="2178"/>
            </a:pPr>
            <a:r>
              <a:t>Meeting 14</a:t>
            </a:r>
          </a:p>
        </p:txBody>
      </p:sp>
      <p:sp>
        <p:nvSpPr>
          <p:cNvPr id="121" name="Shape 121"/>
          <p:cNvSpPr/>
          <p:nvPr>
            <p:ph type="ctrTitle"/>
          </p:nvPr>
        </p:nvSpPr>
        <p:spPr>
          <a:xfrm>
            <a:off x="1524000" y="2045729"/>
            <a:ext cx="9144000" cy="2999064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Program outline</a:t>
            </a:r>
            <a:br/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DQWG-14, Monaco, 5-8 February 2019</a:t>
            </a:r>
          </a:p>
        </p:txBody>
      </p:sp>
      <p:sp>
        <p:nvSpPr>
          <p:cNvPr id="124" name="Shape 124"/>
          <p:cNvSpPr/>
          <p:nvPr>
            <p:ph type="title"/>
          </p:nvPr>
        </p:nvSpPr>
        <p:spPr>
          <a:xfrm>
            <a:off x="728869" y="277814"/>
            <a:ext cx="8981870" cy="636587"/>
          </a:xfrm>
          <a:prstGeom prst="rect">
            <a:avLst/>
          </a:prstGeom>
        </p:spPr>
        <p:txBody>
          <a:bodyPr/>
          <a:lstStyle>
            <a:lvl1pPr defTabSz="859536">
              <a:defRPr sz="3666"/>
            </a:lvl1pPr>
          </a:lstStyle>
          <a:p>
            <a:pPr/>
            <a:r>
              <a:t>DQWG Role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xfrm>
            <a:off x="728870" y="1340769"/>
            <a:ext cx="10641495" cy="4530726"/>
          </a:xfrm>
          <a:prstGeom prst="rect">
            <a:avLst/>
          </a:prstGeom>
        </p:spPr>
        <p:txBody>
          <a:bodyPr/>
          <a:lstStyle/>
          <a:p>
            <a:pPr marL="219455" indent="-219455" algn="just" defTabSz="877823">
              <a:spcBef>
                <a:spcPts val="900"/>
              </a:spcBef>
              <a:defRPr sz="2688"/>
            </a:pPr>
            <a:r>
              <a:t>DQWG is an advisory WG to other HSSC-WGs.</a:t>
            </a:r>
          </a:p>
          <a:p>
            <a:pPr marL="219455" indent="-219455" algn="just" defTabSz="877823">
              <a:spcBef>
                <a:spcPts val="900"/>
              </a:spcBef>
              <a:defRPr sz="2688"/>
            </a:pPr>
            <a:r>
              <a:t>Provide advice on DQ aspects to all WGs/PTs developing S-100 based PS.</a:t>
            </a:r>
          </a:p>
          <a:p>
            <a:pPr marL="219455" indent="-219455" algn="just" defTabSz="877823">
              <a:spcBef>
                <a:spcPts val="900"/>
              </a:spcBef>
              <a:defRPr sz="2688"/>
            </a:pPr>
            <a:r>
              <a:t>Harmonization of different views among the WGs.</a:t>
            </a:r>
          </a:p>
          <a:p>
            <a:pPr marL="219455" indent="-219455" algn="just" defTabSz="877823">
              <a:spcBef>
                <a:spcPts val="900"/>
              </a:spcBef>
              <a:defRPr sz="2688"/>
            </a:pPr>
            <a:r>
              <a:t>Encourage development through input, guidance and coordination.</a:t>
            </a:r>
          </a:p>
          <a:p>
            <a:pPr marL="219455" indent="-219455" algn="just" defTabSz="877823">
              <a:spcBef>
                <a:spcPts val="900"/>
              </a:spcBef>
              <a:defRPr sz="2688"/>
            </a:pPr>
            <a:r>
              <a:t>Advice on three different levels: </a:t>
            </a:r>
          </a:p>
          <a:p>
            <a:pPr lvl="1" marL="847023" indent="-359343" algn="just" defTabSz="877823">
              <a:spcBef>
                <a:spcPts val="900"/>
              </a:spcBef>
              <a:buFontTx/>
              <a:buAutoNum type="arabicPeriod" startAt="1"/>
              <a:defRPr sz="2688"/>
            </a:pPr>
            <a:r>
              <a:t>development stage</a:t>
            </a:r>
          </a:p>
          <a:p>
            <a:pPr lvl="1" marL="847023" indent="-359343" algn="just" defTabSz="877823">
              <a:spcBef>
                <a:spcPts val="900"/>
              </a:spcBef>
              <a:buFontTx/>
              <a:buAutoNum type="arabicPeriod" startAt="1"/>
              <a:defRPr sz="2688"/>
            </a:pPr>
            <a:r>
              <a:t>implementation guidance</a:t>
            </a:r>
          </a:p>
          <a:p>
            <a:pPr lvl="1" marL="847023" indent="-359343" algn="just" defTabSz="877823">
              <a:spcBef>
                <a:spcPts val="900"/>
              </a:spcBef>
              <a:buFontTx/>
              <a:buAutoNum type="arabicPeriod" startAt="1"/>
              <a:defRPr sz="2688"/>
            </a:pPr>
            <a:r>
              <a:t>end user support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DQWG-14, Monaco, 5-8 February 2019</a:t>
            </a:r>
          </a:p>
        </p:txBody>
      </p:sp>
      <p:sp>
        <p:nvSpPr>
          <p:cNvPr id="128" name="Shape 128"/>
          <p:cNvSpPr/>
          <p:nvPr>
            <p:ph type="title"/>
          </p:nvPr>
        </p:nvSpPr>
        <p:spPr>
          <a:xfrm>
            <a:off x="728869" y="277814"/>
            <a:ext cx="8981870" cy="636587"/>
          </a:xfrm>
          <a:prstGeom prst="rect">
            <a:avLst/>
          </a:prstGeom>
        </p:spPr>
        <p:txBody>
          <a:bodyPr/>
          <a:lstStyle>
            <a:lvl1pPr defTabSz="859536">
              <a:defRPr sz="3666"/>
            </a:lvl1pPr>
          </a:lstStyle>
          <a:p>
            <a:pPr/>
            <a:r>
              <a:t>Geo-information product life cycle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xfrm>
            <a:off x="728870" y="1340769"/>
            <a:ext cx="10641495" cy="4530726"/>
          </a:xfrm>
          <a:prstGeom prst="rect">
            <a:avLst/>
          </a:prstGeom>
        </p:spPr>
        <p:txBody>
          <a:bodyPr/>
          <a:lstStyle/>
          <a:p>
            <a:pPr algn="just"/>
            <a:r>
              <a:t>A geo-information product has the following life cycles:</a:t>
            </a:r>
          </a:p>
          <a:p>
            <a:pPr lvl="1" marL="882315" indent="-374315" algn="just">
              <a:buFontTx/>
              <a:buAutoNum type="arabicPeriod" startAt="1"/>
            </a:pPr>
            <a:r>
              <a:t>development</a:t>
            </a:r>
          </a:p>
          <a:p>
            <a:pPr lvl="1" marL="882315" indent="-374315" algn="just">
              <a:buFontTx/>
              <a:buAutoNum type="arabicPeriod" startAt="1"/>
            </a:pPr>
            <a:r>
              <a:t>testing</a:t>
            </a:r>
          </a:p>
          <a:p>
            <a:pPr lvl="1" marL="882315" indent="-374315" algn="just">
              <a:buFontTx/>
              <a:buAutoNum type="arabicPeriod" startAt="1"/>
            </a:pPr>
            <a:r>
              <a:t>acceptance</a:t>
            </a:r>
          </a:p>
          <a:p>
            <a:pPr lvl="1" marL="882315" indent="-374315" algn="just">
              <a:buFontTx/>
              <a:buAutoNum type="arabicPeriod" startAt="1"/>
            </a:pPr>
            <a:r>
              <a:t>production</a:t>
            </a:r>
          </a:p>
          <a:p>
            <a:pPr lvl="1" marL="882315" indent="-374315" algn="just">
              <a:buFontTx/>
              <a:buAutoNum type="arabicPeriod" startAt="1"/>
            </a:pPr>
            <a:r>
              <a:t>end user support</a:t>
            </a:r>
          </a:p>
          <a:p>
            <a:pPr lvl="1" marL="882315" indent="-374315" algn="just">
              <a:buFontTx/>
              <a:buAutoNum type="arabicPeriod" startAt="1"/>
            </a:pPr>
            <a:r>
              <a:t>termination</a:t>
            </a:r>
          </a:p>
        </p:txBody>
      </p:sp>
      <p:pic>
        <p:nvPicPr>
          <p:cNvPr id="130" name="unknow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68765" y="1990097"/>
            <a:ext cx="7543503" cy="36035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DQWG-14, Monaco, 5-8 February 2019</a:t>
            </a:r>
          </a:p>
        </p:txBody>
      </p:sp>
      <p:sp>
        <p:nvSpPr>
          <p:cNvPr id="133" name="Shape 133"/>
          <p:cNvSpPr/>
          <p:nvPr>
            <p:ph type="title"/>
          </p:nvPr>
        </p:nvSpPr>
        <p:spPr>
          <a:xfrm>
            <a:off x="728869" y="277814"/>
            <a:ext cx="8981870" cy="636587"/>
          </a:xfrm>
          <a:prstGeom prst="rect">
            <a:avLst/>
          </a:prstGeom>
        </p:spPr>
        <p:txBody>
          <a:bodyPr/>
          <a:lstStyle>
            <a:lvl1pPr defTabSz="859536">
              <a:defRPr sz="3666"/>
            </a:lvl1pPr>
          </a:lstStyle>
          <a:p>
            <a:pPr/>
            <a:r>
              <a:t>Data Quality into the life cycle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xfrm>
            <a:off x="728870" y="1340769"/>
            <a:ext cx="10641495" cy="4530726"/>
          </a:xfrm>
          <a:prstGeom prst="rect">
            <a:avLst/>
          </a:prstGeom>
        </p:spPr>
        <p:txBody>
          <a:bodyPr/>
          <a:lstStyle/>
          <a:p>
            <a:pPr algn="just"/>
            <a:r>
              <a:t>Development -&gt; DQ Checklist -&gt; S-97 Part C - Data Quality.</a:t>
            </a:r>
          </a:p>
          <a:p>
            <a:pPr algn="just"/>
            <a:r>
              <a:t>Development -&gt; DQ Checklist -&gt; S1-xx PS DQ paragraph.</a:t>
            </a:r>
          </a:p>
          <a:p>
            <a:pPr algn="just"/>
            <a:r>
              <a:t>Testing -&gt; provide advice upon request from testing Parties.</a:t>
            </a:r>
          </a:p>
          <a:p>
            <a:pPr algn="just"/>
            <a:r>
              <a:t>Acceptance -&gt; provide advice to HO’s on the concept and importance of DQ required for e-NAV.</a:t>
            </a:r>
          </a:p>
          <a:p>
            <a:pPr algn="just"/>
            <a:r>
              <a:t>Production -&gt; Minimum Standard for Data Validation.</a:t>
            </a:r>
          </a:p>
          <a:p>
            <a:pPr algn="just"/>
            <a:r>
              <a:t>End user support -&gt; S-67 publication.</a:t>
            </a:r>
          </a:p>
          <a:p>
            <a:pPr algn="just"/>
            <a:r>
              <a:t>Termination -&gt; S-57 no longer in use, CATZOC symbolisation obsolete, replaced by Quality of Bathymetric Data mechanism.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DQWG-14, Monaco, 5-8 February 2019</a:t>
            </a:r>
          </a:p>
        </p:txBody>
      </p:sp>
      <p:sp>
        <p:nvSpPr>
          <p:cNvPr id="137" name="Shape 137"/>
          <p:cNvSpPr/>
          <p:nvPr>
            <p:ph type="title"/>
          </p:nvPr>
        </p:nvSpPr>
        <p:spPr>
          <a:xfrm>
            <a:off x="728869" y="277814"/>
            <a:ext cx="8981870" cy="636587"/>
          </a:xfrm>
          <a:prstGeom prst="rect">
            <a:avLst/>
          </a:prstGeom>
        </p:spPr>
        <p:txBody>
          <a:bodyPr/>
          <a:lstStyle>
            <a:lvl1pPr defTabSz="859536">
              <a:defRPr sz="3666"/>
            </a:lvl1pPr>
          </a:lstStyle>
          <a:p>
            <a:pPr/>
            <a:r>
              <a:t>DQ aspects from ping to chart to end user</a:t>
            </a:r>
          </a:p>
        </p:txBody>
      </p:sp>
      <p:sp>
        <p:nvSpPr>
          <p:cNvPr id="138" name="Shape 138"/>
          <p:cNvSpPr/>
          <p:nvPr>
            <p:ph type="body" idx="1"/>
          </p:nvPr>
        </p:nvSpPr>
        <p:spPr>
          <a:xfrm>
            <a:off x="728870" y="1340769"/>
            <a:ext cx="10641495" cy="4530726"/>
          </a:xfrm>
          <a:prstGeom prst="rect">
            <a:avLst/>
          </a:prstGeom>
        </p:spPr>
        <p:txBody>
          <a:bodyPr/>
          <a:lstStyle/>
          <a:p>
            <a:pPr marL="217170" indent="-217170" algn="just" defTabSz="868680">
              <a:spcBef>
                <a:spcPts val="900"/>
              </a:spcBef>
              <a:defRPr sz="2660"/>
            </a:pPr>
            <a:r>
              <a:t>From survey data to CATZOC values -&gt; best practices.</a:t>
            </a:r>
          </a:p>
          <a:p>
            <a:pPr marL="217170" indent="-217170" algn="just" defTabSz="868680">
              <a:spcBef>
                <a:spcPts val="900"/>
              </a:spcBef>
              <a:defRPr sz="2660"/>
            </a:pPr>
            <a:r>
              <a:t>From survey data to Quality of Bathymetric Data (QoBD) values.</a:t>
            </a:r>
          </a:p>
          <a:p>
            <a:pPr marL="217170" indent="-217170" algn="just" defTabSz="868680">
              <a:spcBef>
                <a:spcPts val="900"/>
              </a:spcBef>
              <a:defRPr sz="2660"/>
            </a:pPr>
            <a:r>
              <a:t>DQWG to close the gap between S-44 and S-101.</a:t>
            </a:r>
          </a:p>
          <a:p>
            <a:pPr marL="217170" indent="-217170" algn="just" defTabSz="868680">
              <a:spcBef>
                <a:spcPts val="900"/>
              </a:spcBef>
              <a:defRPr sz="2660"/>
            </a:pPr>
            <a:r>
              <a:t>Guidance to HOs: how to allocate  QoBD values.</a:t>
            </a:r>
          </a:p>
          <a:p>
            <a:pPr marL="217170" indent="-217170" algn="just" defTabSz="868680">
              <a:spcBef>
                <a:spcPts val="900"/>
              </a:spcBef>
              <a:defRPr sz="2660"/>
            </a:pPr>
            <a:r>
              <a:t>DQWG to develop a portrayal concept.</a:t>
            </a:r>
          </a:p>
          <a:p>
            <a:pPr marL="217170" indent="-217170" algn="just" defTabSz="868680">
              <a:spcBef>
                <a:spcPts val="900"/>
              </a:spcBef>
              <a:defRPr sz="2660"/>
            </a:pPr>
            <a:r>
              <a:t>Portrayal concept to be evaluated and tested by other WGs.</a:t>
            </a:r>
          </a:p>
          <a:p>
            <a:pPr marL="217170" indent="-217170" algn="just" defTabSz="868680">
              <a:spcBef>
                <a:spcPts val="900"/>
              </a:spcBef>
              <a:defRPr sz="2660"/>
            </a:pPr>
            <a:r>
              <a:t>Joint effort to operatively implement this.</a:t>
            </a:r>
          </a:p>
          <a:p>
            <a:pPr marL="217170" indent="-217170" algn="just" defTabSz="868680">
              <a:spcBef>
                <a:spcPts val="900"/>
              </a:spcBef>
              <a:defRPr sz="2660"/>
            </a:pPr>
            <a:r>
              <a:t>Re-fine Guidance to HOs based on testing results portrayal concept.</a:t>
            </a:r>
          </a:p>
          <a:p>
            <a:pPr marL="217170" indent="-217170" algn="just" defTabSz="868680">
              <a:spcBef>
                <a:spcPts val="900"/>
              </a:spcBef>
              <a:defRPr sz="2660"/>
            </a:pPr>
            <a:r>
              <a:t>Re-fine S-67 End user support.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DQWG-14, Monaco, 5-8 February 2019</a:t>
            </a:r>
          </a:p>
        </p:txBody>
      </p:sp>
      <p:sp>
        <p:nvSpPr>
          <p:cNvPr id="141" name="Shape 141"/>
          <p:cNvSpPr/>
          <p:nvPr>
            <p:ph type="title"/>
          </p:nvPr>
        </p:nvSpPr>
        <p:spPr>
          <a:xfrm>
            <a:off x="728869" y="277814"/>
            <a:ext cx="8981870" cy="636587"/>
          </a:xfrm>
          <a:prstGeom prst="rect">
            <a:avLst/>
          </a:prstGeom>
        </p:spPr>
        <p:txBody>
          <a:bodyPr/>
          <a:lstStyle>
            <a:lvl1pPr defTabSz="859536">
              <a:defRPr sz="3666"/>
            </a:lvl1pPr>
          </a:lstStyle>
          <a:p>
            <a:pPr/>
            <a:r>
              <a:t>Graphical overview</a:t>
            </a:r>
          </a:p>
        </p:txBody>
      </p:sp>
      <p:sp>
        <p:nvSpPr>
          <p:cNvPr id="142" name="Shape 142"/>
          <p:cNvSpPr/>
          <p:nvPr/>
        </p:nvSpPr>
        <p:spPr>
          <a:xfrm>
            <a:off x="863600" y="2910629"/>
            <a:ext cx="806649" cy="593828"/>
          </a:xfrm>
          <a:prstGeom prst="roundRect">
            <a:avLst>
              <a:gd name="adj" fmla="val 32080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S-44</a:t>
            </a:r>
          </a:p>
        </p:txBody>
      </p:sp>
      <p:sp>
        <p:nvSpPr>
          <p:cNvPr id="143" name="Shape 143"/>
          <p:cNvSpPr/>
          <p:nvPr/>
        </p:nvSpPr>
        <p:spPr>
          <a:xfrm>
            <a:off x="2933700" y="2895600"/>
            <a:ext cx="806649" cy="623886"/>
          </a:xfrm>
          <a:prstGeom prst="roundRect">
            <a:avLst>
              <a:gd name="adj" fmla="val 30534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S-57</a:t>
            </a:r>
          </a:p>
        </p:txBody>
      </p:sp>
      <p:sp>
        <p:nvSpPr>
          <p:cNvPr id="144" name="Shape 144"/>
          <p:cNvSpPr/>
          <p:nvPr/>
        </p:nvSpPr>
        <p:spPr>
          <a:xfrm>
            <a:off x="2005911" y="946199"/>
            <a:ext cx="1777853" cy="1453991"/>
          </a:xfrm>
          <a:prstGeom prst="wedgeEllipseCallout">
            <a:avLst>
              <a:gd name="adj1" fmla="val -45491"/>
              <a:gd name="adj2" fmla="val 61143"/>
            </a:avLst>
          </a:prstGeom>
          <a:solidFill>
            <a:schemeClr val="accent3"/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national methodologies survey to CATZOC</a:t>
            </a:r>
          </a:p>
        </p:txBody>
      </p:sp>
      <p:sp>
        <p:nvSpPr>
          <p:cNvPr id="145" name="Shape 145"/>
          <p:cNvSpPr/>
          <p:nvPr/>
        </p:nvSpPr>
        <p:spPr>
          <a:xfrm>
            <a:off x="1666908" y="2898306"/>
            <a:ext cx="1270001" cy="618474"/>
          </a:xfrm>
          <a:prstGeom prst="rightArrow">
            <a:avLst>
              <a:gd name="adj1" fmla="val 32000"/>
              <a:gd name="adj2" fmla="val 131420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46" name="Shape 146"/>
          <p:cNvSpPr/>
          <p:nvPr/>
        </p:nvSpPr>
        <p:spPr>
          <a:xfrm>
            <a:off x="5003800" y="2895600"/>
            <a:ext cx="806649" cy="623886"/>
          </a:xfrm>
          <a:prstGeom prst="roundRect">
            <a:avLst>
              <a:gd name="adj" fmla="val 30534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S-101</a:t>
            </a:r>
          </a:p>
        </p:txBody>
      </p:sp>
      <p:sp>
        <p:nvSpPr>
          <p:cNvPr id="147" name="Shape 147"/>
          <p:cNvSpPr/>
          <p:nvPr/>
        </p:nvSpPr>
        <p:spPr>
          <a:xfrm>
            <a:off x="4330803" y="946199"/>
            <a:ext cx="1777853" cy="1453991"/>
          </a:xfrm>
          <a:prstGeom prst="wedgeEllipseCallout">
            <a:avLst>
              <a:gd name="adj1" fmla="val -45491"/>
              <a:gd name="adj2" fmla="val 61143"/>
            </a:avLst>
          </a:prstGeom>
          <a:solidFill>
            <a:schemeClr val="accent3"/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decision tree</a:t>
            </a:r>
          </a:p>
        </p:txBody>
      </p:sp>
      <p:sp>
        <p:nvSpPr>
          <p:cNvPr id="148" name="Shape 148"/>
          <p:cNvSpPr/>
          <p:nvPr/>
        </p:nvSpPr>
        <p:spPr>
          <a:xfrm>
            <a:off x="3724308" y="2898306"/>
            <a:ext cx="1270001" cy="618474"/>
          </a:xfrm>
          <a:prstGeom prst="rightArrow">
            <a:avLst>
              <a:gd name="adj1" fmla="val 32000"/>
              <a:gd name="adj2" fmla="val 131420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49" name="Shape 149"/>
          <p:cNvSpPr/>
          <p:nvPr/>
        </p:nvSpPr>
        <p:spPr>
          <a:xfrm>
            <a:off x="6464403" y="946199"/>
            <a:ext cx="1777853" cy="1453991"/>
          </a:xfrm>
          <a:prstGeom prst="wedgeEllipseCallout">
            <a:avLst>
              <a:gd name="adj1" fmla="val -45491"/>
              <a:gd name="adj2" fmla="val 61143"/>
            </a:avLst>
          </a:prstGeom>
          <a:solidFill>
            <a:schemeClr val="accent3"/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portrayal concept</a:t>
            </a:r>
          </a:p>
        </p:txBody>
      </p:sp>
      <p:sp>
        <p:nvSpPr>
          <p:cNvPr id="150" name="Shape 150"/>
          <p:cNvSpPr/>
          <p:nvPr/>
        </p:nvSpPr>
        <p:spPr>
          <a:xfrm>
            <a:off x="5781708" y="2898306"/>
            <a:ext cx="1270001" cy="618474"/>
          </a:xfrm>
          <a:prstGeom prst="rightArrow">
            <a:avLst>
              <a:gd name="adj1" fmla="val 32000"/>
              <a:gd name="adj2" fmla="val 131420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1" name="Shape 151"/>
          <p:cNvSpPr/>
          <p:nvPr/>
        </p:nvSpPr>
        <p:spPr>
          <a:xfrm>
            <a:off x="7061200" y="2895600"/>
            <a:ext cx="1474042" cy="623886"/>
          </a:xfrm>
          <a:prstGeom prst="roundRect">
            <a:avLst>
              <a:gd name="adj" fmla="val 30534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S-101 v2.0</a:t>
            </a:r>
          </a:p>
        </p:txBody>
      </p:sp>
      <p:sp>
        <p:nvSpPr>
          <p:cNvPr id="152" name="Shape 152"/>
          <p:cNvSpPr/>
          <p:nvPr/>
        </p:nvSpPr>
        <p:spPr>
          <a:xfrm>
            <a:off x="9004403" y="946199"/>
            <a:ext cx="1777853" cy="1453991"/>
          </a:xfrm>
          <a:prstGeom prst="wedgeEllipseCallout">
            <a:avLst>
              <a:gd name="adj1" fmla="val -45491"/>
              <a:gd name="adj2" fmla="val 61143"/>
            </a:avLst>
          </a:prstGeom>
          <a:solidFill>
            <a:schemeClr val="accent3"/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end user support</a:t>
            </a:r>
          </a:p>
        </p:txBody>
      </p:sp>
      <p:sp>
        <p:nvSpPr>
          <p:cNvPr id="153" name="Shape 153"/>
          <p:cNvSpPr/>
          <p:nvPr/>
        </p:nvSpPr>
        <p:spPr>
          <a:xfrm>
            <a:off x="8524908" y="2898306"/>
            <a:ext cx="1270001" cy="618474"/>
          </a:xfrm>
          <a:prstGeom prst="rightArrow">
            <a:avLst>
              <a:gd name="adj1" fmla="val 32000"/>
              <a:gd name="adj2" fmla="val 131420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4" name="Shape 154"/>
          <p:cNvSpPr/>
          <p:nvPr/>
        </p:nvSpPr>
        <p:spPr>
          <a:xfrm>
            <a:off x="9785993" y="2895600"/>
            <a:ext cx="806649" cy="623886"/>
          </a:xfrm>
          <a:prstGeom prst="roundRect">
            <a:avLst>
              <a:gd name="adj" fmla="val 30534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S-67</a:t>
            </a:r>
          </a:p>
        </p:txBody>
      </p:sp>
      <p:sp>
        <p:nvSpPr>
          <p:cNvPr id="155" name="Shape 155"/>
          <p:cNvSpPr/>
          <p:nvPr/>
        </p:nvSpPr>
        <p:spPr>
          <a:xfrm>
            <a:off x="860425" y="4135257"/>
            <a:ext cx="812999" cy="630237"/>
          </a:xfrm>
          <a:prstGeom prst="rect">
            <a:avLst/>
          </a:prstGeom>
          <a:gradFill>
            <a:gsLst>
              <a:gs pos="0">
                <a:srgbClr val="6FACB7"/>
              </a:gs>
              <a:gs pos="50000">
                <a:srgbClr val="56A5B2"/>
              </a:gs>
              <a:gs pos="100000">
                <a:srgbClr val="4795A2"/>
              </a:gs>
            </a:gsLst>
            <a:lin ang="5400000"/>
          </a:gra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HSPT</a:t>
            </a:r>
          </a:p>
        </p:txBody>
      </p:sp>
      <p:sp>
        <p:nvSpPr>
          <p:cNvPr id="156" name="Shape 156"/>
          <p:cNvSpPr/>
          <p:nvPr/>
        </p:nvSpPr>
        <p:spPr>
          <a:xfrm>
            <a:off x="2930525" y="4100475"/>
            <a:ext cx="907902" cy="630237"/>
          </a:xfrm>
          <a:prstGeom prst="rect">
            <a:avLst/>
          </a:prstGeom>
          <a:gradFill>
            <a:gsLst>
              <a:gs pos="0">
                <a:srgbClr val="6FACB7"/>
              </a:gs>
              <a:gs pos="50000">
                <a:srgbClr val="56A5B2"/>
              </a:gs>
              <a:gs pos="100000">
                <a:srgbClr val="4795A2"/>
              </a:gs>
            </a:gsLst>
            <a:lin ang="5400000"/>
          </a:gra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ENCWG</a:t>
            </a:r>
          </a:p>
        </p:txBody>
      </p:sp>
      <p:sp>
        <p:nvSpPr>
          <p:cNvPr id="157" name="Shape 157"/>
          <p:cNvSpPr/>
          <p:nvPr/>
        </p:nvSpPr>
        <p:spPr>
          <a:xfrm>
            <a:off x="4953173" y="4100475"/>
            <a:ext cx="907902" cy="630237"/>
          </a:xfrm>
          <a:prstGeom prst="rect">
            <a:avLst/>
          </a:prstGeom>
          <a:gradFill>
            <a:gsLst>
              <a:gs pos="0">
                <a:srgbClr val="6FACB7"/>
              </a:gs>
              <a:gs pos="50000">
                <a:srgbClr val="56A5B2"/>
              </a:gs>
              <a:gs pos="100000">
                <a:srgbClr val="4795A2"/>
              </a:gs>
            </a:gsLst>
            <a:lin ang="5400000"/>
          </a:gra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S101PT</a:t>
            </a:r>
          </a:p>
        </p:txBody>
      </p:sp>
      <p:sp>
        <p:nvSpPr>
          <p:cNvPr id="158" name="Shape 158"/>
          <p:cNvSpPr/>
          <p:nvPr/>
        </p:nvSpPr>
        <p:spPr>
          <a:xfrm>
            <a:off x="7378873" y="4100475"/>
            <a:ext cx="1029296" cy="630237"/>
          </a:xfrm>
          <a:prstGeom prst="rect">
            <a:avLst/>
          </a:prstGeom>
          <a:gradFill>
            <a:gsLst>
              <a:gs pos="0">
                <a:srgbClr val="6FACB7"/>
              </a:gs>
              <a:gs pos="50000">
                <a:srgbClr val="56A5B2"/>
              </a:gs>
              <a:gs pos="100000">
                <a:srgbClr val="4795A2"/>
              </a:gs>
            </a:gsLst>
            <a:lin ang="5400000"/>
          </a:gra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S100WG</a:t>
            </a:r>
          </a:p>
        </p:txBody>
      </p:sp>
      <p:sp>
        <p:nvSpPr>
          <p:cNvPr id="159" name="Shape 159"/>
          <p:cNvSpPr/>
          <p:nvPr/>
        </p:nvSpPr>
        <p:spPr>
          <a:xfrm>
            <a:off x="1853711" y="5138111"/>
            <a:ext cx="907902" cy="630237"/>
          </a:xfrm>
          <a:prstGeom prst="rect">
            <a:avLst/>
          </a:prstGeom>
          <a:gradFill>
            <a:gsLst>
              <a:gs pos="0">
                <a:srgbClr val="6FACB7"/>
              </a:gs>
              <a:gs pos="50000">
                <a:srgbClr val="56A5B2"/>
              </a:gs>
              <a:gs pos="100000">
                <a:srgbClr val="4795A2"/>
              </a:gs>
            </a:gsLst>
            <a:lin ang="5400000"/>
          </a:gra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DQWG</a:t>
            </a:r>
          </a:p>
        </p:txBody>
      </p:sp>
      <p:sp>
        <p:nvSpPr>
          <p:cNvPr id="160" name="Shape 160"/>
          <p:cNvSpPr/>
          <p:nvPr/>
        </p:nvSpPr>
        <p:spPr>
          <a:xfrm>
            <a:off x="3911111" y="5138111"/>
            <a:ext cx="907902" cy="630237"/>
          </a:xfrm>
          <a:prstGeom prst="rect">
            <a:avLst/>
          </a:prstGeom>
          <a:gradFill>
            <a:gsLst>
              <a:gs pos="0">
                <a:srgbClr val="6FACB7"/>
              </a:gs>
              <a:gs pos="50000">
                <a:srgbClr val="56A5B2"/>
              </a:gs>
              <a:gs pos="100000">
                <a:srgbClr val="4795A2"/>
              </a:gs>
            </a:gsLst>
            <a:lin ang="5400000"/>
          </a:gra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DQWG</a:t>
            </a:r>
          </a:p>
        </p:txBody>
      </p:sp>
      <p:sp>
        <p:nvSpPr>
          <p:cNvPr id="161" name="Shape 161"/>
          <p:cNvSpPr/>
          <p:nvPr/>
        </p:nvSpPr>
        <p:spPr>
          <a:xfrm>
            <a:off x="6222511" y="5138111"/>
            <a:ext cx="907902" cy="630237"/>
          </a:xfrm>
          <a:prstGeom prst="rect">
            <a:avLst/>
          </a:prstGeom>
          <a:gradFill>
            <a:gsLst>
              <a:gs pos="0">
                <a:srgbClr val="6FACB7"/>
              </a:gs>
              <a:gs pos="50000">
                <a:srgbClr val="56A5B2"/>
              </a:gs>
              <a:gs pos="100000">
                <a:srgbClr val="4795A2"/>
              </a:gs>
            </a:gsLst>
            <a:lin ang="5400000"/>
          </a:gra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DQWG</a:t>
            </a:r>
          </a:p>
        </p:txBody>
      </p:sp>
      <p:sp>
        <p:nvSpPr>
          <p:cNvPr id="162" name="Shape 162"/>
          <p:cNvSpPr/>
          <p:nvPr/>
        </p:nvSpPr>
        <p:spPr>
          <a:xfrm>
            <a:off x="1690657" y="4456533"/>
            <a:ext cx="480269" cy="711587"/>
          </a:xfrm>
          <a:prstGeom prst="line">
            <a:avLst/>
          </a:prstGeom>
          <a:ln w="50800">
            <a:solidFill>
              <a:srgbClr val="FF2D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63" name="Shape 163"/>
          <p:cNvSpPr/>
          <p:nvPr/>
        </p:nvSpPr>
        <p:spPr>
          <a:xfrm flipV="1">
            <a:off x="2494669" y="4486413"/>
            <a:ext cx="451397" cy="623323"/>
          </a:xfrm>
          <a:prstGeom prst="line">
            <a:avLst/>
          </a:prstGeom>
          <a:ln w="50800">
            <a:solidFill>
              <a:srgbClr val="FF2D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64" name="Shape 164"/>
          <p:cNvSpPr/>
          <p:nvPr/>
        </p:nvSpPr>
        <p:spPr>
          <a:xfrm>
            <a:off x="2750523" y="5498319"/>
            <a:ext cx="1173003" cy="1"/>
          </a:xfrm>
          <a:prstGeom prst="line">
            <a:avLst/>
          </a:prstGeom>
          <a:ln w="50800">
            <a:solidFill>
              <a:srgbClr val="FF2D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65" name="Shape 165"/>
          <p:cNvSpPr/>
          <p:nvPr/>
        </p:nvSpPr>
        <p:spPr>
          <a:xfrm flipV="1">
            <a:off x="4462650" y="4486112"/>
            <a:ext cx="451396" cy="623322"/>
          </a:xfrm>
          <a:prstGeom prst="line">
            <a:avLst/>
          </a:prstGeom>
          <a:ln w="50800">
            <a:solidFill>
              <a:srgbClr val="FF2D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66" name="Shape 166"/>
          <p:cNvSpPr/>
          <p:nvPr/>
        </p:nvSpPr>
        <p:spPr>
          <a:xfrm flipV="1">
            <a:off x="6904319" y="4485525"/>
            <a:ext cx="451397" cy="623322"/>
          </a:xfrm>
          <a:prstGeom prst="line">
            <a:avLst/>
          </a:prstGeom>
          <a:ln w="50800">
            <a:solidFill>
              <a:srgbClr val="FF2D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67" name="Shape 167"/>
          <p:cNvSpPr/>
          <p:nvPr/>
        </p:nvSpPr>
        <p:spPr>
          <a:xfrm>
            <a:off x="5866392" y="4456533"/>
            <a:ext cx="480269" cy="711587"/>
          </a:xfrm>
          <a:prstGeom prst="line">
            <a:avLst/>
          </a:prstGeom>
          <a:ln w="50800">
            <a:solidFill>
              <a:srgbClr val="FF2D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68" name="Shape 168"/>
          <p:cNvSpPr/>
          <p:nvPr/>
        </p:nvSpPr>
        <p:spPr>
          <a:xfrm>
            <a:off x="7106623" y="5453229"/>
            <a:ext cx="1908901" cy="1"/>
          </a:xfrm>
          <a:prstGeom prst="line">
            <a:avLst/>
          </a:prstGeom>
          <a:ln w="50800">
            <a:solidFill>
              <a:srgbClr val="FF2D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69" name="Shape 169"/>
          <p:cNvSpPr/>
          <p:nvPr/>
        </p:nvSpPr>
        <p:spPr>
          <a:xfrm flipV="1">
            <a:off x="9050619" y="3603769"/>
            <a:ext cx="1013417" cy="1867972"/>
          </a:xfrm>
          <a:prstGeom prst="line">
            <a:avLst/>
          </a:prstGeom>
          <a:ln w="50800">
            <a:solidFill>
              <a:srgbClr val="FF2D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