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6" r:id="rId3"/>
    <p:sldId id="268" r:id="rId4"/>
    <p:sldId id="277" r:id="rId5"/>
    <p:sldId id="278" r:id="rId6"/>
    <p:sldId id="279" r:id="rId7"/>
    <p:sldId id="272" r:id="rId8"/>
    <p:sldId id="280" r:id="rId9"/>
    <p:sldId id="281" r:id="rId10"/>
    <p:sldId id="282" r:id="rId11"/>
    <p:sldId id="283" r:id="rId12"/>
    <p:sldId id="275" r:id="rId13"/>
  </p:sldIdLst>
  <p:sldSz cx="9144000" cy="6858000" type="screen4x3"/>
  <p:notesSz cx="6985000" cy="92837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landersArtSerif-Regular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8A"/>
    <a:srgbClr val="FFFFFF"/>
    <a:srgbClr val="ABD3EE"/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09" autoAdjust="0"/>
  </p:normalViewPr>
  <p:slideViewPr>
    <p:cSldViewPr snapToGrid="0">
      <p:cViewPr varScale="1">
        <p:scale>
          <a:sx n="78" d="100"/>
          <a:sy n="78" d="100"/>
        </p:scale>
        <p:origin x="928" y="64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E60F5B-93A3-403F-9285-FD06FE30C0B0}" type="datetimeFigureOut">
              <a:rPr lang="en-US"/>
              <a:pPr>
                <a:defRPr/>
              </a:pPr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7806B-1024-4404-9817-90DBD7261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87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CEF912-DB7F-41BE-8C55-7E3DC953C960}" type="datetimeFigureOut">
              <a:rPr lang="nl-BE"/>
              <a:pPr>
                <a:defRPr/>
              </a:pPr>
              <a:t>26/05/2018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144BF52-4039-40B2-942D-831B9E870251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99061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1BDEE2AD-2DB2-4298-AD3F-9C79E6BFBB0D}" type="slidenum">
              <a:rPr lang="nl-BE" altLang="en-US">
                <a:latin typeface="Calibri" panose="020F0502020204030204" pitchFamily="34" charset="0"/>
              </a:rPr>
              <a:pPr/>
              <a:t>2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8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en-US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B457C7B9-0E22-47C0-B381-9EC0702FAFBE}" type="slidenum">
              <a:rPr lang="nl-BE" altLang="en-US">
                <a:latin typeface="Calibri" panose="020F0502020204030204" pitchFamily="34" charset="0"/>
              </a:rPr>
              <a:pPr/>
              <a:t>3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1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en-US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3D32FFA5-0868-42CB-9EBA-FCC66ABA6EFD}" type="slidenum">
              <a:rPr lang="nl-BE" altLang="en-US">
                <a:latin typeface="Calibri" panose="020F0502020204030204" pitchFamily="34" charset="0"/>
              </a:rPr>
              <a:pPr/>
              <a:t>4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0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en-US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8C7BD236-F7B6-497F-A100-98019D44A96B}" type="slidenum">
              <a:rPr lang="nl-BE" altLang="en-US">
                <a:latin typeface="Calibri" panose="020F0502020204030204" pitchFamily="34" charset="0"/>
              </a:rPr>
              <a:pPr/>
              <a:t>5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12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en-US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46131ED1-EA94-4E34-966B-10B40915CFA1}" type="slidenum">
              <a:rPr lang="nl-BE" altLang="en-US">
                <a:latin typeface="Calibri" panose="020F0502020204030204" pitchFamily="34" charset="0"/>
              </a:rPr>
              <a:pPr/>
              <a:t>6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9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BE" altLang="en-US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1F33E439-C800-47CE-9600-3F8632C1A3AF}" type="slidenum">
              <a:rPr lang="nl-BE" altLang="en-US">
                <a:latin typeface="Calibri" panose="020F0502020204030204" pitchFamily="34" charset="0"/>
              </a:rPr>
              <a:pPr/>
              <a:t>7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7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A9655233-0096-4D7F-9024-BBC9923B8E25}" type="slidenum">
              <a:rPr lang="nl-BE" altLang="en-US">
                <a:latin typeface="Calibri" panose="020F0502020204030204" pitchFamily="34" charset="0"/>
              </a:rPr>
              <a:pPr/>
              <a:t>10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07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fld id="{29E0343C-6A6D-44DD-B311-F546171B5F0B}" type="slidenum">
              <a:rPr lang="nl-BE" altLang="en-US">
                <a:latin typeface="Calibri" panose="020F0502020204030204" pitchFamily="34" charset="0"/>
              </a:rPr>
              <a:pPr/>
              <a:t>11</a:t>
            </a:fld>
            <a:endParaRPr lang="nl-BE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5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287338"/>
            <a:ext cx="20923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7215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288000" y="288000"/>
            <a:ext cx="8553506" cy="6265475"/>
            <a:chOff x="288000" y="288000"/>
            <a:chExt cx="8553506" cy="6265475"/>
          </a:xfrm>
          <a:solidFill>
            <a:srgbClr val="176D8A"/>
          </a:solidFill>
        </p:grpSpPr>
        <p:sp>
          <p:nvSpPr>
            <p:cNvPr id="6" name="Rechthoek 11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7" name="Rechthoekige driehoek 12"/>
            <p:cNvSpPr/>
            <p:nvPr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pic>
        <p:nvPicPr>
          <p:cNvPr id="8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76263"/>
            <a:ext cx="1698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02532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rgbClr val="176D8A"/>
          </a:solidFill>
        </p:grpSpPr>
        <p:sp>
          <p:nvSpPr>
            <p:cNvPr id="6" name="Rechthoek 11"/>
            <p:cNvSpPr>
              <a:spLocks/>
            </p:cNvSpPr>
            <p:nvPr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7" name="Rechthoekige driehoek 12"/>
            <p:cNvSpPr/>
            <p:nvPr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</a:endParaRPr>
            </a:p>
          </p:txBody>
        </p:sp>
      </p:grpSp>
      <p:pic>
        <p:nvPicPr>
          <p:cNvPr id="8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87338"/>
            <a:ext cx="18510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idx="12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bIns="0" rtlCol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56934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10"/>
          <p:cNvGrpSpPr>
            <a:grpSpLocks/>
          </p:cNvGrpSpPr>
          <p:nvPr userDrawn="1"/>
        </p:nvGrpSpPr>
        <p:grpSpPr bwMode="auto">
          <a:xfrm>
            <a:off x="0" y="0"/>
            <a:ext cx="6227763" cy="6858000"/>
            <a:chOff x="288001" y="288000"/>
            <a:chExt cx="6033505" cy="6265475"/>
          </a:xfrm>
        </p:grpSpPr>
        <p:sp>
          <p:nvSpPr>
            <p:cNvPr id="7" name="Rechthoek 11"/>
            <p:cNvSpPr>
              <a:spLocks/>
            </p:cNvSpPr>
            <p:nvPr userDrawn="1"/>
          </p:nvSpPr>
          <p:spPr>
            <a:xfrm flipV="1">
              <a:off x="288001" y="288000"/>
              <a:ext cx="4247907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9" name="Rechthoekige driehoek 12"/>
            <p:cNvSpPr/>
            <p:nvPr userDrawn="1"/>
          </p:nvSpPr>
          <p:spPr>
            <a:xfrm flipV="1">
              <a:off x="4535908" y="288000"/>
              <a:ext cx="1785598" cy="6264025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rtlCol="0" anchor="ctr">
            <a:noAutofit/>
          </a:bodyPr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endParaRPr lang="nl-BE" noProof="0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5"/>
          </p:nvPr>
        </p:nvSpPr>
        <p:spPr>
          <a:xfrm>
            <a:off x="6875463" y="6327775"/>
            <a:ext cx="2141537" cy="365125"/>
          </a:xfrm>
        </p:spPr>
        <p:txBody>
          <a:bodyPr/>
          <a:lstStyle>
            <a:lvl1pPr>
              <a:defRPr sz="900"/>
            </a:lvl1pPr>
          </a:lstStyle>
          <a:p>
            <a:fld id="{461F394C-72D9-420C-AC65-3E58B8CEDFD8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714CFDE2-3C24-4C7D-98B1-40C62C51F11F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877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rtlCol="0" anchor="ctr">
            <a:noAutofit/>
          </a:bodyPr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4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91C51497-4679-496A-B478-6AA2BACEC9CF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80FC34BA-A9EC-420F-9719-110766985110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7311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287338"/>
            <a:ext cx="209073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 rtlCol="0">
            <a:noAutofit/>
          </a:bodyPr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9898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rtlCol="0" anchor="ctr">
            <a:noAutofit/>
          </a:bodyPr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4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598AE804-DC5F-4231-9970-7935385778ED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F2921651-C0C8-4697-AC5A-5D01AC359D77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25349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10"/>
          <p:cNvGrpSpPr>
            <a:grpSpLocks/>
          </p:cNvGrpSpPr>
          <p:nvPr userDrawn="1"/>
        </p:nvGrpSpPr>
        <p:grpSpPr bwMode="auto">
          <a:xfrm>
            <a:off x="287338" y="3402013"/>
            <a:ext cx="8856662" cy="3455987"/>
            <a:chOff x="288000" y="3402000"/>
            <a:chExt cx="8856000" cy="3456000"/>
          </a:xfrm>
        </p:grpSpPr>
        <p:sp>
          <p:nvSpPr>
            <p:cNvPr id="5" name="Rechthoek 8"/>
            <p:cNvSpPr/>
            <p:nvPr userDrawn="1"/>
          </p:nvSpPr>
          <p:spPr>
            <a:xfrm>
              <a:off x="288000" y="4265603"/>
              <a:ext cx="8856000" cy="2592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7" name="Rechthoekige driehoek 9"/>
            <p:cNvSpPr/>
            <p:nvPr userDrawn="1"/>
          </p:nvSpPr>
          <p:spPr>
            <a:xfrm flipH="1">
              <a:off x="288000" y="3402000"/>
              <a:ext cx="8856000" cy="86360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pic>
        <p:nvPicPr>
          <p:cNvPr id="8" name="Afbeelding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rtlCol="0" anchor="ctr">
            <a:noAutofit/>
          </a:bodyPr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4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CBDDC1ED-3B77-4524-A72C-07EE10EEDEDB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B9A92ACA-1609-4A48-84C6-FF2670798F09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413100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rtlCol="0" anchor="ctr">
            <a:noAutofit/>
          </a:bodyPr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4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FDED410F-27B7-410F-96BF-7A6E73102CE3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>
                <a:latin typeface="Calibri" panose="020F0502020204030204" pitchFamily="34" charset="0"/>
              </a:rPr>
              <a:t>│</a:t>
            </a:r>
            <a:fld id="{1C704034-EA41-447A-B7E3-8BDEF4DEF2C1}" type="slidenum">
              <a:rPr lang="nl-BE" altLang="en-US">
                <a:latin typeface="Calibri" panose="020F0502020204030204" pitchFamily="34" charset="0"/>
              </a:rPr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3014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4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57ED250A-88F1-48ED-930A-D06D9E48BDB8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4DF82BA5-414B-4A5D-9FD0-C54474307F67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33102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5857875"/>
            <a:ext cx="18367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3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4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dianummer 6"/>
          <p:cNvSpPr>
            <a:spLocks noGrp="1"/>
          </p:cNvSpPr>
          <p:nvPr>
            <p:ph type="sldNum" sz="quarter" idx="10"/>
          </p:nvPr>
        </p:nvSpPr>
        <p:spPr>
          <a:xfrm>
            <a:off x="6875463" y="6335713"/>
            <a:ext cx="2141537" cy="365125"/>
          </a:xfrm>
        </p:spPr>
        <p:txBody>
          <a:bodyPr/>
          <a:lstStyle>
            <a:lvl1pPr>
              <a:defRPr/>
            </a:lvl1pPr>
          </a:lstStyle>
          <a:p>
            <a:fld id="{BCB3B558-C04C-4189-B322-2D8B23F35FF5}" type="datetime1">
              <a:rPr lang="nl-BE" altLang="en-US"/>
              <a:pPr/>
              <a:t>26/05/2018</a:t>
            </a:fld>
            <a:r>
              <a:rPr lang="nl-BE" altLang="en-US"/>
              <a:t> </a:t>
            </a:r>
            <a:r>
              <a:rPr lang="nl-BE" altLang="en-US" b="1"/>
              <a:t>│</a:t>
            </a:r>
            <a:fld id="{82AB2E70-3C4B-4AF9-B72F-0DADF1E627CC}" type="slidenum">
              <a:rPr lang="nl-BE" altLang="en-US"/>
              <a:pPr/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11039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eren 15"/>
          <p:cNvGrpSpPr>
            <a:grpSpLocks/>
          </p:cNvGrpSpPr>
          <p:nvPr userDrawn="1"/>
        </p:nvGrpSpPr>
        <p:grpSpPr bwMode="auto">
          <a:xfrm>
            <a:off x="287338" y="287338"/>
            <a:ext cx="6034087" cy="6265862"/>
            <a:chOff x="288001" y="288000"/>
            <a:chExt cx="6033505" cy="6265475"/>
          </a:xfrm>
        </p:grpSpPr>
        <p:sp>
          <p:nvSpPr>
            <p:cNvPr id="7" name="Rechthoek 11"/>
            <p:cNvSpPr>
              <a:spLocks/>
            </p:cNvSpPr>
            <p:nvPr userDrawn="1"/>
          </p:nvSpPr>
          <p:spPr>
            <a:xfrm>
              <a:off x="288001" y="288000"/>
              <a:ext cx="424774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8" name="Rechthoekige driehoek 12"/>
            <p:cNvSpPr/>
            <p:nvPr userDrawn="1"/>
          </p:nvSpPr>
          <p:spPr>
            <a:xfrm>
              <a:off x="4535741" y="288000"/>
              <a:ext cx="1785765" cy="6263888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pic>
        <p:nvPicPr>
          <p:cNvPr id="9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76263"/>
            <a:ext cx="1698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rtlCol="0" anchor="ctr">
            <a:noAutofit/>
          </a:bodyPr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bIns="0" rtlCol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93930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95400" y="755650"/>
            <a:ext cx="7416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stijl te bewerken</a:t>
            </a:r>
            <a:endParaRPr lang="nl-BE" altLang="en-US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95400" y="1916113"/>
            <a:ext cx="74168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MODELSTIJLEN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 </a:t>
            </a:r>
            <a:endParaRPr lang="nl-BE" altLang="en-US" smtClean="0"/>
          </a:p>
          <a:p>
            <a:pPr lvl="4"/>
            <a:endParaRPr lang="nl-BE" alt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1175" y="6335713"/>
            <a:ext cx="900113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pPr>
              <a:defRPr/>
            </a:pPr>
            <a:fld id="{190791BA-F128-4B69-B4D8-4056FA2026A4}" type="datetimeFigureOut">
              <a:rPr lang="nl-BE"/>
              <a:pPr>
                <a:defRPr/>
              </a:pPr>
              <a:t>26/05/2018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4150" y="6335713"/>
            <a:ext cx="18891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5188" y="6335713"/>
            <a:ext cx="539750" cy="3603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7F7F7F"/>
                </a:solidFill>
                <a:latin typeface="FlandersArtSans-Regular" pitchFamily="2" charset="0"/>
              </a:defRPr>
            </a:lvl1pPr>
          </a:lstStyle>
          <a:p>
            <a:fld id="{D2DCD0B4-295C-4DE3-8822-2AB5D95FAC55}" type="slidenum">
              <a:rPr lang="nl-BE" altLang="en-US"/>
              <a:pPr/>
              <a:t>‹#›</a:t>
            </a:fld>
            <a:endParaRPr lang="nl-BE" altLang="en-US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295275" cy="6858000"/>
          </a:xfrm>
          <a:prstGeom prst="rect">
            <a:avLst/>
          </a:prstGeom>
          <a:solidFill>
            <a:srgbClr val="176D8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BE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FlandersArtSans-Bold" panose="00000800000000000000" pitchFamily="2" charset="0"/>
          <a:ea typeface="FlandersArtSans-Bold" pitchFamily="2" charset="0"/>
          <a:cs typeface="FlandersArtSans-Bold" panose="00000800000000000000" pitchFamily="2" charset="0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  <a:ea typeface="FlandersArtSans-Bold" pitchFamily="2" charset="0"/>
          <a:cs typeface="FlandersArtSans-Bold" pitchFamily="2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90000"/>
        <a:buBlip>
          <a:blip r:embed="rId10"/>
        </a:buBlip>
        <a:defRPr sz="2200" kern="120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4675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70000"/>
        <a:buBlip>
          <a:blip r:embed="rId11"/>
        </a:buBlip>
        <a:defRPr sz="2200" kern="1200">
          <a:solidFill>
            <a:srgbClr val="7F7F7F"/>
          </a:solidFill>
          <a:latin typeface="FlandersArtSans-Regular" panose="00000500000000000000" pitchFamily="2" charset="0"/>
          <a:ea typeface="+mn-ea"/>
          <a:cs typeface="+mn-cs"/>
        </a:defRPr>
      </a:lvl2pPr>
      <a:lvl3pPr marL="863600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90000"/>
        <a:buBlip>
          <a:blip r:embed="rId12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0938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75000"/>
        <a:buBlip>
          <a:blip r:embed="rId13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39863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90000"/>
        <a:buBlip>
          <a:blip r:embed="rId10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95400" y="755650"/>
            <a:ext cx="7416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stijl te bewerken</a:t>
            </a:r>
            <a:endParaRPr lang="nl-BE" altLang="en-US" smtClean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1175" y="6338888"/>
            <a:ext cx="900113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pPr>
              <a:defRPr/>
            </a:pPr>
            <a:fld id="{ACD5E544-6E14-4D47-A07D-94E7256A8657}" type="datetimeFigureOut">
              <a:rPr lang="nl-BE"/>
              <a:pPr>
                <a:defRPr/>
              </a:pPr>
              <a:t>26/05/2018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4150" y="6338888"/>
            <a:ext cx="1889125" cy="360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5188" y="6338888"/>
            <a:ext cx="539750" cy="3603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909090"/>
                </a:solidFill>
                <a:latin typeface="FlandersArtSans-Regular" pitchFamily="2" charset="0"/>
              </a:defRPr>
            </a:lvl1pPr>
          </a:lstStyle>
          <a:p>
            <a:fld id="{81CB60F4-AB49-4E85-AE7D-FFCFA65CFFCE}" type="slidenum">
              <a:rPr lang="nl-BE" altLang="en-US"/>
              <a:pPr/>
              <a:t>‹#›</a:t>
            </a:fld>
            <a:endParaRPr lang="nl-BE" altLang="en-US"/>
          </a:p>
        </p:txBody>
      </p:sp>
      <p:sp>
        <p:nvSpPr>
          <p:cNvPr id="2054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95400" y="1914525"/>
            <a:ext cx="744537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MODELSTIJLEN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 </a:t>
            </a:r>
            <a:endParaRPr lang="nl-BE" altLang="en-US" smtClean="0"/>
          </a:p>
          <a:p>
            <a:pPr lvl="4"/>
            <a:endParaRPr lang="nl-BE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5pPr>
      <a:lvl6pPr marL="4572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6pPr>
      <a:lvl7pPr marL="9144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7pPr>
      <a:lvl8pPr marL="13716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8pPr>
      <a:lvl9pPr marL="1828800" algn="l" rtl="0" fontAlgn="base">
        <a:lnSpc>
          <a:spcPts val="38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FlandersArtSans-Bold" pitchFamily="2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90000"/>
        <a:buBlip>
          <a:blip r:embed="rId6"/>
        </a:buBlip>
        <a:defRPr sz="2200" kern="120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4675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75000"/>
        <a:buBlip>
          <a:blip r:embed="rId7"/>
        </a:buBlip>
        <a:defRPr sz="2200" kern="120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3600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85000"/>
        <a:buBlip>
          <a:blip r:embed="rId8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0938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75000"/>
        <a:buBlip>
          <a:blip r:embed="rId9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39863" indent="-287338" algn="l" rtl="0" eaLnBrk="0" fontAlgn="base" hangingPunct="0">
        <a:lnSpc>
          <a:spcPct val="90000"/>
        </a:lnSpc>
        <a:spcBef>
          <a:spcPts val="300"/>
        </a:spcBef>
        <a:spcAft>
          <a:spcPct val="0"/>
        </a:spcAft>
        <a:buSzPct val="90000"/>
        <a:buBlip>
          <a:blip r:embed="rId6"/>
        </a:buBlip>
        <a:defRPr sz="2000" kern="12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shc.pro/?p=18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4775" y="-1247775"/>
            <a:ext cx="9355138" cy="935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Afbeelding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5613" y="434975"/>
            <a:ext cx="57610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2"/>
          <p:cNvSpPr txBox="1"/>
          <p:nvPr/>
        </p:nvSpPr>
        <p:spPr>
          <a:xfrm>
            <a:off x="455613" y="2308225"/>
            <a:ext cx="8301037" cy="2028825"/>
          </a:xfrm>
          <a:prstGeom prst="rect">
            <a:avLst/>
          </a:prstGeom>
          <a:solidFill>
            <a:srgbClr val="176D8A">
              <a:alpha val="25000"/>
            </a:srgbClr>
          </a:solidFill>
          <a:ln w="6350">
            <a:solidFill>
              <a:srgbClr val="176D8A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600" dirty="0">
                <a:solidFill>
                  <a:srgbClr val="FFFFFF"/>
                </a:solidFill>
                <a:latin typeface="FlandersArtSans-Bold"/>
                <a:ea typeface="Calibri"/>
                <a:cs typeface="Times New Roman"/>
              </a:rPr>
              <a:t>North Sea Hydrographic Commission report to IRCC10</a:t>
            </a:r>
          </a:p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3600" dirty="0">
                <a:solidFill>
                  <a:srgbClr val="FFFFFF"/>
                </a:solidFill>
                <a:latin typeface="FlandersArtSans-Bold"/>
                <a:ea typeface="Calibri"/>
                <a:cs typeface="Times New Roman"/>
              </a:rPr>
              <a:t>GOA June 2018</a:t>
            </a:r>
            <a:endParaRPr lang="nl-BE" sz="1100" dirty="0">
              <a:ea typeface="Calibri"/>
              <a:cs typeface="Times New Roman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55613" y="4630738"/>
            <a:ext cx="8201025" cy="123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Chair: Virginie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Debuck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(Belgium) 	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Vice-chair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: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Hilmar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Helgason</a:t>
            </a:r>
            <a:endParaRPr lang="nl-BE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Members: Belgium, Denmark, France, Germany, Iceland, Netherlands, Norway, United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Kingdom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55613" y="6008688"/>
            <a:ext cx="8201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Last meeting 33</a:t>
            </a:r>
            <a:r>
              <a:rPr lang="nl-BE" sz="2000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rd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Conference: 27</a:t>
            </a:r>
            <a:r>
              <a:rPr lang="nl-BE" sz="2000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and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28</a:t>
            </a:r>
            <a:r>
              <a:rPr lang="nl-BE" sz="2000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March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nl-BE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Ostend</a:t>
            </a:r>
            <a:r>
              <a:rPr lang="nl-BE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Belgium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255588"/>
            <a:ext cx="8062913" cy="7508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33</a:t>
            </a:r>
            <a:r>
              <a:rPr lang="nl-BE" sz="3400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nd</a:t>
            </a: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NSHC:  Open AP </a:t>
            </a:r>
            <a:r>
              <a:rPr lang="nl-BE" sz="3400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and</a:t>
            </a: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nl-BE" sz="3400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decisions</a:t>
            </a:r>
            <a:endParaRPr lang="nl-BE" sz="3400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19150" y="1606550"/>
            <a:ext cx="7932738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6/2014: North Sea wide Risk Assessment, including Dover </a:t>
            </a: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straits 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Risk assessment is for the time being continued on the levels of data exchange and mutual assessment of each other’s policies using relevant </a:t>
            </a: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datasets</a:t>
            </a:r>
            <a:endParaRPr lang="en-GB" sz="22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There will be no North Sea wide Risk assessment, but the RWG will reconsider this for the DSSS area due to its specific characteristics</a:t>
            </a:r>
            <a:r>
              <a:rPr lang="en-GB" sz="2200" dirty="0">
                <a:latin typeface="+mj-lt"/>
              </a:rPr>
              <a:t>.  (see AP10 of 7</a:t>
            </a:r>
            <a:r>
              <a:rPr lang="en-GB" sz="2200" baseline="30000" dirty="0">
                <a:latin typeface="+mj-lt"/>
              </a:rPr>
              <a:t>th</a:t>
            </a:r>
            <a:r>
              <a:rPr lang="en-GB" sz="2200" dirty="0">
                <a:latin typeface="+mj-lt"/>
              </a:rPr>
              <a:t> RWG</a:t>
            </a:r>
            <a:r>
              <a:rPr lang="en-GB" sz="2200" dirty="0">
                <a:latin typeface="+mj-lt"/>
              </a:rPr>
              <a:t>)</a:t>
            </a: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8/2014: MS nominate contact person </a:t>
            </a:r>
            <a:r>
              <a:rPr lang="en-GB" sz="22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fotrMSDI</a:t>
            </a: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WG: 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list is not complete</a:t>
            </a:r>
            <a:endParaRPr lang="nl-BE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755650"/>
            <a:ext cx="7416800" cy="681038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Action </a:t>
            </a: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required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?</a:t>
            </a:r>
            <a:r>
              <a:rPr lang="nl-BE" dirty="0">
                <a:solidFill>
                  <a:schemeClr val="bg2">
                    <a:lumMod val="50000"/>
                  </a:schemeClr>
                </a:solidFill>
                <a:ea typeface="+mj-ea"/>
              </a:rPr>
              <a:t/>
            </a:r>
            <a:br>
              <a:rPr lang="nl-BE" dirty="0">
                <a:solidFill>
                  <a:schemeClr val="bg2">
                    <a:lumMod val="50000"/>
                  </a:schemeClr>
                </a:solidFill>
                <a:ea typeface="+mj-ea"/>
              </a:rPr>
            </a:b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82700" y="1731963"/>
            <a:ext cx="6459538" cy="8397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The IRCC is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invited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to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note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the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 report of </a:t>
            </a:r>
            <a:r>
              <a:rPr lang="nl-BE" dirty="0" err="1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the</a:t>
            </a:r>
            <a:r>
              <a:rPr lang="nl-BE" dirty="0" smtClean="0">
                <a:solidFill>
                  <a:schemeClr val="accent1">
                    <a:lumMod val="50000"/>
                  </a:schemeClr>
                </a:solidFill>
                <a:latin typeface="FlandersArtSans-Medium" panose="00000600000000000000" pitchFamily="2" charset="0"/>
              </a:rPr>
              <a:t> NSHC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163638" y="3578225"/>
            <a:ext cx="68516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3600" dirty="0" err="1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Thank</a:t>
            </a:r>
            <a:r>
              <a:rPr lang="nl-BE" sz="3600" dirty="0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 </a:t>
            </a:r>
            <a:r>
              <a:rPr lang="nl-BE" sz="3600" dirty="0" err="1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you</a:t>
            </a:r>
            <a:r>
              <a:rPr lang="nl-BE" sz="3600" dirty="0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 </a:t>
            </a:r>
            <a:r>
              <a:rPr lang="nl-BE" sz="3600" dirty="0" err="1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for</a:t>
            </a:r>
            <a:r>
              <a:rPr lang="nl-BE" sz="3600" dirty="0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 </a:t>
            </a:r>
            <a:r>
              <a:rPr lang="nl-BE" sz="3600" dirty="0" err="1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your</a:t>
            </a:r>
            <a:r>
              <a:rPr lang="nl-BE" sz="3600" dirty="0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  <a:t> attention</a:t>
            </a:r>
            <a:br>
              <a:rPr lang="nl-BE" sz="3600" dirty="0">
                <a:solidFill>
                  <a:schemeClr val="bg2">
                    <a:lumMod val="50000"/>
                  </a:schemeClr>
                </a:solidFill>
                <a:latin typeface="FlandersArtSans-Bold" panose="00000800000000000000" pitchFamily="2" charset="0"/>
              </a:rPr>
            </a:br>
            <a:endParaRPr lang="nl-B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66825" y="736600"/>
            <a:ext cx="7416800" cy="68897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Achievements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2016-2018 </a:t>
            </a: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85875" y="1462088"/>
            <a:ext cx="7416800" cy="2492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nl-BE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22</a:t>
            </a:r>
            <a:r>
              <a:rPr lang="nl-BE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nd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Tidal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WG,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Ostend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25</a:t>
            </a:r>
            <a:r>
              <a:rPr lang="nl-BE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and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26</a:t>
            </a:r>
            <a:r>
              <a:rPr lang="nl-BE" baseline="30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October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2017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BE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7</a:t>
            </a:r>
            <a:r>
              <a:rPr lang="nl-BE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Resurvey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WG, London, 7</a:t>
            </a:r>
            <a:r>
              <a:rPr lang="nl-BE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and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8</a:t>
            </a:r>
            <a:r>
              <a:rPr lang="nl-BE" baseline="30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November 2017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BE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Establishment of </a:t>
            </a:r>
            <a:r>
              <a:rPr lang="nl-BE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the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International Chart </a:t>
            </a:r>
            <a:r>
              <a:rPr lang="nl-BE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Coordination</a:t>
            </a:r>
            <a:r>
              <a:rPr lang="nl-BE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WG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nl-BE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33rd NSHC Conference: 27th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and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28th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March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nl-BE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Ostend</a:t>
            </a:r>
            <a:r>
              <a:rPr lang="nl-BE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Belgium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BE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779463" y="736600"/>
            <a:ext cx="8075612" cy="68897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22</a:t>
            </a:r>
            <a:r>
              <a:rPr lang="nl-BE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nd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Tidal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WG (1/3):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Common Reference Surface </a:t>
            </a:r>
            <a:endParaRPr lang="nl-BE" sz="2200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54125" y="2160588"/>
            <a:ext cx="2574925" cy="2424112"/>
          </a:xfrm>
        </p:spPr>
        <p:txBody>
          <a:bodyPr rtlCol="0">
            <a:noAutofit/>
          </a:bodyPr>
          <a:lstStyle/>
          <a:p>
            <a:pPr indent="-28693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FlandersArtSans-Medium" panose="00000600000000000000" pitchFamily="2" charset="0"/>
                <a:cs typeface="Arial" panose="020B0604020202020204" pitchFamily="34" charset="0"/>
              </a:rPr>
              <a:t>WP </a:t>
            </a:r>
            <a:r>
              <a:rPr lang="en-GB" dirty="0">
                <a:latin typeface="FlandersArtSans-Medium" panose="00000600000000000000" pitchFamily="2" charset="0"/>
                <a:cs typeface="Arial" panose="020B0604020202020204" pitchFamily="34" charset="0"/>
              </a:rPr>
              <a:t>Item 18/01: </a:t>
            </a:r>
            <a:endParaRPr lang="en-GB" dirty="0" smtClean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indent="-28693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dirty="0" smtClean="0">
                <a:latin typeface="FlandersArtSans-Medium" panose="00000600000000000000" pitchFamily="2" charset="0"/>
                <a:cs typeface="Arial" panose="020B0604020202020204" pitchFamily="34" charset="0"/>
              </a:rPr>
              <a:t>Improve </a:t>
            </a:r>
            <a:r>
              <a:rPr lang="en-GB" dirty="0">
                <a:latin typeface="FlandersArtSans-Medium" panose="00000600000000000000" pitchFamily="2" charset="0"/>
                <a:cs typeface="Arial" panose="020B0604020202020204" pitchFamily="34" charset="0"/>
              </a:rPr>
              <a:t>North Sea wide realization of reference surfaces</a:t>
            </a:r>
            <a:endParaRPr lang="nl-BE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BE" dirty="0" smtClean="0"/>
              <a:t> </a:t>
            </a:r>
            <a:endParaRPr lang="nl-BE" sz="25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2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500" y="1403350"/>
            <a:ext cx="35560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972300" y="5992813"/>
            <a:ext cx="199866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Thanks to R.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Kuilman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 NLHO</a:t>
            </a:r>
            <a:endParaRPr lang="nl-BE" sz="1200" dirty="0">
              <a:solidFill>
                <a:schemeClr val="bg2">
                  <a:lumMod val="50000"/>
                </a:schemeClr>
              </a:solidFill>
              <a:latin typeface="FlandersArtSans-Medium" panose="000006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876300" y="736600"/>
            <a:ext cx="8170863" cy="68897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22</a:t>
            </a:r>
            <a:r>
              <a:rPr lang="nl-BE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nd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Tidal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WG (2/3) :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Common Reference Surface </a:t>
            </a:r>
            <a:r>
              <a:rPr lang="en-US" sz="4000" b="1" dirty="0">
                <a:solidFill>
                  <a:srgbClr val="176D8A"/>
                </a:solidFill>
                <a:ea typeface="+mj-ea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rgbClr val="176D8A"/>
                </a:solidFill>
                <a:ea typeface="+mj-ea"/>
                <a:cs typeface="Arial" panose="020B0604020202020204" pitchFamily="34" charset="0"/>
              </a:rPr>
            </a:b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081213" y="1647825"/>
          <a:ext cx="6261100" cy="3197225"/>
        </p:xfrm>
        <a:graphic>
          <a:graphicData uri="http://schemas.openxmlformats.org/drawingml/2006/table">
            <a:tbl>
              <a:tblPr/>
              <a:tblGrid>
                <a:gridCol w="626110"/>
                <a:gridCol w="626110"/>
                <a:gridCol w="626110"/>
                <a:gridCol w="626110"/>
                <a:gridCol w="626110"/>
                <a:gridCol w="626110"/>
                <a:gridCol w="626110"/>
                <a:gridCol w="626110"/>
                <a:gridCol w="626110"/>
                <a:gridCol w="626110"/>
              </a:tblGrid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NL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NL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nl-B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3"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C0C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nl-B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B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</a:tbl>
          </a:graphicData>
        </a:graphic>
      </p:graphicFrame>
      <p:sp>
        <p:nvSpPr>
          <p:cNvPr id="18558" name="Rectangle 2"/>
          <p:cNvSpPr>
            <a:spLocks noChangeArrowheads="1"/>
          </p:cNvSpPr>
          <p:nvPr/>
        </p:nvSpPr>
        <p:spPr bwMode="auto">
          <a:xfrm>
            <a:off x="1247775" y="4683125"/>
            <a:ext cx="56499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FlandersArtSerif-Regular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landersArtSerif-Regular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landersArtSerif-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landersArtSerif-Regular" pitchFamily="2" charset="0"/>
              </a:defRPr>
            </a:lvl9pPr>
          </a:lstStyle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Legend: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1: no common LAT boundary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2: differences on a common boundary but not checked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2*: differences on a common boundary, not checked, different CD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3: differences on a common boundary checked to be not significant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  <a:p>
            <a:r>
              <a:rPr lang="en-US" altLang="en-US" sz="1200">
                <a:latin typeface="FlandersArtSans-Medium" pitchFamily="2" charset="0"/>
                <a:cs typeface="Arial" panose="020B0604020202020204" pitchFamily="34" charset="0"/>
              </a:rPr>
              <a:t>4: differences on a common boundary checked to need to be reduced</a:t>
            </a:r>
            <a:endParaRPr lang="nl-BE" altLang="en-US" sz="1200">
              <a:latin typeface="FlandersArtSans-Medium" pitchFamily="2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897688" y="5500688"/>
            <a:ext cx="203517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Thanks to R.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Kuilman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FlandersArtSans-Medium" panose="00000600000000000000" pitchFamily="2" charset="0"/>
                <a:cs typeface="Arial" panose="020B0604020202020204" pitchFamily="34" charset="0"/>
              </a:rPr>
              <a:t> NLHO</a:t>
            </a:r>
            <a:endParaRPr lang="nl-BE" sz="1200" dirty="0">
              <a:solidFill>
                <a:schemeClr val="bg2">
                  <a:lumMod val="50000"/>
                </a:schemeClr>
              </a:solidFill>
              <a:latin typeface="FlandersArtSans-Medium" panose="000006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712788" y="506413"/>
            <a:ext cx="8267700" cy="6873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22</a:t>
            </a:r>
            <a:r>
              <a:rPr lang="nl-BE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nd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TWG (3/3): </a:t>
            </a: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Common </a:t>
            </a:r>
            <a:r>
              <a:rPr lang="en-US" sz="2200" b="1" dirty="0">
                <a:solidFill>
                  <a:schemeClr val="bg2">
                    <a:lumMod val="50000"/>
                  </a:schemeClr>
                </a:solidFill>
                <a:ea typeface="+mj-ea"/>
                <a:cs typeface="Arial" panose="020B0604020202020204" pitchFamily="34" charset="0"/>
              </a:rPr>
              <a:t>Reference Surface - Results </a:t>
            </a:r>
            <a:r>
              <a:rPr lang="en-US" sz="4000" b="1" dirty="0">
                <a:solidFill>
                  <a:srgbClr val="176D8A"/>
                </a:solidFill>
                <a:ea typeface="+mj-ea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rgbClr val="176D8A"/>
                </a:solidFill>
                <a:ea typeface="+mj-ea"/>
                <a:cs typeface="Arial" panose="020B0604020202020204" pitchFamily="34" charset="0"/>
              </a:rPr>
            </a:b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96925" y="1624013"/>
            <a:ext cx="7856538" cy="572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Next  steps</a:t>
            </a:r>
            <a:r>
              <a:rPr lang="en-GB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 for WP Item 18/01</a:t>
            </a: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Revisit the usefulness of the 1% </a:t>
            </a: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norm </a:t>
            </a: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Now arbitrarily chosen: LAT difference/ depth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Make a proposal for something more practical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marL="285750" lvl="2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Continue studying differences with the aim to improve the LAT surfaces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Examine the origin of the observed differences</a:t>
            </a:r>
            <a:endParaRPr lang="en-US" sz="2200" dirty="0">
              <a:solidFill>
                <a:srgbClr val="FF0000"/>
              </a:solidFill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Make error estimates on each reference surface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Compare whole reference surfaces </a:t>
            </a:r>
            <a:r>
              <a:rPr lang="en-US" sz="2200" dirty="0" err="1">
                <a:latin typeface="FlandersArtSans-Medium" panose="00000600000000000000" pitchFamily="2" charset="0"/>
                <a:cs typeface="Arial" panose="020B0604020202020204" pitchFamily="34" charset="0"/>
              </a:rPr>
              <a:t>iso</a:t>
            </a:r>
            <a:r>
              <a:rPr lang="en-US" sz="2200" dirty="0">
                <a:latin typeface="FlandersArtSans-Medium" panose="00000600000000000000" pitchFamily="2" charset="0"/>
                <a:cs typeface="Arial" panose="020B0604020202020204" pitchFamily="34" charset="0"/>
              </a:rPr>
              <a:t>. only borders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lvl="1"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BE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landersArtSans-Medium" panose="000006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7625" y="458788"/>
            <a:ext cx="7416800" cy="5984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7</a:t>
            </a:r>
            <a:r>
              <a:rPr lang="nl-BE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th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Resurvey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WG (1/2)</a:t>
            </a: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300163" y="2382838"/>
            <a:ext cx="6294437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AP7: </a:t>
            </a:r>
            <a:r>
              <a:rPr lang="nl-BE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Provision</a:t>
            </a: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of CATZOC </a:t>
            </a:r>
            <a:r>
              <a:rPr lang="nl-BE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polygons</a:t>
            </a: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AP9: </a:t>
            </a:r>
            <a:r>
              <a:rPr lang="nl-BE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Provision</a:t>
            </a: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of </a:t>
            </a:r>
            <a:r>
              <a:rPr lang="nl-BE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resurvey</a:t>
            </a: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nl-BE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frequency</a:t>
            </a: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plan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AP10: Risk Assessment : Dover Strait Survey Strategy (DSSS Area) – BE, FR, NL, UK.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Ambition common strategy for </a:t>
            </a:r>
            <a:r>
              <a:rPr lang="en-GB" sz="22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Dovers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Straits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For time being share and evaluate each others strategies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  <a:hlinkClick r:id="rId3"/>
              </a:rPr>
              <a:t>http://nshc.pro/?p=185</a:t>
            </a: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dirty="0"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300163" y="1258888"/>
            <a:ext cx="70485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Risk assessment is for the time being continued on the levels of data exchange and mutual assessment of each other’s policies using relevant datasets.</a:t>
            </a: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755650"/>
            <a:ext cx="7416800" cy="598488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7</a:t>
            </a:r>
            <a:r>
              <a:rPr lang="nl-BE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th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</a:t>
            </a:r>
            <a:r>
              <a:rPr lang="nl-BE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Resurvey</a:t>
            </a:r>
            <a:r>
              <a:rPr lang="nl-BE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WG (2/2)</a:t>
            </a:r>
            <a:endParaRPr lang="nl-BE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317625" y="1395413"/>
            <a:ext cx="7434263" cy="3816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WRT IHO CSB </a:t>
            </a:r>
            <a:r>
              <a:rPr lang="en-GB" sz="2200" dirty="0">
                <a:latin typeface="+mj-lt"/>
              </a:rPr>
              <a:t>paper: c</a:t>
            </a: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omments by ea</a:t>
            </a:r>
            <a:r>
              <a:rPr lang="en-GB" sz="2200" dirty="0">
                <a:latin typeface="+mj-lt"/>
              </a:rPr>
              <a:t>ch individual MS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+mj-lt"/>
              </a:rPr>
              <a:t>Discussion on CSB on ferries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WRT new techniques i.e. LIDAR, SDB, CSB and autonomous surveying: MS shared experiences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General: exchange of information between the MS on recent developments concerning new ships, applications, </a:t>
            </a:r>
            <a:r>
              <a:rPr lang="nl-BE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…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475" y="755650"/>
            <a:ext cx="8062913" cy="752475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North Sea Int. Chart </a:t>
            </a:r>
            <a:r>
              <a:rPr lang="nl-BE" sz="3400" dirty="0" err="1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Coordination</a:t>
            </a: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WG</a:t>
            </a:r>
            <a:endParaRPr lang="nl-BE" sz="3400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317625" y="2155825"/>
            <a:ext cx="7434263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Replaces former North Sea ENC Harmonisation WG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Overlap IENC : </a:t>
            </a:r>
            <a:r>
              <a:rPr lang="en-GB" sz="2200" dirty="0">
                <a:latin typeface="+mj-lt"/>
              </a:rPr>
              <a:t>has been removed as much as possible between the different neighbouring countries within the North Sea Region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latin typeface="+mj-lt"/>
              </a:rPr>
              <a:t>First meeting: still to be planned	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255588"/>
            <a:ext cx="8062913" cy="7508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33</a:t>
            </a:r>
            <a:r>
              <a:rPr lang="en-GB" sz="3400" baseline="300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nd</a:t>
            </a:r>
            <a:r>
              <a:rPr lang="en-GB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 NSHC:  Open AP and decisions (</a:t>
            </a:r>
            <a:r>
              <a:rPr lang="nl-BE" sz="3400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1/2)</a:t>
            </a:r>
            <a:endParaRPr lang="nl-BE" sz="3400" dirty="0">
              <a:solidFill>
                <a:schemeClr val="bg2">
                  <a:lumMod val="50000"/>
                </a:schemeClr>
              </a:solidFill>
              <a:ea typeface="+mj-ea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19150" y="1533525"/>
            <a:ext cx="7932738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latin typeface="+mj-lt"/>
              </a:rPr>
              <a:t>1/2018: Crowd sourced data</a:t>
            </a: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: </a:t>
            </a:r>
            <a:r>
              <a:rPr lang="en-GB" sz="2200" dirty="0">
                <a:latin typeface="+mj-lt"/>
              </a:rPr>
              <a:t>RWG investigates how CSD can support work of </a:t>
            </a:r>
            <a:r>
              <a:rPr lang="en-GB" sz="2200" dirty="0">
                <a:latin typeface="+mj-lt"/>
              </a:rPr>
              <a:t>NSHC</a:t>
            </a: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2/2018</a:t>
            </a:r>
            <a:r>
              <a:rPr lang="en-GB" sz="2200" dirty="0">
                <a:latin typeface="+mj-lt"/>
              </a:rPr>
              <a:t>: DE organises workshop on sharing knowledge and experiences of Contouring </a:t>
            </a:r>
            <a:r>
              <a:rPr lang="en-GB" sz="2200" dirty="0">
                <a:latin typeface="+mj-lt"/>
              </a:rPr>
              <a:t>algorithms</a:t>
            </a:r>
            <a:endParaRPr lang="en-GB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latin typeface="+mj-lt"/>
              </a:rPr>
              <a:t>6/2016: Vertical reference (LAT) comparison: in accordance with AP 18/1 of </a:t>
            </a:r>
            <a:r>
              <a:rPr lang="en-GB" sz="2200" dirty="0">
                <a:latin typeface="+mj-lt"/>
              </a:rPr>
              <a:t>TWG</a:t>
            </a:r>
            <a:endParaRPr lang="en-GB" sz="2200" dirty="0">
              <a:latin typeface="+mj-lt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+mj-lt"/>
              </a:rPr>
              <a:t>Including validity of 1% norm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2200" dirty="0">
                <a:latin typeface="+mj-lt"/>
              </a:rPr>
              <a:t>3/2010:  overview and harmonization of resurvey schemes, availability on NSHC.pro for whole NSHC </a:t>
            </a:r>
            <a:r>
              <a:rPr lang="en-GB" sz="2200" dirty="0">
                <a:latin typeface="+mj-lt"/>
              </a:rPr>
              <a:t>region</a:t>
            </a:r>
            <a:endParaRPr lang="en-GB" sz="2200" dirty="0"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nl-BE" sz="2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VO_V6">
  <a:themeElements>
    <a:clrScheme name="MDK">
      <a:dk1>
        <a:sysClr val="windowText" lastClr="000000"/>
      </a:dk1>
      <a:lt1>
        <a:sysClr val="window" lastClr="FFFFFF"/>
      </a:lt1>
      <a:dk2>
        <a:srgbClr val="176D8A"/>
      </a:dk2>
      <a:lt2>
        <a:srgbClr val="EEECE1"/>
      </a:lt2>
      <a:accent1>
        <a:srgbClr val="176D8A"/>
      </a:accent1>
      <a:accent2>
        <a:srgbClr val="37876D"/>
      </a:accent2>
      <a:accent3>
        <a:srgbClr val="91591D"/>
      </a:accent3>
      <a:accent4>
        <a:srgbClr val="867B3D"/>
      </a:accent4>
      <a:accent5>
        <a:srgbClr val="3C3D3C"/>
      </a:accent5>
      <a:accent6>
        <a:srgbClr val="FFFF00"/>
      </a:accent6>
      <a:hlink>
        <a:srgbClr val="0000FF"/>
      </a:hlink>
      <a:folHlink>
        <a:srgbClr val="800080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Presentatie_AMDK</Template>
  <TotalTime>166</TotalTime>
  <Words>677</Words>
  <Application>Microsoft Office PowerPoint</Application>
  <PresentationFormat>On-screen Show (4:3)</PresentationFormat>
  <Paragraphs>160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FlandersArtSerif-Regular</vt:lpstr>
      <vt:lpstr>Arial</vt:lpstr>
      <vt:lpstr>FlandersArtSans-Bold</vt:lpstr>
      <vt:lpstr>FlandersArtSans-Regular</vt:lpstr>
      <vt:lpstr>Calibri</vt:lpstr>
      <vt:lpstr>Times New Roman</vt:lpstr>
      <vt:lpstr>FlandersArtSans-Medium</vt:lpstr>
      <vt:lpstr>Wingdings</vt:lpstr>
      <vt:lpstr>Presentatie_VO_V6</vt:lpstr>
      <vt:lpstr>Aangepast ontwerp</vt:lpstr>
      <vt:lpstr>PowerPoint Presentation</vt:lpstr>
      <vt:lpstr>Achievements 2016-2018 </vt:lpstr>
      <vt:lpstr>22nd Tidal WG (1/3): Common Reference Surface </vt:lpstr>
      <vt:lpstr>22nd Tidal WG (2/3) : Common Reference Surface  </vt:lpstr>
      <vt:lpstr>22nd TWG (3/3): Common Reference Surface - Results  </vt:lpstr>
      <vt:lpstr>7th Resurvey WG (1/2)</vt:lpstr>
      <vt:lpstr>7th Resurvey WG (2/2)</vt:lpstr>
      <vt:lpstr>North Sea Int. Chart Coordination WG</vt:lpstr>
      <vt:lpstr>33nd NSHC:  Open AP and decisions (1/2)</vt:lpstr>
      <vt:lpstr>33nd NSHC:  Open AP and decisions</vt:lpstr>
      <vt:lpstr>Action required? 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Lenaers, Ellen</dc:creator>
  <cp:lastModifiedBy>Alberto Costa Neves</cp:lastModifiedBy>
  <cp:revision>68</cp:revision>
  <cp:lastPrinted>2018-05-25T09:58:42Z</cp:lastPrinted>
  <dcterms:created xsi:type="dcterms:W3CDTF">2018-03-26T07:55:04Z</dcterms:created>
  <dcterms:modified xsi:type="dcterms:W3CDTF">2018-05-26T11:21:36Z</dcterms:modified>
</cp:coreProperties>
</file>