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256" r:id="rId2"/>
    <p:sldId id="278" r:id="rId3"/>
    <p:sldId id="279" r:id="rId4"/>
    <p:sldId id="280" r:id="rId5"/>
    <p:sldId id="281" r:id="rId6"/>
    <p:sldId id="282" r:id="rId7"/>
    <p:sldId id="283" r:id="rId8"/>
    <p:sldId id="271" r:id="rId9"/>
    <p:sldId id="272" r:id="rId10"/>
    <p:sldId id="274" r:id="rId11"/>
    <p:sldId id="291" r:id="rId12"/>
    <p:sldId id="285" r:id="rId13"/>
    <p:sldId id="287" r:id="rId14"/>
    <p:sldId id="288" r:id="rId15"/>
    <p:sldId id="290" r:id="rId16"/>
    <p:sldId id="284"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orient="horz" pos="334" userDrawn="1">
          <p15:clr>
            <a:srgbClr val="A4A3A4"/>
          </p15:clr>
        </p15:guide>
        <p15:guide id="3" orient="horz" pos="1395" userDrawn="1">
          <p15:clr>
            <a:srgbClr val="A4A3A4"/>
          </p15:clr>
        </p15:guide>
        <p15:guide id="4" orient="horz" pos="3935" userDrawn="1">
          <p15:clr>
            <a:srgbClr val="A4A3A4"/>
          </p15:clr>
        </p15:guide>
        <p15:guide id="5" pos="447" userDrawn="1">
          <p15:clr>
            <a:srgbClr val="A4A3A4"/>
          </p15:clr>
        </p15:guide>
        <p15:guide id="6" pos="2557" userDrawn="1">
          <p15:clr>
            <a:srgbClr val="A4A3A4"/>
          </p15:clr>
        </p15:guide>
        <p15:guide id="7" pos="714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60623" autoAdjust="0"/>
  </p:normalViewPr>
  <p:slideViewPr>
    <p:cSldViewPr>
      <p:cViewPr varScale="1">
        <p:scale>
          <a:sx n="48" d="100"/>
          <a:sy n="48" d="100"/>
        </p:scale>
        <p:origin x="490" y="39"/>
      </p:cViewPr>
      <p:guideLst>
        <p:guide orient="horz" pos="1207"/>
        <p:guide orient="horz" pos="334"/>
        <p:guide orient="horz" pos="1395"/>
        <p:guide orient="horz" pos="3935"/>
        <p:guide pos="447"/>
        <p:guide pos="2557"/>
        <p:guide pos="7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D56E22-24D9-4F05-83DD-DFA1D9014C50}" type="datetimeFigureOut">
              <a:rPr lang="nb-NO" smtClean="0"/>
              <a:t>14.06.2018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1DC83-0CB4-4CFA-9ABB-CA7F0ABCB38B}" type="slidenum">
              <a:rPr lang="nb-NO" smtClean="0"/>
              <a:t>‹#›</a:t>
            </a:fld>
            <a:endParaRPr lang="nb-NO"/>
          </a:p>
        </p:txBody>
      </p:sp>
    </p:spTree>
    <p:extLst>
      <p:ext uri="{BB962C8B-B14F-4D97-AF65-F5344CB8AC3E}">
        <p14:creationId xmlns:p14="http://schemas.microsoft.com/office/powerpoint/2010/main" val="279512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88836-D6FE-4734-AD2F-452AA9DE3694}" type="datetimeFigureOut">
              <a:rPr lang="nb-NO" smtClean="0"/>
              <a:t>14.06.2018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01917-3419-4DE3-9AD0-7D28BBCDC02A}" type="slidenum">
              <a:rPr lang="nb-NO" smtClean="0"/>
              <a:t>‹#›</a:t>
            </a:fld>
            <a:endParaRPr lang="nb-NO"/>
          </a:p>
        </p:txBody>
      </p:sp>
    </p:spTree>
    <p:extLst>
      <p:ext uri="{BB962C8B-B14F-4D97-AF65-F5344CB8AC3E}">
        <p14:creationId xmlns:p14="http://schemas.microsoft.com/office/powerpoint/2010/main" val="403567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sz="1200" dirty="0" smtClean="0"/>
              <a:t>Associate Members participating in ARHC</a:t>
            </a:r>
          </a:p>
          <a:p>
            <a:pPr marL="171450" indent="-171450">
              <a:buFont typeface="Arial" panose="020B0604020202020204" pitchFamily="34" charset="0"/>
              <a:buChar char="•"/>
            </a:pPr>
            <a:r>
              <a:rPr lang="en-US" sz="1200" dirty="0" smtClean="0"/>
              <a:t>Continued work on an Arctic Voyage Planning Guide for mariners</a:t>
            </a:r>
          </a:p>
          <a:p>
            <a:pPr marL="171450" indent="-171450">
              <a:buFont typeface="Arial" panose="020B0604020202020204" pitchFamily="34" charset="0"/>
              <a:buChar char="•"/>
            </a:pPr>
            <a:r>
              <a:rPr lang="en-US" sz="1200" dirty="0" smtClean="0"/>
              <a:t>Operational and Technical Working Group with an emphasis on Hydrographic Risk Assessment in the Arctic.</a:t>
            </a:r>
          </a:p>
          <a:p>
            <a:pPr marL="171450" indent="-171450">
              <a:buFont typeface="Arial" panose="020B0604020202020204" pitchFamily="34" charset="0"/>
              <a:buChar char="•"/>
            </a:pPr>
            <a:r>
              <a:rPr lang="en-US" sz="1200" dirty="0" smtClean="0"/>
              <a:t>Status Arctic International Charting Coordination Working Group</a:t>
            </a:r>
          </a:p>
          <a:p>
            <a:pPr marL="171450" indent="-171450">
              <a:buFont typeface="Arial" panose="020B0604020202020204" pitchFamily="34" charset="0"/>
              <a:buChar char="•"/>
            </a:pPr>
            <a:r>
              <a:rPr lang="en-US" sz="1200" dirty="0" smtClean="0"/>
              <a:t>Status Arctic Regional Marine Spatial Data Infrastructure Working Group</a:t>
            </a:r>
          </a:p>
          <a:p>
            <a:pPr marL="171450" indent="-171450">
              <a:buFont typeface="Arial" panose="020B0604020202020204" pitchFamily="34" charset="0"/>
              <a:buChar char="•"/>
            </a:pPr>
            <a:r>
              <a:rPr lang="en-US" sz="1200" dirty="0" smtClean="0"/>
              <a:t>Communicate Arctic activities to associated IHO Working Groups</a:t>
            </a:r>
          </a:p>
          <a:p>
            <a:pPr marL="171450" indent="-171450">
              <a:buFont typeface="Arial" panose="020B0604020202020204" pitchFamily="34" charset="0"/>
              <a:buChar char="•"/>
            </a:pPr>
            <a:r>
              <a:rPr lang="en-US" sz="1200" dirty="0" smtClean="0"/>
              <a:t>Investigate potential of remote sensing and satellite-derived bathymetry (SDB)</a:t>
            </a:r>
          </a:p>
          <a:p>
            <a:pPr marL="171450" indent="-171450">
              <a:buFont typeface="Arial" panose="020B0604020202020204" pitchFamily="34" charset="0"/>
              <a:buChar char="•"/>
            </a:pPr>
            <a:r>
              <a:rPr lang="en-US" sz="1200" dirty="0" smtClean="0"/>
              <a:t>Investigate potential of crowd-sourced bathymetry for use within the Arctic community</a:t>
            </a:r>
          </a:p>
          <a:p>
            <a:pPr marL="171450" indent="-171450">
              <a:buFont typeface="Arial" panose="020B0604020202020204" pitchFamily="34" charset="0"/>
              <a:buChar char="•"/>
            </a:pPr>
            <a:r>
              <a:rPr lang="en-US" sz="1200" dirty="0" smtClean="0"/>
              <a:t>Outreach to stakeholders</a:t>
            </a:r>
            <a:endParaRPr lang="en-US" dirty="0" smtClean="0"/>
          </a:p>
          <a:p>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4</a:t>
            </a:fld>
            <a:endParaRPr lang="nb-NO"/>
          </a:p>
        </p:txBody>
      </p:sp>
    </p:spTree>
    <p:extLst>
      <p:ext uri="{BB962C8B-B14F-4D97-AF65-F5344CB8AC3E}">
        <p14:creationId xmlns:p14="http://schemas.microsoft.com/office/powerpoint/2010/main" val="218417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And </a:t>
            </a:r>
            <a:r>
              <a:rPr lang="nb-NO" dirty="0" err="1" smtClean="0"/>
              <a:t>this</a:t>
            </a:r>
            <a:r>
              <a:rPr lang="nb-NO" baseline="0" dirty="0" smtClean="0"/>
              <a:t> is </a:t>
            </a:r>
            <a:r>
              <a:rPr lang="nb-NO" baseline="0" dirty="0" err="1" smtClean="0"/>
              <a:t>where</a:t>
            </a:r>
            <a:r>
              <a:rPr lang="nb-NO" baseline="0" dirty="0" smtClean="0"/>
              <a:t> </a:t>
            </a:r>
            <a:r>
              <a:rPr lang="nb-NO" baseline="0" dirty="0" err="1" smtClean="0"/>
              <a:t>we’ll</a:t>
            </a:r>
            <a:r>
              <a:rPr lang="nb-NO" baseline="0" dirty="0" smtClean="0"/>
              <a:t> have </a:t>
            </a:r>
            <a:r>
              <a:rPr lang="nb-NO" baseline="0" dirty="0" err="1" smtClean="0"/>
              <a:t>our</a:t>
            </a:r>
            <a:r>
              <a:rPr lang="nb-NO" baseline="0" dirty="0" smtClean="0"/>
              <a:t> </a:t>
            </a:r>
            <a:r>
              <a:rPr lang="nb-NO" baseline="0" dirty="0" err="1" smtClean="0"/>
              <a:t>next</a:t>
            </a:r>
            <a:r>
              <a:rPr lang="nb-NO" baseline="0" dirty="0" smtClean="0"/>
              <a:t> ARHC </a:t>
            </a:r>
            <a:r>
              <a:rPr lang="nb-NO" baseline="0" dirty="0" err="1" smtClean="0"/>
              <a:t>meeting</a:t>
            </a:r>
            <a:r>
              <a:rPr lang="nb-NO" baseline="0" dirty="0" smtClean="0"/>
              <a:t> at </a:t>
            </a:r>
            <a:r>
              <a:rPr lang="nb-NO" baseline="0" dirty="0" err="1" smtClean="0"/>
              <a:t>the</a:t>
            </a:r>
            <a:r>
              <a:rPr lang="nb-NO" baseline="0" dirty="0" smtClean="0"/>
              <a:t> </a:t>
            </a:r>
            <a:r>
              <a:rPr lang="nb-NO" baseline="0" dirty="0" err="1" smtClean="0"/>
              <a:t>University</a:t>
            </a:r>
            <a:r>
              <a:rPr lang="nb-NO" baseline="0" dirty="0" smtClean="0"/>
              <a:t> Centre in Svalbard in September at 78 deg and 13 </a:t>
            </a:r>
            <a:r>
              <a:rPr lang="nb-NO" baseline="0" dirty="0" err="1" smtClean="0"/>
              <a:t>minutes</a:t>
            </a:r>
            <a:r>
              <a:rPr lang="nb-NO" baseline="0" dirty="0" smtClean="0"/>
              <a:t> Northern </a:t>
            </a:r>
            <a:r>
              <a:rPr lang="nb-NO" baseline="0" dirty="0" err="1" smtClean="0"/>
              <a:t>lattitude</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16</a:t>
            </a:fld>
            <a:endParaRPr lang="nb-NO"/>
          </a:p>
        </p:txBody>
      </p:sp>
    </p:spTree>
    <p:extLst>
      <p:ext uri="{BB962C8B-B14F-4D97-AF65-F5344CB8AC3E}">
        <p14:creationId xmlns:p14="http://schemas.microsoft.com/office/powerpoint/2010/main" val="36503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dirty="0" smtClean="0"/>
              <a:t>Outreach to Arctic Council working groups: </a:t>
            </a:r>
          </a:p>
          <a:p>
            <a:pPr lvl="1"/>
            <a:r>
              <a:rPr lang="en-US" sz="1400" dirty="0" smtClean="0"/>
              <a:t>Updating Arctic chart adequacy report to PAME.</a:t>
            </a:r>
          </a:p>
          <a:p>
            <a:pPr lvl="1"/>
            <a:r>
              <a:rPr lang="en-US" sz="1400" dirty="0" smtClean="0"/>
              <a:t>Chair ARHC presented relevant work of ARHC at PAME Arctic Shipping Best </a:t>
            </a:r>
            <a:r>
              <a:rPr lang="en-US" sz="1400" dirty="0" err="1" smtClean="0"/>
              <a:t>Practise</a:t>
            </a:r>
            <a:r>
              <a:rPr lang="en-US" sz="1400" dirty="0" smtClean="0"/>
              <a:t> Information Forum, particularly in regard to the recently adopted IMO Polar Code.</a:t>
            </a:r>
          </a:p>
          <a:p>
            <a:pPr lvl="1"/>
            <a:r>
              <a:rPr lang="en-US" sz="1400" dirty="0" smtClean="0"/>
              <a:t>ARMSDIWG joined forces with Arctic SDI to improve access to marine geospatial information in the Arctic for 4 of the 6 Arctic Council WGs: </a:t>
            </a:r>
          </a:p>
          <a:p>
            <a:pPr lvl="2">
              <a:buFont typeface="Courier New" panose="02070309020205020404" pitchFamily="49" charset="0"/>
              <a:buChar char="o"/>
            </a:pPr>
            <a:r>
              <a:rPr lang="en-US" sz="1400" dirty="0" smtClean="0"/>
              <a:t>AMAP (Arctic Monitoring and Assessment Program)</a:t>
            </a:r>
          </a:p>
          <a:p>
            <a:pPr lvl="2">
              <a:buFont typeface="Courier New" panose="02070309020205020404" pitchFamily="49" charset="0"/>
              <a:buChar char="o"/>
            </a:pPr>
            <a:r>
              <a:rPr lang="en-US" sz="1400" dirty="0" smtClean="0"/>
              <a:t>CAFF (Conservation of Arctic Flora and Fauna)</a:t>
            </a:r>
          </a:p>
          <a:p>
            <a:pPr lvl="2">
              <a:buFont typeface="Courier New" panose="02070309020205020404" pitchFamily="49" charset="0"/>
              <a:buChar char="o"/>
            </a:pPr>
            <a:r>
              <a:rPr lang="en-US" sz="1400" dirty="0" smtClean="0"/>
              <a:t>EPPR (Emergency Prevention, Preparedness and Response)</a:t>
            </a:r>
          </a:p>
          <a:p>
            <a:pPr lvl="2">
              <a:buFont typeface="Courier New" panose="02070309020205020404" pitchFamily="49" charset="0"/>
              <a:buChar char="o"/>
            </a:pPr>
            <a:r>
              <a:rPr lang="en-US" sz="1400" dirty="0" smtClean="0"/>
              <a:t>PAME (Protection of the Arctic Marine Environment)</a:t>
            </a:r>
          </a:p>
          <a:p>
            <a:pPr lvl="1"/>
            <a:r>
              <a:rPr lang="en-US" sz="1400" dirty="0" smtClean="0"/>
              <a:t>Engage with Arctic Marine users including cruise line industry, seismic companies and research vessel operators</a:t>
            </a:r>
          </a:p>
          <a:p>
            <a:pPr lvl="1"/>
            <a:r>
              <a:rPr lang="en-US" sz="1400" dirty="0" smtClean="0"/>
              <a:t>Participate with the Arctic SDI/Open Geospatial Consortium (OGC) Arctic Spatial Data pilot project</a:t>
            </a:r>
          </a:p>
          <a:p>
            <a:pPr lvl="1"/>
            <a:r>
              <a:rPr lang="en-US" sz="1400" dirty="0" smtClean="0"/>
              <a:t>ARHC is represented in the IHO-EU Network Working Group. The IHO-EU Network Working Group (IENWG) has been established by the Inter-Regional Coordination Committee (IRCC) to monitor and deal with the activities and processes related to hydrographic aspects under the aegis of the European Union (EU). </a:t>
            </a:r>
          </a:p>
          <a:p>
            <a:pPr lvl="1"/>
            <a:r>
              <a:rPr lang="en-US" sz="1400" dirty="0" smtClean="0"/>
              <a:t>Chair of ARHC7 organized the Arctic Science Forum during the day preceding the ARHC7 conference with stakeholder participation from local government of Greenland, shipping, </a:t>
            </a:r>
            <a:r>
              <a:rPr lang="en-US" sz="1400" dirty="0" err="1" smtClean="0"/>
              <a:t>cruiseship</a:t>
            </a:r>
            <a:r>
              <a:rPr lang="en-US" sz="1400" dirty="0" smtClean="0"/>
              <a:t> tourism, scientific institutions and industry</a:t>
            </a:r>
          </a:p>
          <a:p>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5</a:t>
            </a:fld>
            <a:endParaRPr lang="nb-NO"/>
          </a:p>
        </p:txBody>
      </p:sp>
    </p:spTree>
    <p:extLst>
      <p:ext uri="{BB962C8B-B14F-4D97-AF65-F5344CB8AC3E}">
        <p14:creationId xmlns:p14="http://schemas.microsoft.com/office/powerpoint/2010/main" val="266117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ARHC is acknowledged by Arctic Council WG PAME as the regional hydrographic authority and regularly reports status of charting and survey. </a:t>
            </a:r>
            <a:endParaRPr lang="nb-N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ARHC engages across the Arctic community to communicate the hydrographic and charting data situation</a:t>
            </a:r>
            <a:endParaRPr lang="nb-N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ARHC MS actively engage and contribute to many of the IHO WG’s and especially to those that support two of the IHO strategic pillars: MSDI and Crowd Source Bathymetry.</a:t>
            </a:r>
            <a:endParaRPr lang="nb-N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ARHC has made great strides to improve our understanding of the hydrographic data environment and communicate this situation to a broad community of users.</a:t>
            </a:r>
            <a:endParaRPr lang="nb-N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ARHC drafted and published a note entitled, “Caution required when using nautical charts of Arctic waters”. The note is distributed to </a:t>
            </a:r>
            <a:r>
              <a:rPr lang="en-US" sz="1200" kern="1200" dirty="0" smtClean="0">
                <a:solidFill>
                  <a:schemeClr val="tx1"/>
                </a:solidFill>
                <a:effectLst/>
                <a:latin typeface="+mn-lt"/>
                <a:ea typeface="+mn-ea"/>
                <a:cs typeface="+mn-cs"/>
              </a:rPr>
              <a:t>the secretariat of the Arctic Council, AECO, Cruise Line International Association, International Chamber of Shipping, </a:t>
            </a:r>
            <a:r>
              <a:rPr lang="en-US" sz="1200" kern="1200" dirty="0" err="1" smtClean="0">
                <a:solidFill>
                  <a:schemeClr val="tx1"/>
                </a:solidFill>
                <a:effectLst/>
                <a:latin typeface="+mn-lt"/>
                <a:ea typeface="+mn-ea"/>
                <a:cs typeface="+mn-cs"/>
              </a:rPr>
              <a:t>Intercargo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Intertanko</a:t>
            </a:r>
            <a:r>
              <a:rPr lang="en-US" sz="1200" kern="1200" dirty="0" smtClean="0">
                <a:solidFill>
                  <a:schemeClr val="tx1"/>
                </a:solidFill>
                <a:effectLst/>
                <a:latin typeface="+mn-lt"/>
                <a:ea typeface="+mn-ea"/>
                <a:cs typeface="+mn-cs"/>
              </a:rPr>
              <a:t>, International Group of P&amp;I Clubs, International Maritime Pilot Association and to the editors of: Hydro International, Lloyds List, The Maritime Executive</a:t>
            </a:r>
            <a:endParaRPr lang="nb-N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newly established Arctic Regional Marine Spatial Data Infrastructure Working Group (ARMSDIWG) is engaging with Arctic SDI to improve access to marine geospatial information for Arctic marine and ocean areas. Whereas modern hydrographic data is sparse in the Arctic, many other thematic datasets are available yet not easily accessible. HO’s can play a role in being a geospatial coordinator, taking a holistic SDI-approach to making data easily accessible. Through our engagement with Arctic SDI, ARMSDIWG is making its first steps towards MSDI for the Arctic.</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6</a:t>
            </a:fld>
            <a:endParaRPr lang="nb-NO"/>
          </a:p>
        </p:txBody>
      </p:sp>
    </p:spTree>
    <p:extLst>
      <p:ext uri="{BB962C8B-B14F-4D97-AF65-F5344CB8AC3E}">
        <p14:creationId xmlns:p14="http://schemas.microsoft.com/office/powerpoint/2010/main" val="414141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Large gaps in hydrographic data creating increased hydrographic data risk (see OTWG report)</a:t>
            </a:r>
            <a:endParaRPr lang="nb-NO"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Increased interest in the Arctic and therefore increased marine traffic</a:t>
            </a:r>
            <a:endParaRPr lang="nb-NO"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Whereas hydrographic data is largely lacking in the Arctic, many other thematic marine geospatial datasets are available but not easily accessible. There is an opportunity for Arctic HO’s beyond the classical safety of navigation role and beyond the hydrographic data provider role but in the role as (M)SDI facilitator. This requires close cooperation with both other national (government) data owners and end-users.</a:t>
            </a:r>
            <a:endParaRPr lang="nb-NO"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Finding methodologies for collecting and encoding traditional knowledge</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7</a:t>
            </a:fld>
            <a:endParaRPr lang="nb-NO"/>
          </a:p>
        </p:txBody>
      </p:sp>
    </p:spTree>
    <p:extLst>
      <p:ext uri="{BB962C8B-B14F-4D97-AF65-F5344CB8AC3E}">
        <p14:creationId xmlns:p14="http://schemas.microsoft.com/office/powerpoint/2010/main" val="112423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Cautionary note </a:t>
            </a:r>
            <a:r>
              <a:rPr lang="nb-NO" dirty="0" err="1" smtClean="0"/>
              <a:t>on</a:t>
            </a:r>
            <a:r>
              <a:rPr lang="nb-NO" dirty="0" smtClean="0"/>
              <a:t> </a:t>
            </a:r>
            <a:r>
              <a:rPr lang="nb-NO" dirty="0" err="1" smtClean="0"/>
              <a:t>the</a:t>
            </a:r>
            <a:r>
              <a:rPr lang="nb-NO" dirty="0" smtClean="0"/>
              <a:t> </a:t>
            </a:r>
            <a:r>
              <a:rPr lang="nb-NO" dirty="0" err="1" smtClean="0"/>
              <a:t>use</a:t>
            </a:r>
            <a:r>
              <a:rPr lang="nb-NO" dirty="0" smtClean="0"/>
              <a:t> </a:t>
            </a:r>
            <a:r>
              <a:rPr lang="nb-NO" dirty="0" err="1" smtClean="0"/>
              <a:t>of</a:t>
            </a:r>
            <a:r>
              <a:rPr lang="nb-NO" dirty="0" smtClean="0"/>
              <a:t> </a:t>
            </a:r>
            <a:r>
              <a:rPr lang="nb-NO" dirty="0" err="1" smtClean="0"/>
              <a:t>ENC’s</a:t>
            </a:r>
            <a:r>
              <a:rPr lang="nb-NO" dirty="0" smtClean="0"/>
              <a:t> in Arctic waters.</a:t>
            </a:r>
            <a:r>
              <a:rPr lang="nb-NO" baseline="0" dirty="0" smtClean="0"/>
              <a:t> Distributed to:</a:t>
            </a:r>
          </a:p>
          <a:p>
            <a:r>
              <a:rPr lang="en-US" dirty="0" smtClean="0"/>
              <a:t>- The secretariat of: Arctic Council, AECO, Cruise</a:t>
            </a:r>
            <a:r>
              <a:rPr lang="en-US" baseline="0" dirty="0" smtClean="0"/>
              <a:t> </a:t>
            </a:r>
            <a:r>
              <a:rPr lang="en-US" dirty="0" smtClean="0"/>
              <a:t>Line International Association, International Chamber of Shipping, </a:t>
            </a:r>
            <a:r>
              <a:rPr lang="en-US" dirty="0" err="1" smtClean="0"/>
              <a:t>Intercargo</a:t>
            </a:r>
            <a:r>
              <a:rPr lang="en-US" dirty="0" smtClean="0"/>
              <a:t>, </a:t>
            </a:r>
            <a:r>
              <a:rPr lang="en-US" dirty="0" err="1" smtClean="0"/>
              <a:t>Intertanko</a:t>
            </a:r>
            <a:r>
              <a:rPr lang="en-US" dirty="0" smtClean="0"/>
              <a:t>, International Group of P&amp;I Clubs, International Maritime Pilot Association - The editors of: Hydro International, Lloyds List, The Maritime Executive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9</a:t>
            </a:fld>
            <a:endParaRPr lang="nb-NO"/>
          </a:p>
        </p:txBody>
      </p:sp>
    </p:spTree>
    <p:extLst>
      <p:ext uri="{BB962C8B-B14F-4D97-AF65-F5344CB8AC3E}">
        <p14:creationId xmlns:p14="http://schemas.microsoft.com/office/powerpoint/2010/main" val="121380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Our 2nd </a:t>
            </a:r>
            <a:r>
              <a:rPr lang="nb-NO" dirty="0" err="1" smtClean="0"/>
              <a:t>contribution</a:t>
            </a:r>
            <a:r>
              <a:rPr lang="nb-NO" dirty="0" smtClean="0"/>
              <a:t> is to</a:t>
            </a:r>
            <a:r>
              <a:rPr lang="nb-NO" baseline="0" dirty="0" smtClean="0"/>
              <a:t> </a:t>
            </a:r>
            <a:r>
              <a:rPr lang="nb-NO" b="1" i="1" baseline="0" dirty="0" err="1" smtClean="0"/>
              <a:t>help</a:t>
            </a:r>
            <a:r>
              <a:rPr lang="nb-NO" baseline="0" dirty="0" smtClean="0"/>
              <a:t> </a:t>
            </a:r>
            <a:r>
              <a:rPr lang="nb-NO" baseline="0" dirty="0" err="1" smtClean="0"/>
              <a:t>provide</a:t>
            </a:r>
            <a:r>
              <a:rPr lang="nb-NO" baseline="0" dirty="0" smtClean="0"/>
              <a:t> </a:t>
            </a:r>
            <a:r>
              <a:rPr lang="nb-NO" dirty="0" smtClean="0"/>
              <a:t>PAME </a:t>
            </a:r>
            <a:r>
              <a:rPr lang="nb-NO" dirty="0" err="1" smtClean="0"/>
              <a:t>with</a:t>
            </a:r>
            <a:r>
              <a:rPr lang="nb-NO" dirty="0" smtClean="0"/>
              <a:t> relevant </a:t>
            </a:r>
            <a:r>
              <a:rPr lang="nb-NO" dirty="0" err="1" smtClean="0"/>
              <a:t>datasets</a:t>
            </a:r>
            <a:r>
              <a:rPr lang="nb-NO" dirty="0" smtClean="0"/>
              <a:t> for </a:t>
            </a:r>
            <a:r>
              <a:rPr lang="nb-NO" dirty="0" err="1" smtClean="0"/>
              <a:t>their</a:t>
            </a:r>
            <a:r>
              <a:rPr lang="nb-NO" dirty="0" smtClean="0"/>
              <a:t> portal</a:t>
            </a:r>
            <a:r>
              <a:rPr lang="nb-NO" baseline="0" dirty="0" smtClean="0"/>
              <a:t> </a:t>
            </a:r>
            <a:r>
              <a:rPr lang="nb-NO" baseline="0" dirty="0" err="1" smtClean="0"/>
              <a:t>based</a:t>
            </a:r>
            <a:r>
              <a:rPr lang="nb-NO" baseline="0" dirty="0" smtClean="0"/>
              <a:t> </a:t>
            </a:r>
            <a:r>
              <a:rPr lang="nb-NO" baseline="0" dirty="0" err="1" smtClean="0"/>
              <a:t>on</a:t>
            </a:r>
            <a:r>
              <a:rPr lang="nb-NO" baseline="0" dirty="0" smtClean="0"/>
              <a:t> </a:t>
            </a:r>
            <a:r>
              <a:rPr lang="nb-NO" baseline="0" dirty="0" err="1" smtClean="0"/>
              <a:t>available</a:t>
            </a:r>
            <a:r>
              <a:rPr lang="nb-NO" baseline="0" dirty="0" smtClean="0"/>
              <a:t> </a:t>
            </a:r>
            <a:r>
              <a:rPr lang="nb-NO" baseline="0" dirty="0" err="1" smtClean="0"/>
              <a:t>datasets</a:t>
            </a:r>
            <a:r>
              <a:rPr lang="nb-NO" baseline="0" dirty="0" smtClean="0"/>
              <a:t> in </a:t>
            </a:r>
            <a:r>
              <a:rPr lang="nb-NO" baseline="0" dirty="0" err="1" smtClean="0"/>
              <a:t>the</a:t>
            </a:r>
            <a:r>
              <a:rPr lang="nb-NO" baseline="0" dirty="0" smtClean="0"/>
              <a:t> Arctic </a:t>
            </a:r>
            <a:r>
              <a:rPr lang="nb-NO" baseline="0" dirty="0" err="1" smtClean="0"/>
              <a:t>Voyage</a:t>
            </a:r>
            <a:r>
              <a:rPr lang="nb-NO" baseline="0" dirty="0" smtClean="0"/>
              <a:t> Planning Guide as </a:t>
            </a:r>
            <a:r>
              <a:rPr lang="nb-NO" baseline="0" dirty="0" err="1" smtClean="0"/>
              <a:t>provided</a:t>
            </a:r>
            <a:r>
              <a:rPr lang="nb-NO" baseline="0" dirty="0" smtClean="0"/>
              <a:t> by Canada, </a:t>
            </a:r>
            <a:r>
              <a:rPr lang="nb-NO" baseline="0" dirty="0" err="1" smtClean="0"/>
              <a:t>Denmark</a:t>
            </a:r>
            <a:r>
              <a:rPr lang="nb-NO" baseline="0" dirty="0" smtClean="0"/>
              <a:t> and US. This is </a:t>
            </a:r>
            <a:r>
              <a:rPr lang="nb-NO" baseline="0" dirty="0" err="1" smtClean="0"/>
              <a:t>work</a:t>
            </a:r>
            <a:r>
              <a:rPr lang="nb-NO" baseline="0" dirty="0" smtClean="0"/>
              <a:t> in progress and </a:t>
            </a:r>
            <a:r>
              <a:rPr lang="nb-NO" baseline="0" dirty="0" err="1" smtClean="0"/>
              <a:t>the</a:t>
            </a:r>
            <a:r>
              <a:rPr lang="nb-NO" baseline="0" dirty="0" smtClean="0"/>
              <a:t> first </a:t>
            </a:r>
            <a:r>
              <a:rPr lang="nb-NO" baseline="0" dirty="0" err="1" smtClean="0"/>
              <a:t>substantial</a:t>
            </a:r>
            <a:r>
              <a:rPr lang="nb-NO" baseline="0" dirty="0" smtClean="0"/>
              <a:t> </a:t>
            </a:r>
            <a:r>
              <a:rPr lang="nb-NO" baseline="0" dirty="0" err="1" smtClean="0"/>
              <a:t>contribution</a:t>
            </a:r>
            <a:r>
              <a:rPr lang="nb-NO" baseline="0" dirty="0" smtClean="0"/>
              <a:t> </a:t>
            </a:r>
            <a:r>
              <a:rPr lang="nb-NO" baseline="0" dirty="0" err="1" smtClean="0"/>
              <a:t>will</a:t>
            </a:r>
            <a:r>
              <a:rPr lang="nb-NO" baseline="0" dirty="0" smtClean="0"/>
              <a:t> </a:t>
            </a:r>
            <a:r>
              <a:rPr lang="nb-NO" baseline="0" dirty="0" err="1" smtClean="0"/>
              <a:t>hopefully</a:t>
            </a:r>
            <a:r>
              <a:rPr lang="nb-NO" baseline="0" dirty="0" smtClean="0"/>
              <a:t> be </a:t>
            </a:r>
            <a:r>
              <a:rPr lang="nb-NO" baseline="0" dirty="0" err="1" smtClean="0"/>
              <a:t>finalized</a:t>
            </a:r>
            <a:r>
              <a:rPr lang="nb-NO" baseline="0" dirty="0" smtClean="0"/>
              <a:t> during </a:t>
            </a:r>
            <a:r>
              <a:rPr lang="nb-NO" baseline="0" dirty="0" err="1" smtClean="0"/>
              <a:t>this</a:t>
            </a:r>
            <a:r>
              <a:rPr lang="nb-NO" baseline="0" dirty="0" smtClean="0"/>
              <a:t> </a:t>
            </a:r>
            <a:r>
              <a:rPr lang="nb-NO" baseline="0" dirty="0" err="1" smtClean="0"/>
              <a:t>year</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10</a:t>
            </a:fld>
            <a:endParaRPr lang="nb-NO"/>
          </a:p>
        </p:txBody>
      </p:sp>
    </p:spTree>
    <p:extLst>
      <p:ext uri="{BB962C8B-B14F-4D97-AF65-F5344CB8AC3E}">
        <p14:creationId xmlns:p14="http://schemas.microsoft.com/office/powerpoint/2010/main" val="304316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Example of a thematic geospatial service containing «Environmental values» delivered by the Norwegian Environment Agency</a:t>
            </a:r>
          </a:p>
        </p:txBody>
      </p:sp>
      <p:sp>
        <p:nvSpPr>
          <p:cNvPr id="4" name="Plassholder for lysbildenummer 3"/>
          <p:cNvSpPr>
            <a:spLocks noGrp="1"/>
          </p:cNvSpPr>
          <p:nvPr>
            <p:ph type="sldNum" sz="quarter" idx="10"/>
          </p:nvPr>
        </p:nvSpPr>
        <p:spPr/>
        <p:txBody>
          <a:bodyPr/>
          <a:lstStyle/>
          <a:p>
            <a:fld id="{8D601917-3419-4DE3-9AD0-7D28BBCDC02A}" type="slidenum">
              <a:rPr lang="nb-NO" smtClean="0"/>
              <a:t>12</a:t>
            </a:fld>
            <a:endParaRPr lang="nb-NO"/>
          </a:p>
        </p:txBody>
      </p:sp>
    </p:spTree>
    <p:extLst>
      <p:ext uri="{BB962C8B-B14F-4D97-AF65-F5344CB8AC3E}">
        <p14:creationId xmlns:p14="http://schemas.microsoft.com/office/powerpoint/2010/main" val="153108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This </a:t>
            </a:r>
            <a:r>
              <a:rPr lang="nb-NO" dirty="0" err="1" smtClean="0"/>
              <a:t>example</a:t>
            </a:r>
            <a:r>
              <a:rPr lang="nb-NO" dirty="0" smtClean="0"/>
              <a:t> </a:t>
            </a:r>
            <a:r>
              <a:rPr lang="nb-NO" dirty="0" err="1" smtClean="0"/>
              <a:t>illustrates</a:t>
            </a:r>
            <a:r>
              <a:rPr lang="nb-NO" dirty="0" smtClean="0"/>
              <a:t> re-</a:t>
            </a:r>
            <a:r>
              <a:rPr lang="nb-NO" dirty="0" err="1" smtClean="0"/>
              <a:t>use</a:t>
            </a:r>
            <a:r>
              <a:rPr lang="nb-NO" dirty="0" smtClean="0"/>
              <a:t> </a:t>
            </a:r>
            <a:r>
              <a:rPr lang="nb-NO" dirty="0" err="1" smtClean="0"/>
              <a:t>of</a:t>
            </a:r>
            <a:r>
              <a:rPr lang="nb-NO" baseline="0" dirty="0" smtClean="0"/>
              <a:t> </a:t>
            </a:r>
            <a:r>
              <a:rPr lang="nb-NO" baseline="0" dirty="0" err="1" smtClean="0"/>
              <a:t>national</a:t>
            </a:r>
            <a:r>
              <a:rPr lang="nb-NO" baseline="0" dirty="0" smtClean="0"/>
              <a:t> </a:t>
            </a:r>
            <a:r>
              <a:rPr lang="nb-NO" baseline="0" dirty="0" err="1" smtClean="0"/>
              <a:t>geospatial</a:t>
            </a:r>
            <a:r>
              <a:rPr lang="nb-NO" baseline="0" dirty="0" smtClean="0"/>
              <a:t> services from Norway and Canada</a:t>
            </a:r>
          </a:p>
          <a:p>
            <a:r>
              <a:rPr lang="nb-NO" baseline="0" dirty="0" err="1" smtClean="0"/>
              <a:t>Thematic</a:t>
            </a:r>
            <a:r>
              <a:rPr lang="nb-NO" baseline="0" dirty="0" smtClean="0"/>
              <a:t> </a:t>
            </a:r>
            <a:r>
              <a:rPr lang="nb-NO" baseline="0" dirty="0" err="1" smtClean="0"/>
              <a:t>content</a:t>
            </a:r>
            <a:r>
              <a:rPr lang="nb-NO" baseline="0" dirty="0" smtClean="0"/>
              <a:t> in </a:t>
            </a:r>
            <a:r>
              <a:rPr lang="nb-NO" baseline="0" dirty="0" err="1" smtClean="0"/>
              <a:t>use</a:t>
            </a:r>
            <a:r>
              <a:rPr lang="nb-NO" baseline="0" dirty="0" smtClean="0"/>
              <a:t>, is « </a:t>
            </a:r>
            <a:r>
              <a:rPr lang="nb-NO" baseline="0" dirty="0" err="1" smtClean="0"/>
              <a:t>Ice</a:t>
            </a:r>
            <a:r>
              <a:rPr lang="nb-NO" baseline="0" dirty="0" smtClean="0"/>
              <a:t> </a:t>
            </a:r>
            <a:r>
              <a:rPr lang="nb-NO" baseline="0" dirty="0" err="1" smtClean="0"/>
              <a:t>frequencies</a:t>
            </a:r>
            <a:r>
              <a:rPr lang="nb-NO" baseline="0" dirty="0" smtClean="0"/>
              <a:t>»</a:t>
            </a:r>
          </a:p>
          <a:p>
            <a:r>
              <a:rPr lang="nb-NO" baseline="0" dirty="0" smtClean="0"/>
              <a:t>The services is </a:t>
            </a:r>
            <a:r>
              <a:rPr lang="nb-NO" baseline="0" dirty="0" err="1" smtClean="0"/>
              <a:t>consumed</a:t>
            </a:r>
            <a:r>
              <a:rPr lang="nb-NO" baseline="0" dirty="0" smtClean="0"/>
              <a:t> on-line </a:t>
            </a:r>
            <a:r>
              <a:rPr lang="nb-NO" baseline="0" dirty="0" err="1" smtClean="0"/>
              <a:t>through</a:t>
            </a:r>
            <a:r>
              <a:rPr lang="nb-NO" baseline="0" dirty="0" smtClean="0"/>
              <a:t> </a:t>
            </a:r>
            <a:r>
              <a:rPr lang="nb-NO" baseline="0" dirty="0" err="1" smtClean="0"/>
              <a:t>the</a:t>
            </a:r>
            <a:r>
              <a:rPr lang="nb-NO" baseline="0" dirty="0" smtClean="0"/>
              <a:t> web </a:t>
            </a:r>
            <a:r>
              <a:rPr lang="nb-NO" baseline="0" dirty="0" err="1" smtClean="0"/>
              <a:t>client</a:t>
            </a:r>
            <a:r>
              <a:rPr lang="nb-NO" baseline="0" dirty="0" smtClean="0"/>
              <a:t>, </a:t>
            </a:r>
            <a:r>
              <a:rPr lang="nb-NO" baseline="0" dirty="0" err="1" smtClean="0"/>
              <a:t>directly</a:t>
            </a:r>
            <a:r>
              <a:rPr lang="nb-NO" baseline="0" dirty="0" smtClean="0"/>
              <a:t> from </a:t>
            </a:r>
            <a:r>
              <a:rPr lang="nb-NO" baseline="0" dirty="0" err="1" smtClean="0"/>
              <a:t>dataowners</a:t>
            </a:r>
            <a:r>
              <a:rPr lang="nb-NO" baseline="0" dirty="0" smtClean="0"/>
              <a:t> </a:t>
            </a:r>
            <a:r>
              <a:rPr lang="nb-NO" baseline="0" dirty="0" err="1" smtClean="0"/>
              <a:t>own</a:t>
            </a:r>
            <a:r>
              <a:rPr lang="nb-NO" baseline="0" dirty="0" smtClean="0"/>
              <a:t> </a:t>
            </a:r>
            <a:r>
              <a:rPr lang="nb-NO" baseline="0" dirty="0" err="1" smtClean="0"/>
              <a:t>geospatial</a:t>
            </a:r>
            <a:r>
              <a:rPr lang="nb-NO" baseline="0" dirty="0" smtClean="0"/>
              <a:t> services</a:t>
            </a:r>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13</a:t>
            </a:fld>
            <a:endParaRPr lang="nb-NO"/>
          </a:p>
        </p:txBody>
      </p:sp>
    </p:spTree>
    <p:extLst>
      <p:ext uri="{BB962C8B-B14F-4D97-AF65-F5344CB8AC3E}">
        <p14:creationId xmlns:p14="http://schemas.microsoft.com/office/powerpoint/2010/main" val="178361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This example illustrates re-use of national geospatial services from Norway and Canada</a:t>
            </a:r>
          </a:p>
          <a:p>
            <a:r>
              <a:rPr lang="en-US" dirty="0" smtClean="0"/>
              <a:t>Thematic content in use, is «Marine protected areas»</a:t>
            </a:r>
          </a:p>
          <a:p>
            <a:r>
              <a:rPr lang="en-US" dirty="0" smtClean="0"/>
              <a:t>The services is consumed on-line through the web client, directly from </a:t>
            </a:r>
            <a:r>
              <a:rPr lang="en-US" dirty="0" err="1" smtClean="0"/>
              <a:t>dataowners</a:t>
            </a:r>
            <a:r>
              <a:rPr lang="en-US" dirty="0" smtClean="0"/>
              <a:t> own geospatial services</a:t>
            </a:r>
          </a:p>
          <a:p>
            <a:endParaRPr lang="nb-NO" dirty="0"/>
          </a:p>
        </p:txBody>
      </p:sp>
      <p:sp>
        <p:nvSpPr>
          <p:cNvPr id="4" name="Plassholder for lysbildenummer 3"/>
          <p:cNvSpPr>
            <a:spLocks noGrp="1"/>
          </p:cNvSpPr>
          <p:nvPr>
            <p:ph type="sldNum" sz="quarter" idx="10"/>
          </p:nvPr>
        </p:nvSpPr>
        <p:spPr/>
        <p:txBody>
          <a:bodyPr/>
          <a:lstStyle/>
          <a:p>
            <a:fld id="{8D601917-3419-4DE3-9AD0-7D28BBCDC02A}" type="slidenum">
              <a:rPr lang="nb-NO" smtClean="0"/>
              <a:t>14</a:t>
            </a:fld>
            <a:endParaRPr lang="nb-NO"/>
          </a:p>
        </p:txBody>
      </p:sp>
    </p:spTree>
    <p:extLst>
      <p:ext uri="{BB962C8B-B14F-4D97-AF65-F5344CB8AC3E}">
        <p14:creationId xmlns:p14="http://schemas.microsoft.com/office/powerpoint/2010/main" val="3609154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Layou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4315884" y="538163"/>
            <a:ext cx="7016749" cy="1485900"/>
          </a:xfrm>
          <a:prstGeom prst="rect">
            <a:avLst/>
          </a:prstGeom>
          <a:effectLst>
            <a:outerShdw blurRad="12700" dist="12700" dir="5400000" algn="tl" rotWithShape="0">
              <a:schemeClr val="bg1"/>
            </a:outerShdw>
          </a:effectLst>
        </p:spPr>
        <p:txBody>
          <a:bodyPr vert="horz" lIns="0" tIns="0" rIns="0" bIns="0">
            <a:normAutofit/>
          </a:bodyPr>
          <a:lstStyle>
            <a:lvl1pPr marL="0" indent="0">
              <a:buNone/>
              <a:defRPr sz="4800" b="1" baseline="0">
                <a:solidFill>
                  <a:srgbClr val="4B4E4B"/>
                </a:solidFill>
              </a:defRPr>
            </a:lvl1pPr>
          </a:lstStyle>
          <a:p>
            <a:pPr lvl="0"/>
            <a:r>
              <a:rPr lang="en-US" dirty="0" smtClean="0"/>
              <a:t>Click to edit Header title</a:t>
            </a:r>
            <a:endParaRPr lang="en-US" dirty="0"/>
          </a:p>
        </p:txBody>
      </p:sp>
      <p:sp>
        <p:nvSpPr>
          <p:cNvPr id="17" name="Text Placeholder 16"/>
          <p:cNvSpPr>
            <a:spLocks noGrp="1"/>
          </p:cNvSpPr>
          <p:nvPr>
            <p:ph type="body" sz="quarter" idx="12"/>
          </p:nvPr>
        </p:nvSpPr>
        <p:spPr>
          <a:xfrm>
            <a:off x="4303185" y="2185988"/>
            <a:ext cx="7029448" cy="458174"/>
          </a:xfrm>
          <a:prstGeom prst="rect">
            <a:avLst/>
          </a:prstGeom>
        </p:spPr>
        <p:txBody>
          <a:bodyPr vert="horz" lIns="0" tIns="0" rIns="0" bIns="0"/>
          <a:lstStyle>
            <a:lvl1pPr marL="0" indent="0" algn="r">
              <a:buNone/>
              <a:defRPr sz="1600" i="1">
                <a:solidFill>
                  <a:srgbClr val="4A4A4A"/>
                </a:solidFill>
                <a:effectLst>
                  <a:outerShdw blurRad="12700" dist="12700" dir="5400000" algn="tl" rotWithShape="0">
                    <a:schemeClr val="bg1"/>
                  </a:outerShdw>
                </a:effectLst>
              </a:defRPr>
            </a:lvl1pPr>
          </a:lstStyle>
          <a:p>
            <a:pPr lvl="0"/>
            <a:r>
              <a:rPr lang="nb-NO" smtClean="0"/>
              <a:t>Klikk for å redigere tekststiler i malen</a:t>
            </a:r>
          </a:p>
        </p:txBody>
      </p:sp>
      <p:sp>
        <p:nvSpPr>
          <p:cNvPr id="10" name="Picture Placeholder 9"/>
          <p:cNvSpPr>
            <a:spLocks noGrp="1"/>
          </p:cNvSpPr>
          <p:nvPr>
            <p:ph type="pic" sz="quarter" idx="10"/>
          </p:nvPr>
        </p:nvSpPr>
        <p:spPr>
          <a:xfrm>
            <a:off x="0" y="2746377"/>
            <a:ext cx="12192000" cy="4017964"/>
          </a:xfrm>
          <a:prstGeom prst="rect">
            <a:avLst/>
          </a:prstGeom>
        </p:spPr>
        <p:txBody>
          <a:bodyPr vert="horz"/>
          <a:lstStyle/>
          <a:p>
            <a:r>
              <a:rPr lang="nb-NO" smtClean="0"/>
              <a:t>Klikk ikonet for å legge til et bilde</a:t>
            </a:r>
            <a:endParaRPr lang="en-US" dirty="0"/>
          </a:p>
        </p:txBody>
      </p:sp>
      <p:pic>
        <p:nvPicPr>
          <p:cNvPr id="8" name="Bild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575" y="465775"/>
            <a:ext cx="1914525" cy="1520190"/>
          </a:xfrm>
          <a:prstGeom prst="rect">
            <a:avLst/>
          </a:prstGeom>
        </p:spPr>
      </p:pic>
      <p:pic>
        <p:nvPicPr>
          <p:cNvPr id="6" name="Bild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331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fer uten titel">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762000" y="539750"/>
            <a:ext cx="10570633" cy="5697538"/>
          </a:xfrm>
          <a:prstGeom prst="rect">
            <a:avLst/>
          </a:prstGeom>
        </p:spPr>
        <p:txBody>
          <a:bodyPr vert="horz"/>
          <a:lstStyle/>
          <a:p>
            <a:r>
              <a:rPr lang="nb-NO" smtClean="0"/>
              <a:t>Klikk ikonet for å legge til et diagram</a:t>
            </a:r>
            <a:endParaRPr lang="en-US" dirty="0"/>
          </a:p>
        </p:txBody>
      </p:sp>
      <p:pic>
        <p:nvPicPr>
          <p:cNvPr id="6" name="Bild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42208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fer med titel">
    <p:spTree>
      <p:nvGrpSpPr>
        <p:cNvPr id="1" name=""/>
        <p:cNvGrpSpPr/>
        <p:nvPr/>
      </p:nvGrpSpPr>
      <p:grpSpPr>
        <a:xfrm>
          <a:off x="0" y="0"/>
          <a:ext cx="0" cy="0"/>
          <a:chOff x="0" y="0"/>
          <a:chExt cx="0" cy="0"/>
        </a:xfrm>
      </p:grpSpPr>
      <p:sp>
        <p:nvSpPr>
          <p:cNvPr id="2" name="Title 1"/>
          <p:cNvSpPr>
            <a:spLocks noGrp="1"/>
          </p:cNvSpPr>
          <p:nvPr>
            <p:ph type="title"/>
          </p:nvPr>
        </p:nvSpPr>
        <p:spPr>
          <a:xfrm>
            <a:off x="762001" y="547691"/>
            <a:ext cx="10565816" cy="1344610"/>
          </a:xfrm>
        </p:spPr>
        <p:txBody>
          <a:bodyPr/>
          <a:lstStyle/>
          <a:p>
            <a:r>
              <a:rPr lang="nb-NO" smtClean="0"/>
              <a:t>Klikk for å redigere tittelstil</a:t>
            </a:r>
            <a:endParaRPr lang="en-US" dirty="0"/>
          </a:p>
        </p:txBody>
      </p:sp>
      <p:sp>
        <p:nvSpPr>
          <p:cNvPr id="3" name="Chart Placeholder 3"/>
          <p:cNvSpPr>
            <a:spLocks noGrp="1"/>
          </p:cNvSpPr>
          <p:nvPr>
            <p:ph type="chart" sz="quarter" idx="10"/>
          </p:nvPr>
        </p:nvSpPr>
        <p:spPr>
          <a:xfrm>
            <a:off x="762000" y="2185988"/>
            <a:ext cx="10570633" cy="4051300"/>
          </a:xfrm>
          <a:prstGeom prst="rect">
            <a:avLst/>
          </a:prstGeom>
        </p:spPr>
        <p:txBody>
          <a:bodyPr vert="horz"/>
          <a:lstStyle/>
          <a:p>
            <a:r>
              <a:rPr lang="nb-NO" smtClean="0"/>
              <a:t>Klikk ikonet for å legge til et diagram</a:t>
            </a:r>
            <a:endParaRPr lang="en-US" dirty="0"/>
          </a:p>
        </p:txBody>
      </p:sp>
      <p:pic>
        <p:nvPicPr>
          <p:cNvPr id="4" name="Bild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121136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Plassholder for innhold 5"/>
          <p:cNvSpPr>
            <a:spLocks noGrp="1"/>
          </p:cNvSpPr>
          <p:nvPr>
            <p:ph sz="quarter" idx="10" hasCustomPrompt="1"/>
          </p:nvPr>
        </p:nvSpPr>
        <p:spPr>
          <a:xfrm>
            <a:off x="0" y="0"/>
            <a:ext cx="12192000" cy="6858000"/>
          </a:xfrm>
          <a:prstGeom prst="rect">
            <a:avLst/>
          </a:prstGeom>
          <a:solidFill>
            <a:schemeClr val="tx1">
              <a:alpha val="72000"/>
            </a:schemeClr>
          </a:solidFill>
        </p:spPr>
        <p:txBody>
          <a:bodyPr/>
          <a:lstStyle>
            <a:lvl1pPr marL="0" indent="0">
              <a:buNone/>
              <a:defRPr/>
            </a:lvl1pPr>
          </a:lstStyle>
          <a:p>
            <a:pPr lvl="0"/>
            <a:r>
              <a:rPr lang="nb-NO" dirty="0" smtClean="0"/>
              <a:t> </a:t>
            </a:r>
            <a:endParaRPr lang="nb-NO" dirty="0"/>
          </a:p>
        </p:txBody>
      </p:sp>
      <p:sp>
        <p:nvSpPr>
          <p:cNvPr id="8" name="Plassholder for bilde 7"/>
          <p:cNvSpPr>
            <a:spLocks noGrp="1"/>
          </p:cNvSpPr>
          <p:nvPr>
            <p:ph type="pic" sz="quarter" idx="11" hasCustomPrompt="1"/>
          </p:nvPr>
        </p:nvSpPr>
        <p:spPr>
          <a:xfrm>
            <a:off x="2159563" y="1844824"/>
            <a:ext cx="7872875" cy="3240360"/>
          </a:xfrm>
          <a:prstGeom prst="rect">
            <a:avLst/>
          </a:prstGeom>
          <a:effectLst>
            <a:outerShdw blurRad="50800" dist="38100" dir="2700000" algn="tl" rotWithShape="0">
              <a:prstClr val="black">
                <a:alpha val="48000"/>
              </a:prstClr>
            </a:outerShdw>
          </a:effectLst>
        </p:spPr>
        <p:txBody>
          <a:bodyPr/>
          <a:lstStyle/>
          <a:p>
            <a:r>
              <a:rPr lang="nb-NO" dirty="0" smtClean="0"/>
              <a:t> </a:t>
            </a:r>
            <a:endParaRPr lang="nb-NO" dirty="0"/>
          </a:p>
        </p:txBody>
      </p:sp>
    </p:spTree>
    <p:extLst>
      <p:ext uri="{BB962C8B-B14F-4D97-AF65-F5344CB8AC3E}">
        <p14:creationId xmlns:p14="http://schemas.microsoft.com/office/powerpoint/2010/main" val="322399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or tekst Grønn">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Content Placeholder 9"/>
          <p:cNvSpPr>
            <a:spLocks noGrp="1"/>
          </p:cNvSpPr>
          <p:nvPr>
            <p:ph sz="quarter" idx="10"/>
          </p:nvPr>
        </p:nvSpPr>
        <p:spPr>
          <a:xfrm>
            <a:off x="762001" y="539750"/>
            <a:ext cx="10570633" cy="5697538"/>
          </a:xfrm>
          <a:prstGeom prst="rect">
            <a:avLst/>
          </a:prstGeom>
        </p:spPr>
        <p:txBody>
          <a:bodyPr vert="horz" lIns="0" tIns="0" rIns="0" bIns="0" anchor="ctr">
            <a:normAutofit/>
          </a:bodyPr>
          <a:lstStyle>
            <a:lvl1pPr marL="0" indent="0" algn="ctr">
              <a:buNone/>
              <a:defRPr sz="9600" b="1">
                <a:solidFill>
                  <a:schemeClr val="bg1"/>
                </a:solidFill>
              </a:defRPr>
            </a:lvl1pPr>
            <a:lvl2pPr marL="457200" indent="0">
              <a:buNone/>
              <a:defRPr sz="7200" b="1">
                <a:solidFill>
                  <a:schemeClr val="bg1"/>
                </a:solidFill>
              </a:defRPr>
            </a:lvl2pPr>
            <a:lvl3pPr marL="914400" indent="0">
              <a:buNone/>
              <a:defRPr sz="7200" b="1">
                <a:solidFill>
                  <a:schemeClr val="bg1"/>
                </a:solidFill>
              </a:defRPr>
            </a:lvl3pPr>
            <a:lvl4pPr marL="1371600" indent="0">
              <a:buNone/>
              <a:defRPr sz="7200" b="1">
                <a:solidFill>
                  <a:schemeClr val="bg1"/>
                </a:solidFill>
              </a:defRPr>
            </a:lvl4pPr>
            <a:lvl5pPr marL="1828800" indent="0">
              <a:buNone/>
              <a:defRPr sz="7200" b="1">
                <a:solidFill>
                  <a:schemeClr val="bg1"/>
                </a:solidFill>
              </a:defRPr>
            </a:lvl5pPr>
          </a:lstStyle>
          <a:p>
            <a:pPr lvl="0"/>
            <a:r>
              <a:rPr lang="nb-NO" smtClean="0"/>
              <a:t>Klikk for å redigere tekststiler i malen</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695" y="6303219"/>
            <a:ext cx="257707" cy="356616"/>
          </a:xfrm>
          <a:prstGeom prst="rect">
            <a:avLst/>
          </a:prstGeom>
        </p:spPr>
      </p:pic>
    </p:spTree>
    <p:extLst>
      <p:ext uri="{BB962C8B-B14F-4D97-AF65-F5344CB8AC3E}">
        <p14:creationId xmlns:p14="http://schemas.microsoft.com/office/powerpoint/2010/main" val="410523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or tekst Blå">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Content Placeholder 9"/>
          <p:cNvSpPr>
            <a:spLocks noGrp="1"/>
          </p:cNvSpPr>
          <p:nvPr>
            <p:ph sz="quarter" idx="10"/>
          </p:nvPr>
        </p:nvSpPr>
        <p:spPr>
          <a:xfrm>
            <a:off x="762001" y="539750"/>
            <a:ext cx="10570633" cy="5697538"/>
          </a:xfrm>
          <a:prstGeom prst="rect">
            <a:avLst/>
          </a:prstGeom>
        </p:spPr>
        <p:txBody>
          <a:bodyPr vert="horz" lIns="0" tIns="0" rIns="0" bIns="0" anchor="ctr">
            <a:normAutofit/>
          </a:bodyPr>
          <a:lstStyle>
            <a:lvl1pPr marL="0" indent="0" algn="ctr">
              <a:buNone/>
              <a:defRPr sz="9600" b="1">
                <a:solidFill>
                  <a:schemeClr val="bg1"/>
                </a:solidFill>
              </a:defRPr>
            </a:lvl1pPr>
            <a:lvl2pPr marL="457200" indent="0">
              <a:buNone/>
              <a:defRPr sz="7200" b="1">
                <a:solidFill>
                  <a:schemeClr val="bg1"/>
                </a:solidFill>
              </a:defRPr>
            </a:lvl2pPr>
            <a:lvl3pPr marL="914400" indent="0">
              <a:buNone/>
              <a:defRPr sz="7200" b="1">
                <a:solidFill>
                  <a:schemeClr val="bg1"/>
                </a:solidFill>
              </a:defRPr>
            </a:lvl3pPr>
            <a:lvl4pPr marL="1371600" indent="0">
              <a:buNone/>
              <a:defRPr sz="7200" b="1">
                <a:solidFill>
                  <a:schemeClr val="bg1"/>
                </a:solidFill>
              </a:defRPr>
            </a:lvl4pPr>
            <a:lvl5pPr marL="1828800" indent="0">
              <a:buNone/>
              <a:defRPr sz="7200" b="1">
                <a:solidFill>
                  <a:schemeClr val="bg1"/>
                </a:solidFill>
              </a:defRPr>
            </a:lvl5pPr>
          </a:lstStyle>
          <a:p>
            <a:pPr lvl="0"/>
            <a:r>
              <a:rPr lang="nb-NO" smtClean="0"/>
              <a:t>Klikk for å redigere tekststiler i malen</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695" y="6303219"/>
            <a:ext cx="257707" cy="356616"/>
          </a:xfrm>
          <a:prstGeom prst="rect">
            <a:avLst/>
          </a:prstGeom>
        </p:spPr>
      </p:pic>
    </p:spTree>
    <p:extLst>
      <p:ext uri="{BB962C8B-B14F-4D97-AF65-F5344CB8AC3E}">
        <p14:creationId xmlns:p14="http://schemas.microsoft.com/office/powerpoint/2010/main" val="33449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Content Placeholder 9"/>
          <p:cNvSpPr>
            <a:spLocks noGrp="1"/>
          </p:cNvSpPr>
          <p:nvPr>
            <p:ph sz="quarter" idx="10"/>
          </p:nvPr>
        </p:nvSpPr>
        <p:spPr>
          <a:xfrm>
            <a:off x="762001" y="539750"/>
            <a:ext cx="10570633" cy="5697538"/>
          </a:xfrm>
          <a:prstGeom prst="rect">
            <a:avLst/>
          </a:prstGeom>
        </p:spPr>
        <p:txBody>
          <a:bodyPr vert="horz" lIns="0" tIns="0" rIns="0" bIns="0" anchor="ctr">
            <a:normAutofit/>
          </a:bodyPr>
          <a:lstStyle>
            <a:lvl1pPr marL="0" indent="0" algn="ctr">
              <a:buNone/>
              <a:defRPr sz="9600" b="1">
                <a:solidFill>
                  <a:schemeClr val="bg1"/>
                </a:solidFill>
              </a:defRPr>
            </a:lvl1pPr>
            <a:lvl2pPr marL="457200" indent="0">
              <a:buNone/>
              <a:defRPr sz="7200" b="1">
                <a:solidFill>
                  <a:schemeClr val="bg1"/>
                </a:solidFill>
              </a:defRPr>
            </a:lvl2pPr>
            <a:lvl3pPr marL="914400" indent="0">
              <a:buNone/>
              <a:defRPr sz="7200" b="1">
                <a:solidFill>
                  <a:schemeClr val="bg1"/>
                </a:solidFill>
              </a:defRPr>
            </a:lvl3pPr>
            <a:lvl4pPr marL="1371600" indent="0">
              <a:buNone/>
              <a:defRPr sz="7200" b="1">
                <a:solidFill>
                  <a:schemeClr val="bg1"/>
                </a:solidFill>
              </a:defRPr>
            </a:lvl4pPr>
            <a:lvl5pPr marL="1828800" indent="0">
              <a:buNone/>
              <a:defRPr sz="7200" b="1">
                <a:solidFill>
                  <a:schemeClr val="bg1"/>
                </a:solidFill>
              </a:defRPr>
            </a:lvl5pPr>
          </a:lstStyle>
          <a:p>
            <a:pPr lvl="0"/>
            <a:r>
              <a:rPr lang="nb-NO" smtClean="0"/>
              <a:t>Klikk for å redigere tekststiler i malen</a:t>
            </a:r>
          </a:p>
        </p:txBody>
      </p:sp>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r="-447"/>
          <a:stretch/>
        </p:blipFill>
        <p:spPr>
          <a:xfrm>
            <a:off x="187215" y="6303219"/>
            <a:ext cx="257707" cy="356616"/>
          </a:xfrm>
          <a:prstGeom prst="rect">
            <a:avLst/>
          </a:prstGeom>
        </p:spPr>
      </p:pic>
    </p:spTree>
    <p:extLst>
      <p:ext uri="{BB962C8B-B14F-4D97-AF65-F5344CB8AC3E}">
        <p14:creationId xmlns:p14="http://schemas.microsoft.com/office/powerpoint/2010/main" val="412405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4D2423-DBEF-4B4C-87F6-43A92D7A7DC1}" type="datetimeFigureOut">
              <a:rPr lang="en-US" smtClean="0"/>
              <a:t>6/14/2018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D57767D-13B0-4A56-8173-463B2CCB557E}" type="slidenum">
              <a:rPr lang="en-US" smtClean="0"/>
              <a:t>‹#›</a:t>
            </a:fld>
            <a:endParaRPr lang="en-US"/>
          </a:p>
        </p:txBody>
      </p:sp>
    </p:spTree>
    <p:extLst>
      <p:ext uri="{BB962C8B-B14F-4D97-AF65-F5344CB8AC3E}">
        <p14:creationId xmlns:p14="http://schemas.microsoft.com/office/powerpoint/2010/main" val="328284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el, plass til custom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539750"/>
            <a:ext cx="10566400" cy="1352550"/>
          </a:xfrm>
          <a:prstGeom prst="rect">
            <a:avLst/>
          </a:prstGeom>
        </p:spPr>
        <p:txBody>
          <a:bodyPr>
            <a:normAutofit/>
          </a:bodyPr>
          <a:lstStyle/>
          <a:p>
            <a:r>
              <a:rPr lang="nb-NO" smtClean="0"/>
              <a:t>Klikk for å redigere tittelstil</a:t>
            </a:r>
            <a:endParaRPr lang="en-US" dirty="0"/>
          </a:p>
        </p:txBody>
      </p:sp>
      <p:pic>
        <p:nvPicPr>
          <p:cNvPr id="5" name="Bild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92"/>
            <a:ext cx="1009996" cy="344978"/>
          </a:xfrm>
          <a:prstGeom prst="rect">
            <a:avLst/>
          </a:prstGeom>
        </p:spPr>
      </p:pic>
    </p:spTree>
    <p:extLst>
      <p:ext uri="{BB962C8B-B14F-4D97-AF65-F5344CB8AC3E}">
        <p14:creationId xmlns:p14="http://schemas.microsoft.com/office/powerpoint/2010/main" val="258737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kst layout 1">
    <p:spTree>
      <p:nvGrpSpPr>
        <p:cNvPr id="1" name=""/>
        <p:cNvGrpSpPr/>
        <p:nvPr/>
      </p:nvGrpSpPr>
      <p:grpSpPr>
        <a:xfrm>
          <a:off x="0" y="0"/>
          <a:ext cx="0" cy="0"/>
          <a:chOff x="0" y="0"/>
          <a:chExt cx="0" cy="0"/>
        </a:xfrm>
      </p:grpSpPr>
      <p:sp>
        <p:nvSpPr>
          <p:cNvPr id="2" name="Title 1"/>
          <p:cNvSpPr>
            <a:spLocks noGrp="1"/>
          </p:cNvSpPr>
          <p:nvPr>
            <p:ph type="title"/>
          </p:nvPr>
        </p:nvSpPr>
        <p:spPr>
          <a:xfrm>
            <a:off x="766234" y="538164"/>
            <a:ext cx="10558284" cy="1354137"/>
          </a:xfrm>
          <a:prstGeom prst="rect">
            <a:avLst/>
          </a:prstGeom>
        </p:spPr>
        <p:txBody>
          <a:bodyPr>
            <a:normAutofit/>
          </a:bodyPr>
          <a:lstStyle>
            <a:lvl1pPr>
              <a:defRPr sz="4800"/>
            </a:lvl1pPr>
          </a:lstStyle>
          <a:p>
            <a:r>
              <a:rPr lang="nb-NO" smtClean="0"/>
              <a:t>Klikk for å redigere tittelstil</a:t>
            </a:r>
            <a:endParaRPr lang="en-US" dirty="0"/>
          </a:p>
        </p:txBody>
      </p:sp>
      <p:sp>
        <p:nvSpPr>
          <p:cNvPr id="7" name="Content Placeholder 6"/>
          <p:cNvSpPr>
            <a:spLocks noGrp="1"/>
          </p:cNvSpPr>
          <p:nvPr>
            <p:ph sz="quarter" idx="10"/>
          </p:nvPr>
        </p:nvSpPr>
        <p:spPr>
          <a:xfrm>
            <a:off x="4303185" y="2204864"/>
            <a:ext cx="7029448" cy="4032424"/>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0" name="Content Placeholder 6"/>
          <p:cNvSpPr>
            <a:spLocks noGrp="1"/>
          </p:cNvSpPr>
          <p:nvPr>
            <p:ph sz="quarter" idx="11"/>
          </p:nvPr>
        </p:nvSpPr>
        <p:spPr>
          <a:xfrm>
            <a:off x="762001" y="2204864"/>
            <a:ext cx="3316817" cy="4032424"/>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pic>
        <p:nvPicPr>
          <p:cNvPr id="8" name="Bil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366258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layout 2">
    <p:spTree>
      <p:nvGrpSpPr>
        <p:cNvPr id="1" name=""/>
        <p:cNvGrpSpPr/>
        <p:nvPr/>
      </p:nvGrpSpPr>
      <p:grpSpPr>
        <a:xfrm>
          <a:off x="0" y="0"/>
          <a:ext cx="0" cy="0"/>
          <a:chOff x="0" y="0"/>
          <a:chExt cx="0" cy="0"/>
        </a:xfrm>
      </p:grpSpPr>
      <p:sp>
        <p:nvSpPr>
          <p:cNvPr id="2" name="Title 1"/>
          <p:cNvSpPr>
            <a:spLocks noGrp="1"/>
          </p:cNvSpPr>
          <p:nvPr>
            <p:ph type="title"/>
          </p:nvPr>
        </p:nvSpPr>
        <p:spPr>
          <a:xfrm>
            <a:off x="766233" y="539750"/>
            <a:ext cx="3312584" cy="1352550"/>
          </a:xfrm>
          <a:prstGeom prst="rect">
            <a:avLst/>
          </a:prstGeom>
        </p:spPr>
        <p:txBody>
          <a:bodyPr anchor="t">
            <a:normAutofit/>
          </a:bodyPr>
          <a:lstStyle>
            <a:lvl1pPr algn="l">
              <a:defRPr sz="2000" b="1"/>
            </a:lvl1pPr>
          </a:lstStyle>
          <a:p>
            <a:r>
              <a:rPr lang="nb-NO" smtClean="0"/>
              <a:t>Klikk for å redigere tittelstil</a:t>
            </a:r>
            <a:endParaRPr lang="en-US" dirty="0"/>
          </a:p>
        </p:txBody>
      </p:sp>
      <p:sp>
        <p:nvSpPr>
          <p:cNvPr id="3" name="Content Placeholder 2"/>
          <p:cNvSpPr>
            <a:spLocks noGrp="1"/>
          </p:cNvSpPr>
          <p:nvPr>
            <p:ph idx="1"/>
          </p:nvPr>
        </p:nvSpPr>
        <p:spPr>
          <a:xfrm>
            <a:off x="4303185" y="539750"/>
            <a:ext cx="7036455" cy="5697538"/>
          </a:xfrm>
          <a:prstGeom prst="rect">
            <a:avLst/>
          </a:prstGeom>
        </p:spPr>
        <p:txBody>
          <a:bodyPr/>
          <a:lstStyle>
            <a:lvl1pPr marL="342900" indent="-342900">
              <a:buClr>
                <a:srgbClr val="168035"/>
              </a:buClr>
              <a:buSzPct val="150000"/>
              <a:buFont typeface="Arial"/>
              <a:buChar char="•"/>
              <a:defRPr sz="2400">
                <a:latin typeface="Verdana"/>
              </a:defRPr>
            </a:lvl1pPr>
            <a:lvl2pPr marL="742950" indent="-285750">
              <a:buClr>
                <a:srgbClr val="168035"/>
              </a:buClr>
              <a:buSzPct val="150000"/>
              <a:buFont typeface="Arial"/>
              <a:buChar char="•"/>
              <a:defRPr sz="2400">
                <a:latin typeface="Verdana"/>
              </a:defRPr>
            </a:lvl2pPr>
            <a:lvl3pPr marL="1143000" indent="-228600">
              <a:buClr>
                <a:srgbClr val="168035"/>
              </a:buClr>
              <a:buSzPct val="150000"/>
              <a:buFont typeface="Arial"/>
              <a:buChar char="•"/>
              <a:defRPr sz="2400">
                <a:latin typeface="Verdana"/>
              </a:defRPr>
            </a:lvl3pPr>
            <a:lvl4pPr marL="1600200" indent="-228600">
              <a:buClr>
                <a:srgbClr val="168035"/>
              </a:buClr>
              <a:buSzPct val="150000"/>
              <a:buFont typeface="Arial"/>
              <a:buChar char="•"/>
              <a:defRPr sz="2400">
                <a:latin typeface="Verdana"/>
              </a:defRPr>
            </a:lvl4pPr>
            <a:lvl5pPr marL="2057400" indent="-228600">
              <a:buClr>
                <a:srgbClr val="168035"/>
              </a:buClr>
              <a:buSzPct val="150000"/>
              <a:buFont typeface="Arial"/>
              <a:buChar char="•"/>
              <a:defRPr sz="2400">
                <a:latin typeface="Verdana"/>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Content Placeholder 6"/>
          <p:cNvSpPr>
            <a:spLocks noGrp="1"/>
          </p:cNvSpPr>
          <p:nvPr>
            <p:ph sz="quarter" idx="10"/>
          </p:nvPr>
        </p:nvSpPr>
        <p:spPr>
          <a:xfrm>
            <a:off x="762001" y="2185989"/>
            <a:ext cx="3316817" cy="4051300"/>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pic>
        <p:nvPicPr>
          <p:cNvPr id="8" name="Bil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26774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 layout 3">
    <p:spTree>
      <p:nvGrpSpPr>
        <p:cNvPr id="1" name=""/>
        <p:cNvGrpSpPr/>
        <p:nvPr/>
      </p:nvGrpSpPr>
      <p:grpSpPr>
        <a:xfrm>
          <a:off x="0" y="0"/>
          <a:ext cx="0" cy="0"/>
          <a:chOff x="0" y="0"/>
          <a:chExt cx="0" cy="0"/>
        </a:xfrm>
      </p:grpSpPr>
      <p:sp>
        <p:nvSpPr>
          <p:cNvPr id="3" name="Title 1"/>
          <p:cNvSpPr>
            <a:spLocks noGrp="1"/>
          </p:cNvSpPr>
          <p:nvPr>
            <p:ph type="title"/>
          </p:nvPr>
        </p:nvSpPr>
        <p:spPr>
          <a:xfrm>
            <a:off x="766234" y="538164"/>
            <a:ext cx="10558284" cy="1354137"/>
          </a:xfrm>
          <a:prstGeom prst="rect">
            <a:avLst/>
          </a:prstGeom>
        </p:spPr>
        <p:txBody>
          <a:bodyPr>
            <a:normAutofit/>
          </a:bodyPr>
          <a:lstStyle>
            <a:lvl1pPr>
              <a:defRPr sz="4800"/>
            </a:lvl1pPr>
          </a:lstStyle>
          <a:p>
            <a:r>
              <a:rPr lang="nb-NO" smtClean="0"/>
              <a:t>Klikk for å redigere tittelstil</a:t>
            </a:r>
            <a:endParaRPr lang="en-US" dirty="0"/>
          </a:p>
        </p:txBody>
      </p:sp>
      <p:sp>
        <p:nvSpPr>
          <p:cNvPr id="6" name="Content Placeholder 6"/>
          <p:cNvSpPr>
            <a:spLocks noGrp="1"/>
          </p:cNvSpPr>
          <p:nvPr>
            <p:ph sz="quarter" idx="10"/>
          </p:nvPr>
        </p:nvSpPr>
        <p:spPr>
          <a:xfrm>
            <a:off x="762001" y="2204864"/>
            <a:ext cx="10570633" cy="4032424"/>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pic>
        <p:nvPicPr>
          <p:cNvPr id="7" name="Bild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2685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 og tekst 1">
    <p:spTree>
      <p:nvGrpSpPr>
        <p:cNvPr id="1" name=""/>
        <p:cNvGrpSpPr/>
        <p:nvPr/>
      </p:nvGrpSpPr>
      <p:grpSpPr>
        <a:xfrm>
          <a:off x="0" y="0"/>
          <a:ext cx="0" cy="0"/>
          <a:chOff x="0" y="0"/>
          <a:chExt cx="0" cy="0"/>
        </a:xfrm>
      </p:grpSpPr>
      <p:sp>
        <p:nvSpPr>
          <p:cNvPr id="12" name="Title 1"/>
          <p:cNvSpPr>
            <a:spLocks noGrp="1"/>
          </p:cNvSpPr>
          <p:nvPr>
            <p:ph type="title"/>
          </p:nvPr>
        </p:nvSpPr>
        <p:spPr>
          <a:xfrm>
            <a:off x="766233" y="539750"/>
            <a:ext cx="10566400" cy="1352550"/>
          </a:xfrm>
          <a:prstGeom prst="rect">
            <a:avLst/>
          </a:prstGeom>
        </p:spPr>
        <p:txBody>
          <a:bodyPr>
            <a:normAutofit/>
          </a:bodyPr>
          <a:lstStyle/>
          <a:p>
            <a:r>
              <a:rPr lang="nb-NO" smtClean="0"/>
              <a:t>Klikk for å redigere tittelstil</a:t>
            </a:r>
            <a:endParaRPr lang="en-US" dirty="0"/>
          </a:p>
        </p:txBody>
      </p:sp>
      <p:sp>
        <p:nvSpPr>
          <p:cNvPr id="7" name="Content Placeholder 6"/>
          <p:cNvSpPr>
            <a:spLocks noGrp="1"/>
          </p:cNvSpPr>
          <p:nvPr>
            <p:ph sz="quarter" idx="10"/>
          </p:nvPr>
        </p:nvSpPr>
        <p:spPr>
          <a:xfrm>
            <a:off x="762001" y="2185989"/>
            <a:ext cx="3316817" cy="4051300"/>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pic>
        <p:nvPicPr>
          <p:cNvPr id="6" name="Bild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
        <p:nvSpPr>
          <p:cNvPr id="4" name="Plassholder for bilde 3"/>
          <p:cNvSpPr>
            <a:spLocks noGrp="1" noChangeAspect="1"/>
          </p:cNvSpPr>
          <p:nvPr>
            <p:ph type="pic" sz="quarter" idx="11" hasCustomPrompt="1"/>
          </p:nvPr>
        </p:nvSpPr>
        <p:spPr>
          <a:xfrm>
            <a:off x="4271434" y="2185948"/>
            <a:ext cx="7061975" cy="4051340"/>
          </a:xfrm>
          <a:prstGeom prst="rect">
            <a:avLst/>
          </a:prstGeom>
          <a:ln w="63500">
            <a:noFill/>
            <a:miter lim="800000"/>
          </a:ln>
          <a:effectLst>
            <a:outerShdw blurRad="50800" dist="38100" dir="2700000" algn="tl" rotWithShape="0">
              <a:prstClr val="black">
                <a:alpha val="40000"/>
              </a:prstClr>
            </a:outerShdw>
          </a:effectLst>
        </p:spPr>
        <p:txBody>
          <a:bodyPr/>
          <a:lstStyle>
            <a:lvl1pPr marL="0" indent="0">
              <a:buNone/>
              <a:defRPr/>
            </a:lvl1pPr>
          </a:lstStyle>
          <a:p>
            <a:r>
              <a:rPr lang="nb-NO" dirty="0" smtClean="0"/>
              <a:t> </a:t>
            </a:r>
            <a:endParaRPr lang="nb-NO" dirty="0"/>
          </a:p>
        </p:txBody>
      </p:sp>
    </p:spTree>
    <p:extLst>
      <p:ext uri="{BB962C8B-B14F-4D97-AF65-F5344CB8AC3E}">
        <p14:creationId xmlns:p14="http://schemas.microsoft.com/office/powerpoint/2010/main" val="283158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e og tekst 3">
    <p:spTree>
      <p:nvGrpSpPr>
        <p:cNvPr id="1" name=""/>
        <p:cNvGrpSpPr/>
        <p:nvPr/>
      </p:nvGrpSpPr>
      <p:grpSpPr>
        <a:xfrm>
          <a:off x="0" y="0"/>
          <a:ext cx="0" cy="0"/>
          <a:chOff x="0" y="0"/>
          <a:chExt cx="0" cy="0"/>
        </a:xfrm>
      </p:grpSpPr>
      <p:sp>
        <p:nvSpPr>
          <p:cNvPr id="6" name="Title 1"/>
          <p:cNvSpPr>
            <a:spLocks noGrp="1"/>
          </p:cNvSpPr>
          <p:nvPr>
            <p:ph type="title"/>
          </p:nvPr>
        </p:nvSpPr>
        <p:spPr>
          <a:xfrm>
            <a:off x="766233" y="539750"/>
            <a:ext cx="10566400" cy="1352550"/>
          </a:xfrm>
          <a:prstGeom prst="rect">
            <a:avLst/>
          </a:prstGeom>
        </p:spPr>
        <p:txBody>
          <a:bodyPr>
            <a:normAutofit/>
          </a:bodyPr>
          <a:lstStyle/>
          <a:p>
            <a:r>
              <a:rPr lang="nb-NO" smtClean="0"/>
              <a:t>Klikk for å redigere tittelstil</a:t>
            </a:r>
            <a:endParaRPr lang="en-US" dirty="0"/>
          </a:p>
        </p:txBody>
      </p:sp>
      <p:sp>
        <p:nvSpPr>
          <p:cNvPr id="7" name="Picture Placeholder 2"/>
          <p:cNvSpPr>
            <a:spLocks noGrp="1"/>
          </p:cNvSpPr>
          <p:nvPr>
            <p:ph type="pic" idx="1" hasCustomPrompt="1"/>
          </p:nvPr>
        </p:nvSpPr>
        <p:spPr>
          <a:xfrm>
            <a:off x="762001" y="2185989"/>
            <a:ext cx="10570633" cy="4051299"/>
          </a:xfrm>
          <a:prstGeom prst="rect">
            <a:avLst/>
          </a:prstGeom>
          <a:noFill/>
          <a:ln w="88900" cap="flat">
            <a:noFill/>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a:lstStyle>
            <a:lvl1pPr marL="0" indent="0">
              <a:buNone/>
              <a:defRPr sz="3200">
                <a:ln>
                  <a:solidFill>
                    <a:srgbClr val="000000"/>
                  </a:solidFill>
                </a:ln>
                <a:latin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                         </a:t>
            </a:r>
            <a:endParaRPr lang="en-US" dirty="0"/>
          </a:p>
        </p:txBody>
      </p:sp>
      <p:pic>
        <p:nvPicPr>
          <p:cNvPr id="8" name="Bil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51317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e fullskjer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6767999"/>
          </a:xfrm>
          <a:prstGeom prst="rect">
            <a:avLst/>
          </a:prstGeom>
        </p:spPr>
        <p:txBody>
          <a:bodyPr vert="horz"/>
          <a:lstStyle/>
          <a:p>
            <a:r>
              <a:rPr lang="nb-NO" smtClean="0"/>
              <a:t>Klikk ikonet for å legge til et bilde</a:t>
            </a:r>
            <a:endParaRPr lang="en-US"/>
          </a:p>
        </p:txBody>
      </p:sp>
      <p:pic>
        <p:nvPicPr>
          <p:cNvPr id="6" name="Bild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92"/>
            <a:ext cx="1009996" cy="344978"/>
          </a:xfrm>
          <a:prstGeom prst="rect">
            <a:avLst/>
          </a:prstGeom>
        </p:spPr>
      </p:pic>
    </p:spTree>
    <p:extLst>
      <p:ext uri="{BB962C8B-B14F-4D97-AF65-F5344CB8AC3E}">
        <p14:creationId xmlns:p14="http://schemas.microsoft.com/office/powerpoint/2010/main" val="246582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e og tekst 2">
    <p:spTree>
      <p:nvGrpSpPr>
        <p:cNvPr id="1" name=""/>
        <p:cNvGrpSpPr/>
        <p:nvPr/>
      </p:nvGrpSpPr>
      <p:grpSpPr>
        <a:xfrm>
          <a:off x="0" y="0"/>
          <a:ext cx="0" cy="0"/>
          <a:chOff x="0" y="0"/>
          <a:chExt cx="0" cy="0"/>
        </a:xfrm>
      </p:grpSpPr>
      <p:sp>
        <p:nvSpPr>
          <p:cNvPr id="6" name="Title 1"/>
          <p:cNvSpPr>
            <a:spLocks noGrp="1"/>
          </p:cNvSpPr>
          <p:nvPr>
            <p:ph type="title"/>
          </p:nvPr>
        </p:nvSpPr>
        <p:spPr>
          <a:xfrm>
            <a:off x="766233" y="539750"/>
            <a:ext cx="10566400" cy="1352550"/>
          </a:xfrm>
          <a:prstGeom prst="rect">
            <a:avLst/>
          </a:prstGeom>
        </p:spPr>
        <p:txBody>
          <a:bodyPr>
            <a:normAutofit/>
          </a:bodyPr>
          <a:lstStyle/>
          <a:p>
            <a:r>
              <a:rPr lang="nb-NO" smtClean="0"/>
              <a:t>Klikk for å redigere tittelstil</a:t>
            </a:r>
            <a:endParaRPr lang="en-US" dirty="0"/>
          </a:p>
        </p:txBody>
      </p:sp>
      <p:sp>
        <p:nvSpPr>
          <p:cNvPr id="7" name="Content Placeholder 6"/>
          <p:cNvSpPr>
            <a:spLocks noGrp="1"/>
          </p:cNvSpPr>
          <p:nvPr>
            <p:ph sz="quarter" idx="10"/>
          </p:nvPr>
        </p:nvSpPr>
        <p:spPr>
          <a:xfrm>
            <a:off x="4305222" y="2185988"/>
            <a:ext cx="7027412" cy="4051300"/>
          </a:xfrm>
          <a:prstGeom prst="rect">
            <a:avLst/>
          </a:prstGeom>
        </p:spPr>
        <p:txBody>
          <a:bodyPr vert="horz"/>
          <a:lstStyle>
            <a:lvl1pPr marL="342900" indent="-342900">
              <a:buClr>
                <a:srgbClr val="168035"/>
              </a:buClr>
              <a:buSzPct val="150000"/>
              <a:buFont typeface="Arial"/>
              <a:buChar char="•"/>
              <a:defRPr sz="1800"/>
            </a:lvl1pPr>
            <a:lvl2pPr marL="742950" indent="-285750">
              <a:buClr>
                <a:srgbClr val="168035"/>
              </a:buClr>
              <a:buSzPct val="150000"/>
              <a:buFont typeface="Arial"/>
              <a:buChar char="•"/>
              <a:defRPr sz="1800"/>
            </a:lvl2pPr>
            <a:lvl3pPr marL="1143000" indent="-228600">
              <a:buClr>
                <a:srgbClr val="168035"/>
              </a:buClr>
              <a:buSzPct val="150000"/>
              <a:buFont typeface="Arial"/>
              <a:buChar char="•"/>
              <a:defRPr sz="1800"/>
            </a:lvl3pPr>
            <a:lvl4pPr marL="1600200" indent="-228600">
              <a:buClr>
                <a:srgbClr val="168035"/>
              </a:buClr>
              <a:buSzPct val="150000"/>
              <a:buFont typeface="Arial"/>
              <a:buChar char="•"/>
              <a:defRPr sz="1800"/>
            </a:lvl4pPr>
            <a:lvl5pPr marL="2057400" indent="-228600">
              <a:buClr>
                <a:srgbClr val="168035"/>
              </a:buClr>
              <a:buSzPct val="150000"/>
              <a:buFont typeface="Arial"/>
              <a:buChar char="•"/>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8" name="Picture Placeholder 2"/>
          <p:cNvSpPr>
            <a:spLocks noGrp="1"/>
          </p:cNvSpPr>
          <p:nvPr>
            <p:ph type="pic" idx="1" hasCustomPrompt="1"/>
          </p:nvPr>
        </p:nvSpPr>
        <p:spPr>
          <a:xfrm>
            <a:off x="762001" y="2185989"/>
            <a:ext cx="3316817" cy="4051299"/>
          </a:xfrm>
          <a:prstGeom prst="rect">
            <a:avLst/>
          </a:prstGeom>
          <a:ln w="88900" cap="flat">
            <a:noFill/>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a:lstStyle>
            <a:lvl1pPr marL="0" indent="0">
              <a:buNone/>
              <a:defRPr sz="3200">
                <a:ln>
                  <a:solidFill>
                    <a:srgbClr val="000000"/>
                  </a:solidFill>
                </a:ln>
                <a:latin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                         </a:t>
            </a:r>
            <a:endParaRPr lang="en-US" dirty="0"/>
          </a:p>
        </p:txBody>
      </p:sp>
      <p:pic>
        <p:nvPicPr>
          <p:cNvPr id="9" name="Bild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3953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 y="2"/>
            <a:ext cx="12191999" cy="87585"/>
          </a:xfrm>
          <a:prstGeom prst="rect">
            <a:avLst/>
          </a:prstGeom>
          <a:gradFill flip="none" rotWithShape="1">
            <a:gsLst>
              <a:gs pos="100000">
                <a:srgbClr val="9CC52D"/>
              </a:gs>
              <a:gs pos="0">
                <a:srgbClr val="008B3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latin typeface="Verdana"/>
            </a:endParaRPr>
          </a:p>
        </p:txBody>
      </p:sp>
      <p:sp>
        <p:nvSpPr>
          <p:cNvPr id="11" name="Title Placeholder 10"/>
          <p:cNvSpPr>
            <a:spLocks noGrp="1"/>
          </p:cNvSpPr>
          <p:nvPr>
            <p:ph type="title"/>
          </p:nvPr>
        </p:nvSpPr>
        <p:spPr>
          <a:xfrm>
            <a:off x="4324181" y="547690"/>
            <a:ext cx="7003635" cy="2027428"/>
          </a:xfrm>
          <a:prstGeom prst="rect">
            <a:avLst/>
          </a:prstGeom>
          <a:ln>
            <a:noFill/>
          </a:ln>
          <a:effectLst>
            <a:outerShdw blurRad="12700" dist="12700" dir="5400000" algn="tl" rotWithShape="0">
              <a:schemeClr val="bg1"/>
            </a:outerShdw>
          </a:effectLst>
        </p:spPr>
        <p:txBody>
          <a:bodyPr vert="horz" lIns="0" tIns="0" rIns="0" bIns="0" numCol="1" rtlCol="0" anchor="t" anchorCtr="0">
            <a:noAutofit/>
          </a:bodyPr>
          <a:lstStyle/>
          <a:p>
            <a:r>
              <a:rPr lang="nb-NO" dirty="0" smtClean="0"/>
              <a:t>Klikk for å redigere tittelstil</a:t>
            </a:r>
            <a:endParaRPr lang="en-US" dirty="0"/>
          </a:p>
        </p:txBody>
      </p:sp>
      <p:sp>
        <p:nvSpPr>
          <p:cNvPr id="6" name="Rectangle 5"/>
          <p:cNvSpPr/>
          <p:nvPr userDrawn="1"/>
        </p:nvSpPr>
        <p:spPr>
          <a:xfrm flipV="1">
            <a:off x="2" y="6754822"/>
            <a:ext cx="12191999" cy="103179"/>
          </a:xfrm>
          <a:prstGeom prst="rect">
            <a:avLst/>
          </a:prstGeom>
          <a:gradFill flip="none" rotWithShape="1">
            <a:gsLst>
              <a:gs pos="0">
                <a:srgbClr val="0092C9"/>
              </a:gs>
              <a:gs pos="100000">
                <a:srgbClr val="19224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latin typeface="Verdana"/>
            </a:endParaRPr>
          </a:p>
        </p:txBody>
      </p:sp>
    </p:spTree>
    <p:extLst>
      <p:ext uri="{BB962C8B-B14F-4D97-AF65-F5344CB8AC3E}">
        <p14:creationId xmlns:p14="http://schemas.microsoft.com/office/powerpoint/2010/main" val="126641114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9" r:id="rId7"/>
    <p:sldLayoutId id="2147483670" r:id="rId8"/>
    <p:sldLayoutId id="2147483668" r:id="rId9"/>
    <p:sldLayoutId id="2147483671" r:id="rId10"/>
    <p:sldLayoutId id="2147483672" r:id="rId11"/>
    <p:sldLayoutId id="2147483676" r:id="rId12"/>
    <p:sldLayoutId id="2147483673" r:id="rId13"/>
    <p:sldLayoutId id="2147483674" r:id="rId14"/>
    <p:sldLayoutId id="2147483675" r:id="rId15"/>
    <p:sldLayoutId id="21474836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lnSpc>
          <a:spcPct val="90000"/>
        </a:lnSpc>
        <a:spcBef>
          <a:spcPct val="0"/>
        </a:spcBef>
        <a:buNone/>
        <a:defRPr sz="4800" b="1" i="0" kern="1200" spc="-100">
          <a:solidFill>
            <a:srgbClr val="4C4D4A"/>
          </a:solidFill>
          <a:effectLst>
            <a:outerShdw blurRad="12700" dist="12700" dir="5400000" algn="tl" rotWithShape="0">
              <a:schemeClr val="bg1"/>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rgbClr val="676767"/>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rgbClr val="676767"/>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rgbClr val="676767"/>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rgbClr val="676767"/>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rgbClr val="67676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Samuel.Greenaway@noaa.gov"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mailto:el.Greenaway@noa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3248088" y="620688"/>
            <a:ext cx="8608551" cy="648072"/>
          </a:xfrm>
        </p:spPr>
        <p:txBody>
          <a:bodyPr>
            <a:normAutofit/>
          </a:bodyPr>
          <a:lstStyle/>
          <a:p>
            <a:r>
              <a:rPr lang="nb-NO" sz="2000" dirty="0" smtClean="0"/>
              <a:t>Regional Hydrographic Commission Report to IRCC10</a:t>
            </a:r>
          </a:p>
          <a:p>
            <a:endParaRPr lang="nb-NO" sz="2000" dirty="0"/>
          </a:p>
          <a:p>
            <a:endParaRPr lang="nb-NO" sz="2000" dirty="0"/>
          </a:p>
        </p:txBody>
      </p:sp>
      <p:sp>
        <p:nvSpPr>
          <p:cNvPr id="3" name="Plassholder for tekst 2"/>
          <p:cNvSpPr>
            <a:spLocks noGrp="1"/>
          </p:cNvSpPr>
          <p:nvPr>
            <p:ph type="body" sz="quarter" idx="12"/>
          </p:nvPr>
        </p:nvSpPr>
        <p:spPr>
          <a:xfrm>
            <a:off x="5167281" y="1988840"/>
            <a:ext cx="6473335" cy="792088"/>
          </a:xfrm>
        </p:spPr>
        <p:txBody>
          <a:bodyPr/>
          <a:lstStyle/>
          <a:p>
            <a:r>
              <a:rPr lang="nb-NO" dirty="0" smtClean="0"/>
              <a:t>Norwegian Hydrographic Service</a:t>
            </a:r>
            <a:endParaRPr lang="nb-NO" dirty="0"/>
          </a:p>
        </p:txBody>
      </p:sp>
      <p:pic>
        <p:nvPicPr>
          <p:cNvPr id="5" name="Plassholder for bild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24680" y="2804704"/>
            <a:ext cx="12216680" cy="4017964"/>
          </a:xfrm>
        </p:spPr>
      </p:pic>
      <p:sp>
        <p:nvSpPr>
          <p:cNvPr id="4" name="TekstSylinder 3"/>
          <p:cNvSpPr txBox="1"/>
          <p:nvPr/>
        </p:nvSpPr>
        <p:spPr>
          <a:xfrm>
            <a:off x="695400" y="1916832"/>
            <a:ext cx="2088232" cy="246221"/>
          </a:xfrm>
          <a:prstGeom prst="rect">
            <a:avLst/>
          </a:prstGeom>
          <a:noFill/>
        </p:spPr>
        <p:txBody>
          <a:bodyPr wrap="square" rtlCol="0">
            <a:spAutoFit/>
          </a:bodyPr>
          <a:lstStyle/>
          <a:p>
            <a:r>
              <a:rPr lang="nb-NO" sz="1000" dirty="0" smtClean="0"/>
              <a:t>Norwegian </a:t>
            </a:r>
            <a:r>
              <a:rPr lang="nb-NO" sz="1000" dirty="0" err="1" smtClean="0"/>
              <a:t>Mapping</a:t>
            </a:r>
            <a:r>
              <a:rPr lang="nb-NO" sz="1000" dirty="0" smtClean="0"/>
              <a:t> </a:t>
            </a:r>
            <a:r>
              <a:rPr lang="nb-NO" sz="1000" dirty="0" err="1" smtClean="0"/>
              <a:t>Authority</a:t>
            </a:r>
            <a:endParaRPr lang="nb-NO" sz="1000" dirty="0"/>
          </a:p>
        </p:txBody>
      </p:sp>
      <p:sp>
        <p:nvSpPr>
          <p:cNvPr id="7" name="TekstSylinder 6"/>
          <p:cNvSpPr txBox="1"/>
          <p:nvPr/>
        </p:nvSpPr>
        <p:spPr>
          <a:xfrm>
            <a:off x="263352" y="2924944"/>
            <a:ext cx="11737304" cy="707886"/>
          </a:xfrm>
          <a:prstGeom prst="rect">
            <a:avLst/>
          </a:prstGeom>
          <a:noFill/>
        </p:spPr>
        <p:txBody>
          <a:bodyPr wrap="square" rtlCol="0">
            <a:spAutoFit/>
          </a:bodyPr>
          <a:lstStyle/>
          <a:p>
            <a:pPr algn="ctr"/>
            <a:r>
              <a:rPr lang="nb-NO" sz="4000" dirty="0"/>
              <a:t>Arctic Regional Hydrographic Commission</a:t>
            </a:r>
          </a:p>
        </p:txBody>
      </p:sp>
      <p:sp>
        <p:nvSpPr>
          <p:cNvPr id="8" name="TekstSylinder 7"/>
          <p:cNvSpPr txBox="1"/>
          <p:nvPr/>
        </p:nvSpPr>
        <p:spPr>
          <a:xfrm>
            <a:off x="10344472" y="6536377"/>
            <a:ext cx="2016224" cy="276999"/>
          </a:xfrm>
          <a:prstGeom prst="rect">
            <a:avLst/>
          </a:prstGeom>
          <a:noFill/>
        </p:spPr>
        <p:txBody>
          <a:bodyPr wrap="square" rtlCol="0">
            <a:spAutoFit/>
          </a:bodyPr>
          <a:lstStyle/>
          <a:p>
            <a:r>
              <a:rPr lang="nb-NO" sz="1200" dirty="0" smtClean="0"/>
              <a:t>June 2018, Goa, India</a:t>
            </a:r>
            <a:endParaRPr lang="nb-NO" sz="1200" dirty="0"/>
          </a:p>
        </p:txBody>
      </p:sp>
    </p:spTree>
    <p:extLst>
      <p:ext uri="{BB962C8B-B14F-4D97-AF65-F5344CB8AC3E}">
        <p14:creationId xmlns:p14="http://schemas.microsoft.com/office/powerpoint/2010/main" val="288159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9887" y="248746"/>
            <a:ext cx="10515600" cy="1325563"/>
          </a:xfrm>
        </p:spPr>
        <p:txBody>
          <a:bodyPr>
            <a:normAutofit fontScale="90000"/>
          </a:bodyPr>
          <a:lstStyle/>
          <a:p>
            <a:r>
              <a:rPr lang="en-US" dirty="0"/>
              <a:t>Arctic Shipping Best Practices Information Forum</a:t>
            </a:r>
            <a:br>
              <a:rPr lang="en-US" dirty="0"/>
            </a:br>
            <a:endParaRPr lang="en-US" dirty="0"/>
          </a:p>
        </p:txBody>
      </p:sp>
      <p:sp>
        <p:nvSpPr>
          <p:cNvPr id="5" name="Content Placeholder 4"/>
          <p:cNvSpPr>
            <a:spLocks noGrp="1"/>
          </p:cNvSpPr>
          <p:nvPr>
            <p:ph idx="1"/>
          </p:nvPr>
        </p:nvSpPr>
        <p:spPr>
          <a:xfrm>
            <a:off x="5029200" y="1885974"/>
            <a:ext cx="6713120" cy="4351338"/>
          </a:xfrm>
        </p:spPr>
        <p:txBody>
          <a:bodyPr/>
          <a:lstStyle/>
          <a:p>
            <a:pPr marL="0" indent="0">
              <a:buNone/>
            </a:pPr>
            <a:r>
              <a:rPr lang="en-US" sz="2800" dirty="0" smtClean="0"/>
              <a:t>ARHC identifying value content to support Arctic Voyage Planning &amp; Chapter 11 of the Polar Code  </a:t>
            </a:r>
          </a:p>
          <a:p>
            <a:pPr lvl="1"/>
            <a:r>
              <a:rPr lang="en-US" dirty="0" smtClean="0"/>
              <a:t>ice &amp; weather</a:t>
            </a:r>
          </a:p>
          <a:p>
            <a:pPr lvl="1"/>
            <a:r>
              <a:rPr lang="en-US" dirty="0" smtClean="0"/>
              <a:t>chart information</a:t>
            </a:r>
          </a:p>
          <a:p>
            <a:pPr lvl="1"/>
            <a:r>
              <a:rPr lang="en-US" dirty="0"/>
              <a:t>a</a:t>
            </a:r>
            <a:r>
              <a:rPr lang="en-US" dirty="0" smtClean="0"/>
              <a:t>ids to navigation  </a:t>
            </a:r>
          </a:p>
          <a:p>
            <a:pPr lvl="1"/>
            <a:r>
              <a:rPr lang="en-US" dirty="0" smtClean="0"/>
              <a:t>Ports indices</a:t>
            </a:r>
          </a:p>
          <a:p>
            <a:pPr lvl="1"/>
            <a:r>
              <a:rPr lang="en-US" dirty="0" smtClean="0"/>
              <a:t>Governance and authorities</a:t>
            </a:r>
          </a:p>
          <a:p>
            <a:pPr lvl="1"/>
            <a:r>
              <a:rPr lang="en-US" dirty="0" smtClean="0"/>
              <a:t>Etc…</a:t>
            </a:r>
          </a:p>
          <a:p>
            <a:pPr marL="0" indent="0">
              <a:buNone/>
            </a:pP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491" y="3416183"/>
            <a:ext cx="3976317" cy="330205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498" y="1389391"/>
            <a:ext cx="3760294" cy="1895593"/>
          </a:xfrm>
          <a:prstGeom prst="rect">
            <a:avLst/>
          </a:prstGeom>
        </p:spPr>
      </p:pic>
    </p:spTree>
    <p:extLst>
      <p:ext uri="{BB962C8B-B14F-4D97-AF65-F5344CB8AC3E}">
        <p14:creationId xmlns:p14="http://schemas.microsoft.com/office/powerpoint/2010/main" val="1815486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Better data and services </a:t>
            </a:r>
            <a:r>
              <a:rPr lang="nb-NO" dirty="0" err="1" smtClean="0"/>
              <a:t>through</a:t>
            </a:r>
            <a:r>
              <a:rPr lang="nb-NO" dirty="0" smtClean="0"/>
              <a:t> </a:t>
            </a:r>
            <a:r>
              <a:rPr lang="nb-NO" dirty="0" err="1" smtClean="0"/>
              <a:t>improved</a:t>
            </a:r>
            <a:r>
              <a:rPr lang="nb-NO" dirty="0" smtClean="0"/>
              <a:t> </a:t>
            </a:r>
            <a:r>
              <a:rPr lang="nb-NO" dirty="0" err="1" smtClean="0"/>
              <a:t>cooperation</a:t>
            </a:r>
            <a:endParaRPr lang="nb-NO" dirty="0"/>
          </a:p>
        </p:txBody>
      </p:sp>
      <p:pic>
        <p:nvPicPr>
          <p:cNvPr id="3" name="Bilde 2"/>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7608" y="2031171"/>
            <a:ext cx="6624735" cy="4638189"/>
          </a:xfrm>
          <a:prstGeom prst="rect">
            <a:avLst/>
          </a:prstGeom>
          <a:noFill/>
        </p:spPr>
      </p:pic>
    </p:spTree>
    <p:extLst>
      <p:ext uri="{BB962C8B-B14F-4D97-AF65-F5344CB8AC3E}">
        <p14:creationId xmlns:p14="http://schemas.microsoft.com/office/powerpoint/2010/main" val="155391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xmlns="" id="{34C11A30-76E7-4C7C-AA26-FC8F4B48022D}"/>
              </a:ext>
            </a:extLst>
          </p:cNvPr>
          <p:cNvSpPr txBox="1">
            <a:spLocks/>
          </p:cNvSpPr>
          <p:nvPr/>
        </p:nvSpPr>
        <p:spPr>
          <a:xfrm>
            <a:off x="335360" y="404664"/>
            <a:ext cx="11521280" cy="504056"/>
          </a:xfrm>
          <a:prstGeom prst="rect">
            <a:avLst/>
          </a:prstGeom>
          <a:ln>
            <a:noFill/>
          </a:ln>
          <a:effectLst>
            <a:outerShdw blurRad="12700" dist="12700" dir="5400000" algn="tl" rotWithShape="0">
              <a:schemeClr val="bg1"/>
            </a:outerShdw>
          </a:effectLst>
        </p:spPr>
        <p:txBody>
          <a:bodyPr vert="horz" lIns="0" tIns="0" rIns="0" bIns="0" numCol="1" rtlCol="0" anchor="t" anchorCtr="0">
            <a:normAutofit/>
          </a:bodyPr>
          <a:lstStyle>
            <a:lvl1pPr algn="l" defTabSz="457200" rtl="0" eaLnBrk="1" latinLnBrk="0" hangingPunct="1">
              <a:lnSpc>
                <a:spcPct val="90000"/>
              </a:lnSpc>
              <a:spcBef>
                <a:spcPct val="0"/>
              </a:spcBef>
              <a:buNone/>
              <a:defRPr sz="4800" b="1" i="0" kern="1200" spc="-100">
                <a:solidFill>
                  <a:srgbClr val="4C4D4A"/>
                </a:solidFill>
                <a:effectLst>
                  <a:outerShdw blurRad="12700" dist="12700" dir="5400000" algn="tl" rotWithShape="0">
                    <a:schemeClr val="bg1"/>
                  </a:outerShdw>
                </a:effectLst>
                <a:latin typeface="Verdana"/>
                <a:ea typeface="+mj-ea"/>
                <a:cs typeface="Verdana"/>
              </a:defRPr>
            </a:lvl1pPr>
          </a:lstStyle>
          <a:p>
            <a:pPr algn="ctr"/>
            <a:r>
              <a:rPr lang="en-US" sz="2800" dirty="0" smtClean="0"/>
              <a:t>Environmental values </a:t>
            </a:r>
            <a:r>
              <a:rPr lang="en-US" sz="2800" dirty="0"/>
              <a:t>in </a:t>
            </a:r>
            <a:r>
              <a:rPr lang="en-US" sz="2800" dirty="0" smtClean="0"/>
              <a:t>marine areas</a:t>
            </a:r>
            <a:endParaRPr lang="nb-NO" sz="2800" dirty="0"/>
          </a:p>
        </p:txBody>
      </p:sp>
      <p:pic>
        <p:nvPicPr>
          <p:cNvPr id="5" name="Bilde 4"/>
          <p:cNvPicPr/>
          <p:nvPr/>
        </p:nvPicPr>
        <p:blipFill>
          <a:blip r:embed="rId3" cstate="email">
            <a:extLst>
              <a:ext uri="{28A0092B-C50C-407E-A947-70E740481C1C}">
                <a14:useLocalDpi xmlns:a14="http://schemas.microsoft.com/office/drawing/2010/main"/>
              </a:ext>
            </a:extLst>
          </a:blip>
          <a:stretch>
            <a:fillRect/>
          </a:stretch>
        </p:blipFill>
        <p:spPr>
          <a:xfrm>
            <a:off x="695400" y="1268760"/>
            <a:ext cx="1759585" cy="3127375"/>
          </a:xfrm>
          <a:prstGeom prst="rect">
            <a:avLst/>
          </a:prstGeom>
        </p:spPr>
      </p:pic>
      <p:pic>
        <p:nvPicPr>
          <p:cNvPr id="6" name="Bilde 5"/>
          <p:cNvPicPr/>
          <p:nvPr/>
        </p:nvPicPr>
        <p:blipFill>
          <a:blip r:embed="rId4" cstate="email">
            <a:extLst>
              <a:ext uri="{28A0092B-C50C-407E-A947-70E740481C1C}">
                <a14:useLocalDpi xmlns:a14="http://schemas.microsoft.com/office/drawing/2010/main"/>
              </a:ext>
            </a:extLst>
          </a:blip>
          <a:stretch>
            <a:fillRect/>
          </a:stretch>
        </p:blipFill>
        <p:spPr>
          <a:xfrm>
            <a:off x="3647728" y="1268760"/>
            <a:ext cx="1749425" cy="3120390"/>
          </a:xfrm>
          <a:prstGeom prst="rect">
            <a:avLst/>
          </a:prstGeom>
        </p:spPr>
      </p:pic>
      <p:pic>
        <p:nvPicPr>
          <p:cNvPr id="7" name="Bilde 6"/>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8048" y="1268760"/>
            <a:ext cx="1755775" cy="3139440"/>
          </a:xfrm>
          <a:prstGeom prst="rect">
            <a:avLst/>
          </a:prstGeom>
          <a:noFill/>
        </p:spPr>
      </p:pic>
      <p:pic>
        <p:nvPicPr>
          <p:cNvPr id="8" name="Bilde 7"/>
          <p:cNvPicPr/>
          <p:nvPr/>
        </p:nvPicPr>
        <p:blipFill>
          <a:blip r:embed="rId6" cstate="email">
            <a:extLst>
              <a:ext uri="{28A0092B-C50C-407E-A947-70E740481C1C}">
                <a14:useLocalDpi xmlns:a14="http://schemas.microsoft.com/office/drawing/2010/main"/>
              </a:ext>
            </a:extLst>
          </a:blip>
          <a:stretch>
            <a:fillRect/>
          </a:stretch>
        </p:blipFill>
        <p:spPr>
          <a:xfrm>
            <a:off x="9336360" y="1268760"/>
            <a:ext cx="1759585" cy="3143885"/>
          </a:xfrm>
          <a:prstGeom prst="rect">
            <a:avLst/>
          </a:prstGeom>
        </p:spPr>
      </p:pic>
      <p:sp>
        <p:nvSpPr>
          <p:cNvPr id="3" name="TekstSylinder 2"/>
          <p:cNvSpPr txBox="1"/>
          <p:nvPr/>
        </p:nvSpPr>
        <p:spPr>
          <a:xfrm>
            <a:off x="623393" y="4437112"/>
            <a:ext cx="1872208" cy="369332"/>
          </a:xfrm>
          <a:prstGeom prst="rect">
            <a:avLst/>
          </a:prstGeom>
          <a:noFill/>
        </p:spPr>
        <p:txBody>
          <a:bodyPr wrap="square" rtlCol="0">
            <a:spAutoFit/>
          </a:bodyPr>
          <a:lstStyle/>
          <a:p>
            <a:r>
              <a:rPr lang="nb-NO" sz="900" dirty="0" err="1" smtClean="0"/>
              <a:t>Environmental</a:t>
            </a:r>
            <a:r>
              <a:rPr lang="nb-NO" sz="900" dirty="0" smtClean="0"/>
              <a:t> </a:t>
            </a:r>
            <a:r>
              <a:rPr lang="nb-NO" sz="900" dirty="0" err="1" smtClean="0"/>
              <a:t>value</a:t>
            </a:r>
            <a:r>
              <a:rPr lang="nb-NO" sz="900" dirty="0" smtClean="0"/>
              <a:t> </a:t>
            </a:r>
            <a:r>
              <a:rPr lang="nb-NO" sz="900" dirty="0" err="1" smtClean="0"/>
              <a:t>benthic</a:t>
            </a:r>
            <a:r>
              <a:rPr lang="nb-NO" sz="900" dirty="0" smtClean="0"/>
              <a:t> </a:t>
            </a:r>
            <a:r>
              <a:rPr lang="nb-NO" sz="900" dirty="0" err="1" smtClean="0"/>
              <a:t>organisms</a:t>
            </a:r>
            <a:r>
              <a:rPr lang="nb-NO" sz="900" dirty="0" smtClean="0"/>
              <a:t>/habitats </a:t>
            </a:r>
            <a:endParaRPr lang="nb-NO" sz="900" dirty="0"/>
          </a:p>
        </p:txBody>
      </p:sp>
      <p:sp>
        <p:nvSpPr>
          <p:cNvPr id="12" name="TekstSylinder 11"/>
          <p:cNvSpPr txBox="1"/>
          <p:nvPr/>
        </p:nvSpPr>
        <p:spPr>
          <a:xfrm>
            <a:off x="3575720" y="4437112"/>
            <a:ext cx="2016224" cy="230832"/>
          </a:xfrm>
          <a:prstGeom prst="rect">
            <a:avLst/>
          </a:prstGeom>
          <a:noFill/>
        </p:spPr>
        <p:txBody>
          <a:bodyPr wrap="square" rtlCol="0">
            <a:spAutoFit/>
          </a:bodyPr>
          <a:lstStyle/>
          <a:p>
            <a:r>
              <a:rPr lang="nb-NO" sz="900" dirty="0" err="1" smtClean="0"/>
              <a:t>Environmental</a:t>
            </a:r>
            <a:r>
              <a:rPr lang="nb-NO" sz="900" dirty="0" smtClean="0"/>
              <a:t> </a:t>
            </a:r>
            <a:r>
              <a:rPr lang="nb-NO" sz="900" dirty="0" err="1" smtClean="0"/>
              <a:t>value</a:t>
            </a:r>
            <a:r>
              <a:rPr lang="nb-NO" sz="900" dirty="0" smtClean="0"/>
              <a:t> </a:t>
            </a:r>
            <a:r>
              <a:rPr lang="nb-NO" sz="900" dirty="0" err="1"/>
              <a:t>s</a:t>
            </a:r>
            <a:r>
              <a:rPr lang="nb-NO" sz="900" dirty="0" err="1" smtClean="0"/>
              <a:t>eabirds</a:t>
            </a:r>
            <a:endParaRPr lang="nb-NO" sz="900" dirty="0"/>
          </a:p>
        </p:txBody>
      </p:sp>
      <p:sp>
        <p:nvSpPr>
          <p:cNvPr id="13" name="TekstSylinder 12"/>
          <p:cNvSpPr txBox="1"/>
          <p:nvPr/>
        </p:nvSpPr>
        <p:spPr>
          <a:xfrm>
            <a:off x="6456040" y="4437112"/>
            <a:ext cx="1872208" cy="230832"/>
          </a:xfrm>
          <a:prstGeom prst="rect">
            <a:avLst/>
          </a:prstGeom>
          <a:noFill/>
        </p:spPr>
        <p:txBody>
          <a:bodyPr wrap="square" rtlCol="0">
            <a:spAutoFit/>
          </a:bodyPr>
          <a:lstStyle/>
          <a:p>
            <a:r>
              <a:rPr lang="nb-NO" sz="900" dirty="0" err="1" smtClean="0"/>
              <a:t>Environmental</a:t>
            </a:r>
            <a:r>
              <a:rPr lang="nb-NO" sz="900" dirty="0" smtClean="0"/>
              <a:t> </a:t>
            </a:r>
            <a:r>
              <a:rPr lang="nb-NO" sz="900" dirty="0" err="1" smtClean="0"/>
              <a:t>value</a:t>
            </a:r>
            <a:r>
              <a:rPr lang="nb-NO" sz="900" dirty="0" smtClean="0"/>
              <a:t> </a:t>
            </a:r>
            <a:r>
              <a:rPr lang="nb-NO" sz="900" dirty="0" err="1" smtClean="0"/>
              <a:t>fish</a:t>
            </a:r>
            <a:endParaRPr lang="nb-NO" sz="900" dirty="0"/>
          </a:p>
        </p:txBody>
      </p:sp>
      <p:sp>
        <p:nvSpPr>
          <p:cNvPr id="14" name="TekstSylinder 13"/>
          <p:cNvSpPr txBox="1"/>
          <p:nvPr/>
        </p:nvSpPr>
        <p:spPr>
          <a:xfrm>
            <a:off x="9264352" y="4437112"/>
            <a:ext cx="1872208" cy="369332"/>
          </a:xfrm>
          <a:prstGeom prst="rect">
            <a:avLst/>
          </a:prstGeom>
          <a:noFill/>
        </p:spPr>
        <p:txBody>
          <a:bodyPr wrap="square" rtlCol="0">
            <a:spAutoFit/>
          </a:bodyPr>
          <a:lstStyle/>
          <a:p>
            <a:r>
              <a:rPr lang="nb-NO" sz="900" dirty="0" err="1" smtClean="0"/>
              <a:t>Environmental</a:t>
            </a:r>
            <a:r>
              <a:rPr lang="nb-NO" sz="900" dirty="0" smtClean="0"/>
              <a:t> </a:t>
            </a:r>
            <a:r>
              <a:rPr lang="nb-NO" sz="900" dirty="0" err="1" smtClean="0"/>
              <a:t>value</a:t>
            </a:r>
            <a:r>
              <a:rPr lang="nb-NO" sz="900" dirty="0" smtClean="0"/>
              <a:t> marine </a:t>
            </a:r>
            <a:r>
              <a:rPr lang="nb-NO" sz="900" dirty="0" err="1" smtClean="0"/>
              <a:t>mammals</a:t>
            </a:r>
            <a:endParaRPr lang="nb-NO" sz="900" dirty="0"/>
          </a:p>
        </p:txBody>
      </p:sp>
    </p:spTree>
    <p:extLst>
      <p:ext uri="{BB962C8B-B14F-4D97-AF65-F5344CB8AC3E}">
        <p14:creationId xmlns:p14="http://schemas.microsoft.com/office/powerpoint/2010/main" val="413192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448" y="1268760"/>
            <a:ext cx="4637723" cy="5083493"/>
          </a:xfrm>
          <a:prstGeom prst="rect">
            <a:avLst/>
          </a:prstGeom>
        </p:spPr>
      </p:pic>
      <p:sp>
        <p:nvSpPr>
          <p:cNvPr id="5" name="Tittel 1">
            <a:extLst>
              <a:ext uri="{FF2B5EF4-FFF2-40B4-BE49-F238E27FC236}">
                <a16:creationId xmlns:a16="http://schemas.microsoft.com/office/drawing/2014/main" xmlns="" id="{34C11A30-76E7-4C7C-AA26-FC8F4B48022D}"/>
              </a:ext>
            </a:extLst>
          </p:cNvPr>
          <p:cNvSpPr txBox="1">
            <a:spLocks/>
          </p:cNvSpPr>
          <p:nvPr/>
        </p:nvSpPr>
        <p:spPr>
          <a:xfrm>
            <a:off x="335360" y="404664"/>
            <a:ext cx="11521280" cy="504056"/>
          </a:xfrm>
          <a:prstGeom prst="rect">
            <a:avLst/>
          </a:prstGeom>
          <a:ln>
            <a:noFill/>
          </a:ln>
          <a:effectLst>
            <a:outerShdw blurRad="12700" dist="12700" dir="5400000" algn="tl" rotWithShape="0">
              <a:schemeClr val="bg1"/>
            </a:outerShdw>
          </a:effectLst>
        </p:spPr>
        <p:txBody>
          <a:bodyPr vert="horz" lIns="0" tIns="0" rIns="0" bIns="0" numCol="1" rtlCol="0" anchor="t" anchorCtr="0">
            <a:normAutofit fontScale="92500"/>
          </a:bodyPr>
          <a:lstStyle>
            <a:lvl1pPr algn="l" defTabSz="457200" rtl="0" eaLnBrk="1" latinLnBrk="0" hangingPunct="1">
              <a:lnSpc>
                <a:spcPct val="90000"/>
              </a:lnSpc>
              <a:spcBef>
                <a:spcPct val="0"/>
              </a:spcBef>
              <a:buNone/>
              <a:defRPr sz="4800" b="1" i="0" kern="1200" spc="-100">
                <a:solidFill>
                  <a:srgbClr val="4C4D4A"/>
                </a:solidFill>
                <a:effectLst>
                  <a:outerShdw blurRad="12700" dist="12700" dir="5400000" algn="tl" rotWithShape="0">
                    <a:schemeClr val="bg1"/>
                  </a:outerShdw>
                </a:effectLst>
                <a:latin typeface="Verdana"/>
                <a:ea typeface="+mj-ea"/>
                <a:cs typeface="Verdana"/>
              </a:defRPr>
            </a:lvl1pPr>
          </a:lstStyle>
          <a:p>
            <a:pPr algn="ctr"/>
            <a:r>
              <a:rPr lang="en-US" sz="2800" dirty="0" smtClean="0"/>
              <a:t>Re-use of national geospatial services in an international setting  </a:t>
            </a:r>
            <a:endParaRPr lang="nb-NO" sz="2800" dirty="0"/>
          </a:p>
        </p:txBody>
      </p:sp>
      <p:sp>
        <p:nvSpPr>
          <p:cNvPr id="7" name="TekstSylinder 6"/>
          <p:cNvSpPr txBox="1"/>
          <p:nvPr/>
        </p:nvSpPr>
        <p:spPr>
          <a:xfrm>
            <a:off x="6047369" y="1268760"/>
            <a:ext cx="6144631" cy="4524315"/>
          </a:xfrm>
          <a:prstGeom prst="rect">
            <a:avLst/>
          </a:prstGeom>
          <a:noFill/>
        </p:spPr>
        <p:txBody>
          <a:bodyPr wrap="none" rtlCol="0">
            <a:spAutoFit/>
          </a:bodyPr>
          <a:lstStyle/>
          <a:p>
            <a:r>
              <a:rPr lang="nb-NO" dirty="0" smtClean="0"/>
              <a:t>Standard OGC services </a:t>
            </a:r>
            <a:r>
              <a:rPr lang="nb-NO" dirty="0" err="1" smtClean="0"/>
              <a:t>ensures</a:t>
            </a:r>
            <a:r>
              <a:rPr lang="nb-NO" dirty="0" smtClean="0"/>
              <a:t> </a:t>
            </a:r>
            <a:r>
              <a:rPr lang="nb-NO" dirty="0" err="1" smtClean="0"/>
              <a:t>easy</a:t>
            </a:r>
            <a:r>
              <a:rPr lang="nb-NO" dirty="0" smtClean="0"/>
              <a:t> </a:t>
            </a:r>
            <a:r>
              <a:rPr lang="nb-NO" dirty="0" err="1" smtClean="0"/>
              <a:t>access</a:t>
            </a:r>
            <a:r>
              <a:rPr lang="nb-NO" dirty="0" smtClean="0"/>
              <a:t> </a:t>
            </a:r>
          </a:p>
          <a:p>
            <a:r>
              <a:rPr lang="nb-NO" dirty="0" smtClean="0"/>
              <a:t>and re-</a:t>
            </a:r>
            <a:r>
              <a:rPr lang="nb-NO" dirty="0" err="1" smtClean="0"/>
              <a:t>use</a:t>
            </a:r>
            <a:r>
              <a:rPr lang="nb-NO" dirty="0" smtClean="0"/>
              <a:t> </a:t>
            </a:r>
            <a:r>
              <a:rPr lang="nb-NO" dirty="0" err="1" smtClean="0"/>
              <a:t>of</a:t>
            </a:r>
            <a:r>
              <a:rPr lang="nb-NO" dirty="0" smtClean="0"/>
              <a:t> </a:t>
            </a:r>
            <a:r>
              <a:rPr lang="nb-NO" dirty="0" err="1" smtClean="0"/>
              <a:t>geospatial</a:t>
            </a:r>
            <a:r>
              <a:rPr lang="nb-NO" dirty="0" smtClean="0"/>
              <a:t> </a:t>
            </a:r>
            <a:r>
              <a:rPr lang="nb-NO" dirty="0" err="1" smtClean="0"/>
              <a:t>information</a:t>
            </a:r>
            <a:endParaRPr lang="nb-NO" dirty="0" smtClean="0"/>
          </a:p>
          <a:p>
            <a:endParaRPr lang="nb-NO" dirty="0"/>
          </a:p>
          <a:p>
            <a:r>
              <a:rPr lang="nb-NO" dirty="0" smtClean="0"/>
              <a:t>On-line (</a:t>
            </a:r>
            <a:r>
              <a:rPr lang="nb-NO" dirty="0" err="1" smtClean="0"/>
              <a:t>direct</a:t>
            </a:r>
            <a:r>
              <a:rPr lang="nb-NO" dirty="0" smtClean="0"/>
              <a:t>) </a:t>
            </a:r>
            <a:r>
              <a:rPr lang="nb-NO" dirty="0" err="1" smtClean="0"/>
              <a:t>use</a:t>
            </a:r>
            <a:r>
              <a:rPr lang="nb-NO" dirty="0" smtClean="0"/>
              <a:t> </a:t>
            </a:r>
            <a:r>
              <a:rPr lang="nb-NO" dirty="0" err="1" smtClean="0"/>
              <a:t>of</a:t>
            </a:r>
            <a:r>
              <a:rPr lang="nb-NO" dirty="0" smtClean="0"/>
              <a:t> </a:t>
            </a:r>
            <a:r>
              <a:rPr lang="nb-NO" dirty="0" err="1" smtClean="0"/>
              <a:t>geospatial</a:t>
            </a:r>
            <a:r>
              <a:rPr lang="nb-NO" dirty="0" smtClean="0"/>
              <a:t> data and services</a:t>
            </a:r>
          </a:p>
          <a:p>
            <a:r>
              <a:rPr lang="nb-NO" dirty="0" smtClean="0"/>
              <a:t>from </a:t>
            </a:r>
            <a:r>
              <a:rPr lang="nb-NO" dirty="0" err="1" smtClean="0"/>
              <a:t>each</a:t>
            </a:r>
            <a:r>
              <a:rPr lang="nb-NO" dirty="0" smtClean="0"/>
              <a:t> </a:t>
            </a:r>
            <a:r>
              <a:rPr lang="nb-NO" dirty="0" err="1" smtClean="0"/>
              <a:t>countries</a:t>
            </a:r>
            <a:r>
              <a:rPr lang="nb-NO" dirty="0" smtClean="0"/>
              <a:t> </a:t>
            </a:r>
            <a:r>
              <a:rPr lang="nb-NO" dirty="0" err="1" smtClean="0"/>
              <a:t>governmental</a:t>
            </a:r>
            <a:r>
              <a:rPr lang="nb-NO" dirty="0" smtClean="0"/>
              <a:t> </a:t>
            </a:r>
            <a:r>
              <a:rPr lang="nb-NO" dirty="0" err="1" smtClean="0"/>
              <a:t>agencies</a:t>
            </a:r>
            <a:r>
              <a:rPr lang="nb-NO" dirty="0" smtClean="0"/>
              <a:t>, </a:t>
            </a:r>
          </a:p>
          <a:p>
            <a:r>
              <a:rPr lang="nb-NO" dirty="0" err="1"/>
              <a:t>e</a:t>
            </a:r>
            <a:r>
              <a:rPr lang="nb-NO" dirty="0" err="1" smtClean="0"/>
              <a:t>nsures</a:t>
            </a:r>
            <a:r>
              <a:rPr lang="nb-NO" dirty="0" smtClean="0"/>
              <a:t> </a:t>
            </a:r>
            <a:r>
              <a:rPr lang="nb-NO" dirty="0" err="1" smtClean="0"/>
              <a:t>utilization</a:t>
            </a:r>
            <a:r>
              <a:rPr lang="nb-NO" dirty="0" smtClean="0"/>
              <a:t> </a:t>
            </a:r>
            <a:r>
              <a:rPr lang="nb-NO" dirty="0" err="1" smtClean="0"/>
              <a:t>of</a:t>
            </a:r>
            <a:r>
              <a:rPr lang="nb-NO" dirty="0" smtClean="0"/>
              <a:t> </a:t>
            </a:r>
            <a:r>
              <a:rPr lang="nb-NO" dirty="0" err="1" smtClean="0"/>
              <a:t>authoritative</a:t>
            </a:r>
            <a:r>
              <a:rPr lang="nb-NO" dirty="0" smtClean="0"/>
              <a:t> data</a:t>
            </a:r>
          </a:p>
          <a:p>
            <a:endParaRPr lang="nb-NO" dirty="0"/>
          </a:p>
          <a:p>
            <a:r>
              <a:rPr lang="nb-NO" dirty="0" err="1" smtClean="0"/>
              <a:t>Cartographic</a:t>
            </a:r>
            <a:r>
              <a:rPr lang="nb-NO" dirty="0" smtClean="0"/>
              <a:t> </a:t>
            </a:r>
            <a:r>
              <a:rPr lang="nb-NO" dirty="0" err="1" smtClean="0"/>
              <a:t>challenges</a:t>
            </a:r>
            <a:r>
              <a:rPr lang="nb-NO" dirty="0" smtClean="0"/>
              <a:t> for </a:t>
            </a:r>
            <a:r>
              <a:rPr lang="nb-NO" dirty="0" err="1" smtClean="0"/>
              <a:t>further</a:t>
            </a:r>
            <a:r>
              <a:rPr lang="nb-NO" dirty="0" smtClean="0"/>
              <a:t> </a:t>
            </a:r>
            <a:r>
              <a:rPr lang="nb-NO" dirty="0" err="1" smtClean="0"/>
              <a:t>improvements</a:t>
            </a:r>
            <a:r>
              <a:rPr lang="nb-NO" dirty="0" smtClean="0"/>
              <a:t> </a:t>
            </a:r>
          </a:p>
          <a:p>
            <a:r>
              <a:rPr lang="nb-NO" dirty="0" smtClean="0"/>
              <a:t>to </a:t>
            </a:r>
            <a:r>
              <a:rPr lang="nb-NO" dirty="0" err="1" smtClean="0"/>
              <a:t>achieve</a:t>
            </a:r>
            <a:r>
              <a:rPr lang="nb-NO" dirty="0" smtClean="0"/>
              <a:t> </a:t>
            </a:r>
            <a:r>
              <a:rPr lang="nb-NO" dirty="0" err="1" smtClean="0"/>
              <a:t>unified</a:t>
            </a:r>
            <a:r>
              <a:rPr lang="nb-NO" dirty="0" smtClean="0"/>
              <a:t> </a:t>
            </a:r>
            <a:r>
              <a:rPr lang="nb-NO" dirty="0" err="1" smtClean="0"/>
              <a:t>presentations</a:t>
            </a:r>
            <a:r>
              <a:rPr lang="nb-NO" dirty="0" smtClean="0"/>
              <a:t> </a:t>
            </a:r>
            <a:r>
              <a:rPr lang="nb-NO" dirty="0" err="1" smtClean="0"/>
              <a:t>within</a:t>
            </a:r>
            <a:r>
              <a:rPr lang="nb-NO" dirty="0" smtClean="0"/>
              <a:t> </a:t>
            </a:r>
            <a:r>
              <a:rPr lang="nb-NO" dirty="0" err="1" smtClean="0"/>
              <a:t>common</a:t>
            </a:r>
            <a:r>
              <a:rPr lang="nb-NO" dirty="0" smtClean="0"/>
              <a:t> </a:t>
            </a:r>
          </a:p>
          <a:p>
            <a:r>
              <a:rPr lang="nb-NO" dirty="0" err="1" smtClean="0"/>
              <a:t>thematics</a:t>
            </a:r>
            <a:r>
              <a:rPr lang="nb-NO" dirty="0" smtClean="0"/>
              <a:t>, </a:t>
            </a:r>
            <a:r>
              <a:rPr lang="nb-NO" dirty="0" err="1" smtClean="0"/>
              <a:t>seamless</a:t>
            </a:r>
            <a:r>
              <a:rPr lang="nb-NO" dirty="0" smtClean="0"/>
              <a:t> </a:t>
            </a:r>
            <a:r>
              <a:rPr lang="nb-NO" dirty="0" err="1" smtClean="0"/>
              <a:t>across</a:t>
            </a:r>
            <a:r>
              <a:rPr lang="nb-NO" dirty="0" smtClean="0"/>
              <a:t> borders</a:t>
            </a:r>
          </a:p>
          <a:p>
            <a:endParaRPr lang="nb-NO" dirty="0"/>
          </a:p>
          <a:p>
            <a:endParaRPr lang="nb-NO" dirty="0" smtClean="0"/>
          </a:p>
          <a:p>
            <a:endParaRPr lang="nb-NO" dirty="0"/>
          </a:p>
          <a:p>
            <a:endParaRPr lang="nb-NO" dirty="0" smtClean="0"/>
          </a:p>
          <a:p>
            <a:endParaRPr lang="nb-NO" dirty="0"/>
          </a:p>
          <a:p>
            <a:endParaRPr lang="nb-NO" dirty="0" smtClean="0"/>
          </a:p>
        </p:txBody>
      </p:sp>
      <p:sp>
        <p:nvSpPr>
          <p:cNvPr id="8" name="Rektangel 7"/>
          <p:cNvSpPr/>
          <p:nvPr/>
        </p:nvSpPr>
        <p:spPr>
          <a:xfrm>
            <a:off x="6096000" y="6021288"/>
            <a:ext cx="3132589" cy="369332"/>
          </a:xfrm>
          <a:prstGeom prst="rect">
            <a:avLst/>
          </a:prstGeom>
        </p:spPr>
        <p:txBody>
          <a:bodyPr wrap="none">
            <a:spAutoFit/>
          </a:bodyPr>
          <a:lstStyle/>
          <a:p>
            <a:r>
              <a:rPr lang="nb-NO" dirty="0" err="1" smtClean="0"/>
              <a:t>Example</a:t>
            </a:r>
            <a:r>
              <a:rPr lang="nb-NO" dirty="0" smtClean="0"/>
              <a:t>: </a:t>
            </a:r>
            <a:r>
              <a:rPr lang="nb-NO" dirty="0" err="1" smtClean="0"/>
              <a:t>Ice</a:t>
            </a:r>
            <a:r>
              <a:rPr lang="nb-NO" dirty="0" smtClean="0"/>
              <a:t> </a:t>
            </a:r>
            <a:r>
              <a:rPr lang="nb-NO" dirty="0" err="1"/>
              <a:t>frequencies</a:t>
            </a:r>
            <a:endParaRPr lang="nb-NO" dirty="0"/>
          </a:p>
        </p:txBody>
      </p:sp>
    </p:spTree>
    <p:extLst>
      <p:ext uri="{BB962C8B-B14F-4D97-AF65-F5344CB8AC3E}">
        <p14:creationId xmlns:p14="http://schemas.microsoft.com/office/powerpoint/2010/main" val="11401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xmlns="" id="{34C11A30-76E7-4C7C-AA26-FC8F4B48022D}"/>
              </a:ext>
            </a:extLst>
          </p:cNvPr>
          <p:cNvSpPr txBox="1">
            <a:spLocks/>
          </p:cNvSpPr>
          <p:nvPr/>
        </p:nvSpPr>
        <p:spPr>
          <a:xfrm>
            <a:off x="335360" y="404664"/>
            <a:ext cx="11521280" cy="504056"/>
          </a:xfrm>
          <a:prstGeom prst="rect">
            <a:avLst/>
          </a:prstGeom>
          <a:ln>
            <a:noFill/>
          </a:ln>
          <a:effectLst>
            <a:outerShdw blurRad="12700" dist="12700" dir="5400000" algn="tl" rotWithShape="0">
              <a:schemeClr val="bg1"/>
            </a:outerShdw>
          </a:effectLst>
        </p:spPr>
        <p:txBody>
          <a:bodyPr vert="horz" lIns="0" tIns="0" rIns="0" bIns="0" numCol="1" rtlCol="0" anchor="t" anchorCtr="0">
            <a:normAutofit fontScale="92500"/>
          </a:bodyPr>
          <a:lstStyle>
            <a:lvl1pPr algn="l" defTabSz="457200" rtl="0" eaLnBrk="1" latinLnBrk="0" hangingPunct="1">
              <a:lnSpc>
                <a:spcPct val="90000"/>
              </a:lnSpc>
              <a:spcBef>
                <a:spcPct val="0"/>
              </a:spcBef>
              <a:buNone/>
              <a:defRPr sz="4800" b="1" i="0" kern="1200" spc="-100">
                <a:solidFill>
                  <a:srgbClr val="4C4D4A"/>
                </a:solidFill>
                <a:effectLst>
                  <a:outerShdw blurRad="12700" dist="12700" dir="5400000" algn="tl" rotWithShape="0">
                    <a:schemeClr val="bg1"/>
                  </a:outerShdw>
                </a:effectLst>
                <a:latin typeface="Verdana"/>
                <a:ea typeface="+mj-ea"/>
                <a:cs typeface="Verdana"/>
              </a:defRPr>
            </a:lvl1pPr>
          </a:lstStyle>
          <a:p>
            <a:pPr algn="ctr"/>
            <a:r>
              <a:rPr lang="en-US" sz="2800" dirty="0" smtClean="0"/>
              <a:t>Re-use of national geospatial services in an international setting  </a:t>
            </a:r>
            <a:endParaRPr lang="nb-NO" sz="2800" dirty="0"/>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440" y="1196752"/>
            <a:ext cx="4896544" cy="5130570"/>
          </a:xfrm>
          <a:prstGeom prst="rect">
            <a:avLst/>
          </a:prstGeom>
        </p:spPr>
      </p:pic>
      <p:sp>
        <p:nvSpPr>
          <p:cNvPr id="6" name="Rektangel 5"/>
          <p:cNvSpPr/>
          <p:nvPr/>
        </p:nvSpPr>
        <p:spPr>
          <a:xfrm>
            <a:off x="6096000" y="6021288"/>
            <a:ext cx="4038285" cy="369332"/>
          </a:xfrm>
          <a:prstGeom prst="rect">
            <a:avLst/>
          </a:prstGeom>
        </p:spPr>
        <p:txBody>
          <a:bodyPr wrap="none">
            <a:spAutoFit/>
          </a:bodyPr>
          <a:lstStyle/>
          <a:p>
            <a:r>
              <a:rPr lang="nb-NO" dirty="0" err="1" smtClean="0"/>
              <a:t>Example</a:t>
            </a:r>
            <a:r>
              <a:rPr lang="nb-NO" dirty="0" smtClean="0"/>
              <a:t>: Marine </a:t>
            </a:r>
            <a:r>
              <a:rPr lang="nb-NO" dirty="0" err="1" smtClean="0"/>
              <a:t>protected</a:t>
            </a:r>
            <a:r>
              <a:rPr lang="nb-NO" dirty="0" smtClean="0"/>
              <a:t> areas</a:t>
            </a:r>
            <a:endParaRPr lang="nb-NO" dirty="0"/>
          </a:p>
        </p:txBody>
      </p:sp>
    </p:spTree>
    <p:extLst>
      <p:ext uri="{BB962C8B-B14F-4D97-AF65-F5344CB8AC3E}">
        <p14:creationId xmlns:p14="http://schemas.microsoft.com/office/powerpoint/2010/main" val="22026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623392" y="1340768"/>
            <a:ext cx="7200800" cy="4968552"/>
          </a:xfrm>
          <a:prstGeom prst="rect">
            <a:avLst/>
          </a:prstGeom>
        </p:spPr>
      </p:pic>
      <p:sp>
        <p:nvSpPr>
          <p:cNvPr id="4" name="Tittel 1">
            <a:extLst>
              <a:ext uri="{FF2B5EF4-FFF2-40B4-BE49-F238E27FC236}">
                <a16:creationId xmlns:a16="http://schemas.microsoft.com/office/drawing/2014/main" xmlns="" id="{34C11A30-76E7-4C7C-AA26-FC8F4B48022D}"/>
              </a:ext>
            </a:extLst>
          </p:cNvPr>
          <p:cNvSpPr txBox="1">
            <a:spLocks/>
          </p:cNvSpPr>
          <p:nvPr/>
        </p:nvSpPr>
        <p:spPr>
          <a:xfrm>
            <a:off x="335360" y="404664"/>
            <a:ext cx="11521280" cy="504056"/>
          </a:xfrm>
          <a:prstGeom prst="rect">
            <a:avLst/>
          </a:prstGeom>
          <a:ln>
            <a:noFill/>
          </a:ln>
          <a:effectLst>
            <a:outerShdw blurRad="12700" dist="12700" dir="5400000" algn="tl" rotWithShape="0">
              <a:schemeClr val="bg1"/>
            </a:outerShdw>
          </a:effectLst>
        </p:spPr>
        <p:txBody>
          <a:bodyPr vert="horz" lIns="0" tIns="0" rIns="0" bIns="0" numCol="1" rtlCol="0" anchor="t" anchorCtr="0">
            <a:normAutofit fontScale="92500"/>
          </a:bodyPr>
          <a:lstStyle>
            <a:lvl1pPr algn="l" defTabSz="457200" rtl="0" eaLnBrk="1" latinLnBrk="0" hangingPunct="1">
              <a:lnSpc>
                <a:spcPct val="90000"/>
              </a:lnSpc>
              <a:spcBef>
                <a:spcPct val="0"/>
              </a:spcBef>
              <a:buNone/>
              <a:defRPr sz="4800" b="1" i="0" kern="1200" spc="-100">
                <a:solidFill>
                  <a:srgbClr val="4C4D4A"/>
                </a:solidFill>
                <a:effectLst>
                  <a:outerShdw blurRad="12700" dist="12700" dir="5400000" algn="tl" rotWithShape="0">
                    <a:schemeClr val="bg1"/>
                  </a:outerShdw>
                </a:effectLst>
                <a:latin typeface="Verdana"/>
                <a:ea typeface="+mj-ea"/>
                <a:cs typeface="Verdana"/>
              </a:defRPr>
            </a:lvl1pPr>
          </a:lstStyle>
          <a:p>
            <a:pPr algn="ctr"/>
            <a:r>
              <a:rPr lang="en-US" sz="2800" dirty="0" smtClean="0"/>
              <a:t>Re-use of national geospatial services in an international setting  </a:t>
            </a:r>
            <a:endParaRPr lang="nb-NO" sz="2800" dirty="0"/>
          </a:p>
        </p:txBody>
      </p:sp>
      <p:sp>
        <p:nvSpPr>
          <p:cNvPr id="5" name="TekstSylinder 4"/>
          <p:cNvSpPr txBox="1"/>
          <p:nvPr/>
        </p:nvSpPr>
        <p:spPr>
          <a:xfrm>
            <a:off x="8040216" y="1268760"/>
            <a:ext cx="3816424" cy="3139321"/>
          </a:xfrm>
          <a:prstGeom prst="rect">
            <a:avLst/>
          </a:prstGeom>
          <a:noFill/>
        </p:spPr>
        <p:txBody>
          <a:bodyPr wrap="square" rtlCol="0">
            <a:spAutoFit/>
          </a:bodyPr>
          <a:lstStyle/>
          <a:p>
            <a:r>
              <a:rPr lang="nb-NO" dirty="0" err="1" smtClean="0"/>
              <a:t>Assembling</a:t>
            </a:r>
            <a:r>
              <a:rPr lang="nb-NO" dirty="0" smtClean="0"/>
              <a:t> </a:t>
            </a:r>
            <a:r>
              <a:rPr lang="nb-NO" dirty="0" err="1" smtClean="0"/>
              <a:t>the</a:t>
            </a:r>
            <a:r>
              <a:rPr lang="nb-NO" dirty="0"/>
              <a:t> </a:t>
            </a:r>
            <a:r>
              <a:rPr lang="nb-NO" dirty="0" err="1" smtClean="0"/>
              <a:t>licencing</a:t>
            </a:r>
            <a:r>
              <a:rPr lang="nb-NO" dirty="0" smtClean="0"/>
              <a:t> system in </a:t>
            </a:r>
            <a:r>
              <a:rPr lang="nb-NO" dirty="0" err="1" smtClean="0"/>
              <a:t>the</a:t>
            </a:r>
            <a:r>
              <a:rPr lang="nb-NO" dirty="0" smtClean="0"/>
              <a:t> North Sea </a:t>
            </a:r>
            <a:r>
              <a:rPr lang="nb-NO" dirty="0" err="1" smtClean="0"/>
              <a:t>continental</a:t>
            </a:r>
            <a:r>
              <a:rPr lang="nb-NO" dirty="0" smtClean="0"/>
              <a:t> shelf </a:t>
            </a:r>
            <a:r>
              <a:rPr lang="nb-NO" dirty="0" err="1" smtClean="0"/>
              <a:t>through</a:t>
            </a:r>
            <a:r>
              <a:rPr lang="nb-NO" dirty="0" smtClean="0"/>
              <a:t> </a:t>
            </a:r>
            <a:r>
              <a:rPr lang="nb-NO" dirty="0" err="1" smtClean="0"/>
              <a:t>national</a:t>
            </a:r>
            <a:r>
              <a:rPr lang="nb-NO" dirty="0" smtClean="0"/>
              <a:t> </a:t>
            </a:r>
            <a:r>
              <a:rPr lang="nb-NO" dirty="0" err="1" smtClean="0"/>
              <a:t>geospatial</a:t>
            </a:r>
            <a:r>
              <a:rPr lang="nb-NO" dirty="0" smtClean="0"/>
              <a:t> </a:t>
            </a:r>
            <a:r>
              <a:rPr lang="nb-NO" dirty="0" err="1" smtClean="0"/>
              <a:t>datasets</a:t>
            </a:r>
            <a:r>
              <a:rPr lang="nb-NO" dirty="0" smtClean="0"/>
              <a:t> (Norway, UK, </a:t>
            </a:r>
            <a:r>
              <a:rPr lang="nb-NO" dirty="0" err="1" smtClean="0"/>
              <a:t>Denmark</a:t>
            </a:r>
            <a:r>
              <a:rPr lang="nb-NO" dirty="0" smtClean="0"/>
              <a:t>)</a:t>
            </a:r>
          </a:p>
          <a:p>
            <a:endParaRPr lang="nb-NO" dirty="0"/>
          </a:p>
          <a:p>
            <a:endParaRPr lang="nb-NO" dirty="0" smtClean="0"/>
          </a:p>
          <a:p>
            <a:endParaRPr lang="nb-NO" dirty="0"/>
          </a:p>
          <a:p>
            <a:endParaRPr lang="nb-NO" dirty="0" smtClean="0"/>
          </a:p>
          <a:p>
            <a:endParaRPr lang="nb-NO" dirty="0"/>
          </a:p>
          <a:p>
            <a:endParaRPr lang="nb-NO" dirty="0" smtClean="0"/>
          </a:p>
        </p:txBody>
      </p:sp>
    </p:spTree>
    <p:extLst>
      <p:ext uri="{BB962C8B-B14F-4D97-AF65-F5344CB8AC3E}">
        <p14:creationId xmlns:p14="http://schemas.microsoft.com/office/powerpoint/2010/main" val="17993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6688" y="-680094"/>
            <a:ext cx="12288688" cy="8568444"/>
          </a:xfrm>
        </p:spPr>
      </p:pic>
      <p:sp>
        <p:nvSpPr>
          <p:cNvPr id="5" name="TekstSylinder 4"/>
          <p:cNvSpPr txBox="1"/>
          <p:nvPr/>
        </p:nvSpPr>
        <p:spPr>
          <a:xfrm>
            <a:off x="9048328" y="5949280"/>
            <a:ext cx="2808312" cy="584775"/>
          </a:xfrm>
          <a:prstGeom prst="rect">
            <a:avLst/>
          </a:prstGeom>
          <a:noFill/>
        </p:spPr>
        <p:txBody>
          <a:bodyPr wrap="square" rtlCol="0">
            <a:spAutoFit/>
          </a:bodyPr>
          <a:lstStyle/>
          <a:p>
            <a:r>
              <a:rPr lang="nb-NO" sz="3200" b="1" dirty="0" err="1" smtClean="0">
                <a:solidFill>
                  <a:srgbClr val="FFFF00"/>
                </a:solidFill>
              </a:rPr>
              <a:t>Thank</a:t>
            </a:r>
            <a:r>
              <a:rPr lang="nb-NO" sz="3200" b="1" dirty="0" smtClean="0">
                <a:solidFill>
                  <a:srgbClr val="FFFF00"/>
                </a:solidFill>
              </a:rPr>
              <a:t> </a:t>
            </a:r>
            <a:r>
              <a:rPr lang="nb-NO" sz="3200" b="1" dirty="0" err="1" smtClean="0">
                <a:solidFill>
                  <a:srgbClr val="FFFF00"/>
                </a:solidFill>
              </a:rPr>
              <a:t>you</a:t>
            </a:r>
            <a:r>
              <a:rPr lang="nb-NO" sz="3200" b="1" dirty="0" smtClean="0">
                <a:solidFill>
                  <a:srgbClr val="FFFF00"/>
                </a:solidFill>
              </a:rPr>
              <a:t>!</a:t>
            </a:r>
            <a:endParaRPr lang="nb-NO" sz="3200" b="1" dirty="0">
              <a:solidFill>
                <a:srgbClr val="FFFF00"/>
              </a:solidFill>
            </a:endParaRPr>
          </a:p>
        </p:txBody>
      </p:sp>
    </p:spTree>
    <p:extLst>
      <p:ext uri="{BB962C8B-B14F-4D97-AF65-F5344CB8AC3E}">
        <p14:creationId xmlns:p14="http://schemas.microsoft.com/office/powerpoint/2010/main" val="947628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nb-NO" sz="4000" dirty="0" smtClean="0"/>
              <a:t>ARHC</a:t>
            </a:r>
            <a:endParaRPr lang="nb-NO" sz="4000" dirty="0"/>
          </a:p>
        </p:txBody>
      </p:sp>
      <p:sp>
        <p:nvSpPr>
          <p:cNvPr id="4" name="Plassholder for innhold 3"/>
          <p:cNvSpPr>
            <a:spLocks noGrp="1"/>
          </p:cNvSpPr>
          <p:nvPr>
            <p:ph idx="1"/>
          </p:nvPr>
        </p:nvSpPr>
        <p:spPr>
          <a:xfrm>
            <a:off x="4748177" y="1763886"/>
            <a:ext cx="7036455" cy="4473426"/>
          </a:xfrm>
        </p:spPr>
        <p:txBody>
          <a:bodyPr/>
          <a:lstStyle/>
          <a:p>
            <a:pPr marL="0" indent="0">
              <a:buNone/>
            </a:pPr>
            <a:r>
              <a:rPr lang="nb-NO" sz="2000" dirty="0" smtClean="0"/>
              <a:t>Chair: 			Ms. Birte Noer Borrevik (Norway)</a:t>
            </a:r>
          </a:p>
          <a:p>
            <a:pPr marL="0" indent="0">
              <a:buNone/>
            </a:pPr>
            <a:endParaRPr lang="nb-NO" sz="2000" dirty="0" smtClean="0"/>
          </a:p>
          <a:p>
            <a:pPr marL="0" indent="0">
              <a:buNone/>
            </a:pPr>
            <a:r>
              <a:rPr lang="nb-NO" sz="2000" dirty="0" smtClean="0"/>
              <a:t>Vice-</a:t>
            </a:r>
            <a:r>
              <a:rPr lang="nb-NO" sz="2000" dirty="0" err="1" smtClean="0"/>
              <a:t>chair</a:t>
            </a:r>
            <a:r>
              <a:rPr lang="nb-NO" sz="2000" dirty="0" smtClean="0"/>
              <a:t>: 	Mr. Sergei </a:t>
            </a:r>
            <a:r>
              <a:rPr lang="nb-NO" sz="2000" dirty="0" err="1" smtClean="0"/>
              <a:t>Travin</a:t>
            </a:r>
            <a:r>
              <a:rPr lang="nb-NO" sz="2000" dirty="0" smtClean="0"/>
              <a:t> (Russian </a:t>
            </a:r>
            <a:r>
              <a:rPr lang="nb-NO" sz="2000" dirty="0" err="1" smtClean="0"/>
              <a:t>Federation</a:t>
            </a:r>
            <a:r>
              <a:rPr lang="nb-NO" sz="2000" dirty="0" smtClean="0"/>
              <a:t>)</a:t>
            </a:r>
          </a:p>
          <a:p>
            <a:pPr marL="0" indent="0">
              <a:buNone/>
            </a:pPr>
            <a:endParaRPr lang="nb-NO" sz="2000" dirty="0" smtClean="0"/>
          </a:p>
          <a:p>
            <a:pPr marL="0" indent="0">
              <a:buNone/>
            </a:pPr>
            <a:endParaRPr lang="nb-NO" sz="2000" dirty="0" smtClean="0"/>
          </a:p>
          <a:p>
            <a:pPr marL="0" indent="0">
              <a:buNone/>
            </a:pPr>
            <a:r>
              <a:rPr lang="nb-NO" sz="2000" dirty="0" err="1" smtClean="0"/>
              <a:t>Members</a:t>
            </a:r>
            <a:r>
              <a:rPr lang="nb-NO" sz="2000" dirty="0" smtClean="0"/>
              <a:t>: 		Canada, </a:t>
            </a:r>
            <a:r>
              <a:rPr lang="nb-NO" sz="2000" dirty="0" err="1" smtClean="0"/>
              <a:t>Denmark</a:t>
            </a:r>
            <a:r>
              <a:rPr lang="nb-NO" sz="2000" dirty="0" smtClean="0"/>
              <a:t>, Norway, Russian </a:t>
            </a:r>
          </a:p>
          <a:p>
            <a:pPr marL="0" indent="0">
              <a:buNone/>
            </a:pPr>
            <a:r>
              <a:rPr lang="nb-NO" sz="2000" dirty="0"/>
              <a:t>	</a:t>
            </a:r>
            <a:r>
              <a:rPr lang="nb-NO" sz="2000" dirty="0" smtClean="0"/>
              <a:t>			</a:t>
            </a:r>
            <a:r>
              <a:rPr lang="nb-NO" sz="2000" dirty="0" err="1" smtClean="0"/>
              <a:t>Federation</a:t>
            </a:r>
            <a:r>
              <a:rPr lang="nb-NO" sz="2000" dirty="0" smtClean="0"/>
              <a:t>, USA</a:t>
            </a:r>
          </a:p>
          <a:p>
            <a:pPr marL="0" indent="0">
              <a:buNone/>
            </a:pPr>
            <a:endParaRPr lang="nb-NO" sz="2000" dirty="0" smtClean="0"/>
          </a:p>
          <a:p>
            <a:pPr marL="0" indent="0">
              <a:buNone/>
            </a:pPr>
            <a:r>
              <a:rPr lang="nb-NO" sz="2000" dirty="0" err="1" smtClean="0"/>
              <a:t>Associate</a:t>
            </a:r>
            <a:r>
              <a:rPr lang="nb-NO" sz="2000" dirty="0" smtClean="0"/>
              <a:t> </a:t>
            </a:r>
            <a:r>
              <a:rPr lang="nb-NO" sz="2000" dirty="0" err="1" smtClean="0"/>
              <a:t>Members</a:t>
            </a:r>
            <a:r>
              <a:rPr lang="nb-NO" sz="2000" dirty="0" smtClean="0"/>
              <a:t>: Finland, </a:t>
            </a:r>
            <a:r>
              <a:rPr lang="nb-NO" sz="2000" dirty="0" err="1" smtClean="0"/>
              <a:t>Iceland</a:t>
            </a:r>
            <a:r>
              <a:rPr lang="nb-NO" sz="2000" dirty="0" smtClean="0"/>
              <a:t>, </a:t>
            </a:r>
            <a:r>
              <a:rPr lang="nb-NO" sz="2000" dirty="0" err="1" smtClean="0"/>
              <a:t>Italy</a:t>
            </a:r>
            <a:r>
              <a:rPr lang="nb-NO" sz="2000" dirty="0" smtClean="0"/>
              <a:t> (</a:t>
            </a:r>
            <a:r>
              <a:rPr lang="nb-NO" sz="2000" dirty="0" err="1" smtClean="0"/>
              <a:t>new</a:t>
            </a:r>
            <a:r>
              <a:rPr lang="nb-NO" sz="2000" dirty="0" smtClean="0"/>
              <a:t>)</a:t>
            </a:r>
          </a:p>
          <a:p>
            <a:pPr marL="0" indent="0">
              <a:buNone/>
            </a:pPr>
            <a:endParaRPr lang="nb-NO" sz="2000" dirty="0"/>
          </a:p>
          <a:p>
            <a:pPr marL="0" indent="0">
              <a:buNone/>
            </a:pPr>
            <a:r>
              <a:rPr lang="nb-NO" sz="2000" dirty="0" err="1" smtClean="0"/>
              <a:t>Observers</a:t>
            </a:r>
            <a:r>
              <a:rPr lang="nb-NO" sz="2000" dirty="0" smtClean="0"/>
              <a:t>: 	- </a:t>
            </a:r>
            <a:endParaRPr lang="nb-NO" sz="2000" dirty="0"/>
          </a:p>
        </p:txBody>
      </p:sp>
      <p:pic>
        <p:nvPicPr>
          <p:cNvPr id="6" name="Plassholder for innhold 5"/>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510118" y="1587417"/>
            <a:ext cx="3641666" cy="4649871"/>
          </a:xfrm>
        </p:spPr>
      </p:pic>
    </p:spTree>
    <p:extLst>
      <p:ext uri="{BB962C8B-B14F-4D97-AF65-F5344CB8AC3E}">
        <p14:creationId xmlns:p14="http://schemas.microsoft.com/office/powerpoint/2010/main" val="38048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51384" y="404664"/>
            <a:ext cx="8568952" cy="945034"/>
          </a:xfrm>
        </p:spPr>
        <p:txBody>
          <a:bodyPr>
            <a:normAutofit/>
          </a:bodyPr>
          <a:lstStyle/>
          <a:p>
            <a:r>
              <a:rPr lang="nb-NO" sz="3200" dirty="0" smtClean="0"/>
              <a:t>ARHC-</a:t>
            </a:r>
            <a:r>
              <a:rPr lang="nb-NO" sz="3200" dirty="0" err="1" smtClean="0"/>
              <a:t>meetings</a:t>
            </a:r>
            <a:r>
              <a:rPr lang="nb-NO" sz="3200" dirty="0" smtClean="0"/>
              <a:t> </a:t>
            </a:r>
            <a:r>
              <a:rPr lang="nb-NO" sz="3200" dirty="0" err="1" smtClean="0"/>
              <a:t>since</a:t>
            </a:r>
            <a:r>
              <a:rPr lang="nb-NO" sz="3200" dirty="0" smtClean="0"/>
              <a:t> IRCC9</a:t>
            </a:r>
            <a:endParaRPr lang="nb-NO" sz="3200" dirty="0"/>
          </a:p>
        </p:txBody>
      </p:sp>
      <p:sp>
        <p:nvSpPr>
          <p:cNvPr id="3" name="Plassholder for innhold 2"/>
          <p:cNvSpPr>
            <a:spLocks noGrp="1"/>
          </p:cNvSpPr>
          <p:nvPr>
            <p:ph idx="1"/>
          </p:nvPr>
        </p:nvSpPr>
        <p:spPr>
          <a:xfrm>
            <a:off x="479376" y="1052736"/>
            <a:ext cx="11449272" cy="1656184"/>
          </a:xfrm>
        </p:spPr>
        <p:txBody>
          <a:bodyPr/>
          <a:lstStyle/>
          <a:p>
            <a:r>
              <a:rPr lang="nb-NO" dirty="0" smtClean="0"/>
              <a:t>ARHC Open Scientific Forum: 22 August 2017, Ilulissat, </a:t>
            </a:r>
            <a:r>
              <a:rPr lang="nb-NO" dirty="0" err="1" smtClean="0"/>
              <a:t>Greenland</a:t>
            </a:r>
            <a:endParaRPr lang="nb-NO" dirty="0" smtClean="0"/>
          </a:p>
          <a:p>
            <a:r>
              <a:rPr lang="nb-NO" dirty="0" smtClean="0"/>
              <a:t>ARHC7 Conference: 22-23 August 2017, Ilulissat, </a:t>
            </a:r>
            <a:r>
              <a:rPr lang="nb-NO" dirty="0" err="1" smtClean="0"/>
              <a:t>Greenland</a:t>
            </a:r>
            <a:endParaRPr lang="nb-NO" dirty="0" smtClean="0"/>
          </a:p>
          <a:p>
            <a:r>
              <a:rPr lang="nb-NO" dirty="0" smtClean="0"/>
              <a:t>2nd ARMSDIWG </a:t>
            </a:r>
            <a:r>
              <a:rPr lang="nb-NO" dirty="0" err="1" smtClean="0"/>
              <a:t>meeting</a:t>
            </a:r>
            <a:r>
              <a:rPr lang="nb-NO" dirty="0" smtClean="0"/>
              <a:t>: 16-19 April, Helsinki, Finland </a:t>
            </a:r>
            <a:endParaRPr lang="nb-NO" dirty="0"/>
          </a:p>
        </p:txBody>
      </p:sp>
      <p:pic>
        <p:nvPicPr>
          <p:cNvPr id="5" name="Plassholder for innhold 4"/>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271464" y="2855875"/>
            <a:ext cx="9793088" cy="3741477"/>
          </a:xfrm>
        </p:spPr>
      </p:pic>
    </p:spTree>
    <p:extLst>
      <p:ext uri="{BB962C8B-B14F-4D97-AF65-F5344CB8AC3E}">
        <p14:creationId xmlns:p14="http://schemas.microsoft.com/office/powerpoint/2010/main" val="413227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ARHC Agenda </a:t>
            </a:r>
            <a:r>
              <a:rPr lang="nb-NO" sz="2800" dirty="0" err="1" smtClean="0"/>
              <a:t>Items</a:t>
            </a:r>
            <a:endParaRPr lang="nb-NO" sz="2800" dirty="0"/>
          </a:p>
        </p:txBody>
      </p:sp>
      <p:sp>
        <p:nvSpPr>
          <p:cNvPr id="3" name="Plassholder for innhold 2"/>
          <p:cNvSpPr>
            <a:spLocks noGrp="1"/>
          </p:cNvSpPr>
          <p:nvPr>
            <p:ph idx="1"/>
          </p:nvPr>
        </p:nvSpPr>
        <p:spPr>
          <a:xfrm>
            <a:off x="4303185" y="1403846"/>
            <a:ext cx="7481447" cy="5625554"/>
          </a:xfrm>
        </p:spPr>
        <p:txBody>
          <a:bodyPr/>
          <a:lstStyle/>
          <a:p>
            <a:r>
              <a:rPr lang="en-US" sz="1800" dirty="0" smtClean="0"/>
              <a:t>Associate Members</a:t>
            </a:r>
            <a:endParaRPr lang="en-US" sz="1800" dirty="0"/>
          </a:p>
          <a:p>
            <a:r>
              <a:rPr lang="en-US" sz="1800" dirty="0" smtClean="0"/>
              <a:t>Arctic </a:t>
            </a:r>
            <a:r>
              <a:rPr lang="en-US" sz="1800" dirty="0"/>
              <a:t>Voyage Planning </a:t>
            </a:r>
            <a:r>
              <a:rPr lang="en-US" sz="1800" dirty="0" smtClean="0"/>
              <a:t>Guide</a:t>
            </a:r>
            <a:endParaRPr lang="en-US" sz="1800" dirty="0"/>
          </a:p>
          <a:p>
            <a:r>
              <a:rPr lang="en-US" sz="1800" dirty="0" smtClean="0"/>
              <a:t>Hydrographic </a:t>
            </a:r>
            <a:r>
              <a:rPr lang="en-US" sz="1800" dirty="0"/>
              <a:t>Risk </a:t>
            </a:r>
            <a:r>
              <a:rPr lang="en-US" sz="1800" dirty="0" smtClean="0"/>
              <a:t>Assessment </a:t>
            </a:r>
            <a:r>
              <a:rPr lang="en-US" sz="1800" dirty="0"/>
              <a:t>in the Arctic.</a:t>
            </a:r>
          </a:p>
          <a:p>
            <a:r>
              <a:rPr lang="en-US" sz="1800" dirty="0" smtClean="0"/>
              <a:t>Status </a:t>
            </a:r>
            <a:r>
              <a:rPr lang="en-US" sz="1800" dirty="0"/>
              <a:t>Arctic International Charting Coordination Working Group</a:t>
            </a:r>
          </a:p>
          <a:p>
            <a:r>
              <a:rPr lang="en-US" sz="1800" dirty="0" smtClean="0"/>
              <a:t>Status </a:t>
            </a:r>
            <a:r>
              <a:rPr lang="en-US" sz="1800" dirty="0"/>
              <a:t>Arctic Regional Marine Spatial Data Infrastructure Working Group</a:t>
            </a:r>
          </a:p>
          <a:p>
            <a:r>
              <a:rPr lang="en-US" sz="1800" dirty="0" smtClean="0"/>
              <a:t>Communicate </a:t>
            </a:r>
            <a:r>
              <a:rPr lang="en-US" sz="1800" dirty="0"/>
              <a:t>Arctic activities to associated IHO Working Groups</a:t>
            </a:r>
          </a:p>
          <a:p>
            <a:r>
              <a:rPr lang="en-US" sz="1800" dirty="0" smtClean="0"/>
              <a:t>Remote </a:t>
            </a:r>
            <a:r>
              <a:rPr lang="en-US" sz="1800" dirty="0"/>
              <a:t>sensing and satellite-derived bathymetry (SDB)</a:t>
            </a:r>
          </a:p>
          <a:p>
            <a:r>
              <a:rPr lang="en-US" sz="1800" dirty="0"/>
              <a:t>C</a:t>
            </a:r>
            <a:r>
              <a:rPr lang="en-US" sz="1800" dirty="0" smtClean="0"/>
              <a:t>rowd-sourced bathymetry</a:t>
            </a:r>
          </a:p>
          <a:p>
            <a:r>
              <a:rPr lang="en-US" sz="1800" dirty="0" smtClean="0"/>
              <a:t>Outreach to stakeholders</a:t>
            </a:r>
            <a:endParaRPr lang="en-US" dirty="0" smtClean="0"/>
          </a:p>
          <a:p>
            <a:pPr marL="0" indent="0">
              <a:buNone/>
            </a:pPr>
            <a:endParaRPr lang="nb-NO" dirty="0"/>
          </a:p>
        </p:txBody>
      </p:sp>
      <p:pic>
        <p:nvPicPr>
          <p:cNvPr id="5" name="Plassholder for innhold 4"/>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rot="16200000">
            <a:off x="-50787" y="2251533"/>
            <a:ext cx="4783858" cy="3189238"/>
          </a:xfrm>
        </p:spPr>
      </p:pic>
    </p:spTree>
    <p:extLst>
      <p:ext uri="{BB962C8B-B14F-4D97-AF65-F5344CB8AC3E}">
        <p14:creationId xmlns:p14="http://schemas.microsoft.com/office/powerpoint/2010/main" val="196635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6232" y="539750"/>
            <a:ext cx="9938279" cy="1352550"/>
          </a:xfrm>
        </p:spPr>
        <p:txBody>
          <a:bodyPr>
            <a:normAutofit/>
          </a:bodyPr>
          <a:lstStyle/>
          <a:p>
            <a:r>
              <a:rPr lang="nb-NO" sz="2800" dirty="0" smtClean="0"/>
              <a:t>Cooperation </a:t>
            </a:r>
            <a:r>
              <a:rPr lang="nb-NO" sz="2800" dirty="0" err="1" smtClean="0"/>
              <a:t>with</a:t>
            </a:r>
            <a:r>
              <a:rPr lang="nb-NO" sz="2800" dirty="0" smtClean="0"/>
              <a:t> stakeholders</a:t>
            </a:r>
            <a:endParaRPr lang="nb-NO" sz="2800" dirty="0"/>
          </a:p>
        </p:txBody>
      </p:sp>
      <p:sp>
        <p:nvSpPr>
          <p:cNvPr id="3" name="Plassholder for innhold 2"/>
          <p:cNvSpPr>
            <a:spLocks noGrp="1"/>
          </p:cNvSpPr>
          <p:nvPr>
            <p:ph idx="1"/>
          </p:nvPr>
        </p:nvSpPr>
        <p:spPr>
          <a:xfrm>
            <a:off x="4303185" y="1403870"/>
            <a:ext cx="7036455" cy="5697538"/>
          </a:xfrm>
        </p:spPr>
        <p:txBody>
          <a:bodyPr/>
          <a:lstStyle/>
          <a:p>
            <a:r>
              <a:rPr lang="en-US" sz="1400" dirty="0" smtClean="0"/>
              <a:t>Outreach </a:t>
            </a:r>
            <a:r>
              <a:rPr lang="en-US" sz="1400" dirty="0"/>
              <a:t>to Arctic Council working groups: </a:t>
            </a:r>
          </a:p>
          <a:p>
            <a:pPr lvl="1"/>
            <a:r>
              <a:rPr lang="en-US" sz="1400" dirty="0" smtClean="0"/>
              <a:t>Updating </a:t>
            </a:r>
            <a:r>
              <a:rPr lang="en-US" sz="1400" dirty="0"/>
              <a:t>Arctic chart adequacy report to </a:t>
            </a:r>
            <a:r>
              <a:rPr lang="en-US" sz="1400" dirty="0" smtClean="0"/>
              <a:t>PAME</a:t>
            </a:r>
            <a:endParaRPr lang="en-US" sz="1400" dirty="0"/>
          </a:p>
          <a:p>
            <a:pPr lvl="1"/>
            <a:r>
              <a:rPr lang="en-US" sz="1400" dirty="0" smtClean="0"/>
              <a:t>Presentation at </a:t>
            </a:r>
            <a:r>
              <a:rPr lang="en-US" sz="1400" dirty="0"/>
              <a:t>PAME Arctic Shipping Best </a:t>
            </a:r>
            <a:r>
              <a:rPr lang="en-US" sz="1400" dirty="0" err="1"/>
              <a:t>Practise</a:t>
            </a:r>
            <a:r>
              <a:rPr lang="en-US" sz="1400" dirty="0"/>
              <a:t> Information </a:t>
            </a:r>
            <a:r>
              <a:rPr lang="en-US" sz="1400" dirty="0" smtClean="0"/>
              <a:t>Forum (ASBPIF)</a:t>
            </a:r>
          </a:p>
          <a:p>
            <a:pPr lvl="1"/>
            <a:r>
              <a:rPr lang="en-US" sz="1400" dirty="0"/>
              <a:t>Contribute to thematic datasets in PAME ASBPIF portal (such as Hydrography, Ice &amp; Weather, Ports, </a:t>
            </a:r>
            <a:r>
              <a:rPr lang="en-US" sz="1400" dirty="0" err="1"/>
              <a:t>etc</a:t>
            </a:r>
            <a:r>
              <a:rPr lang="en-US" sz="1400" dirty="0" smtClean="0"/>
              <a:t>)</a:t>
            </a:r>
            <a:endParaRPr lang="en-US" sz="1400" dirty="0"/>
          </a:p>
          <a:p>
            <a:pPr lvl="1"/>
            <a:r>
              <a:rPr lang="en-US" sz="1400" dirty="0" smtClean="0"/>
              <a:t>ARMSDIWG </a:t>
            </a:r>
            <a:r>
              <a:rPr lang="en-US" sz="1400" dirty="0"/>
              <a:t>joined forces with Arctic SDI to improve access to marine geospatial information in the Arctic for 4 of the 6 Arctic Council WGs: </a:t>
            </a:r>
          </a:p>
          <a:p>
            <a:pPr lvl="2">
              <a:buFont typeface="Courier New" panose="02070309020205020404" pitchFamily="49" charset="0"/>
              <a:buChar char="o"/>
            </a:pPr>
            <a:r>
              <a:rPr lang="en-US" sz="1400" dirty="0" smtClean="0"/>
              <a:t>AMAP </a:t>
            </a:r>
            <a:r>
              <a:rPr lang="en-US" sz="1400" dirty="0"/>
              <a:t>(Arctic Monitoring and Assessment Program)</a:t>
            </a:r>
          </a:p>
          <a:p>
            <a:pPr lvl="2">
              <a:buFont typeface="Courier New" panose="02070309020205020404" pitchFamily="49" charset="0"/>
              <a:buChar char="o"/>
            </a:pPr>
            <a:r>
              <a:rPr lang="en-US" sz="1400" dirty="0" smtClean="0"/>
              <a:t>CAFF </a:t>
            </a:r>
            <a:r>
              <a:rPr lang="en-US" sz="1400" dirty="0"/>
              <a:t>(Conservation of Arctic Flora and Fauna)</a:t>
            </a:r>
          </a:p>
          <a:p>
            <a:pPr lvl="2">
              <a:buFont typeface="Courier New" panose="02070309020205020404" pitchFamily="49" charset="0"/>
              <a:buChar char="o"/>
            </a:pPr>
            <a:r>
              <a:rPr lang="en-US" sz="1400" dirty="0" smtClean="0"/>
              <a:t>EPPR </a:t>
            </a:r>
            <a:r>
              <a:rPr lang="en-US" sz="1400" dirty="0"/>
              <a:t>(Emergency Prevention, Preparedness and Response)</a:t>
            </a:r>
          </a:p>
          <a:p>
            <a:pPr lvl="2">
              <a:buFont typeface="Courier New" panose="02070309020205020404" pitchFamily="49" charset="0"/>
              <a:buChar char="o"/>
            </a:pPr>
            <a:r>
              <a:rPr lang="en-US" sz="1400" dirty="0" smtClean="0"/>
              <a:t>PAME (</a:t>
            </a:r>
            <a:r>
              <a:rPr lang="en-US" sz="1400" dirty="0"/>
              <a:t>Protection of the Arctic Marine Environment)</a:t>
            </a:r>
          </a:p>
          <a:p>
            <a:r>
              <a:rPr lang="en-US" sz="1400" dirty="0" smtClean="0"/>
              <a:t>Arctic </a:t>
            </a:r>
            <a:r>
              <a:rPr lang="en-US" sz="1400" dirty="0"/>
              <a:t>Marine users </a:t>
            </a:r>
            <a:endParaRPr lang="en-US" sz="1400" dirty="0" smtClean="0"/>
          </a:p>
          <a:p>
            <a:r>
              <a:rPr lang="en-US" sz="1400" dirty="0" smtClean="0"/>
              <a:t>Arctic </a:t>
            </a:r>
            <a:r>
              <a:rPr lang="en-US" sz="1400" dirty="0"/>
              <a:t>SDI/Open Geospatial Consortium (OGC) Arctic Spatial Data pilot project</a:t>
            </a:r>
          </a:p>
          <a:p>
            <a:r>
              <a:rPr lang="en-US" sz="1400" dirty="0" smtClean="0"/>
              <a:t>IHO-EU </a:t>
            </a:r>
            <a:r>
              <a:rPr lang="en-US" sz="1400" dirty="0"/>
              <a:t>Network Working Group. </a:t>
            </a:r>
            <a:endParaRPr lang="en-US" sz="1400" dirty="0" smtClean="0"/>
          </a:p>
          <a:p>
            <a:r>
              <a:rPr lang="en-US" sz="1400" dirty="0" smtClean="0"/>
              <a:t>Arctic Science Forum during the day preceding the ARHC7 conference with stakeholder participation from local government of Greenland, shipping, </a:t>
            </a:r>
            <a:r>
              <a:rPr lang="en-US" sz="1400" dirty="0" err="1" smtClean="0"/>
              <a:t>cruiseship</a:t>
            </a:r>
            <a:r>
              <a:rPr lang="en-US" sz="1400" dirty="0" smtClean="0"/>
              <a:t> tourism, scientific institutions and industry</a:t>
            </a:r>
          </a:p>
          <a:p>
            <a:pPr marL="0" indent="0">
              <a:buNone/>
            </a:pPr>
            <a:endParaRPr lang="nb-NO" sz="1400" dirty="0"/>
          </a:p>
        </p:txBody>
      </p:sp>
      <p:pic>
        <p:nvPicPr>
          <p:cNvPr id="7" name="Plassholder for innhold 6"/>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815726" y="1382973"/>
            <a:ext cx="2976018" cy="4854315"/>
          </a:xfrm>
        </p:spPr>
      </p:pic>
    </p:spTree>
    <p:extLst>
      <p:ext uri="{BB962C8B-B14F-4D97-AF65-F5344CB8AC3E}">
        <p14:creationId xmlns:p14="http://schemas.microsoft.com/office/powerpoint/2010/main" val="17068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6232" y="539750"/>
            <a:ext cx="10082295" cy="729010"/>
          </a:xfrm>
        </p:spPr>
        <p:txBody>
          <a:bodyPr>
            <a:normAutofit/>
          </a:bodyPr>
          <a:lstStyle/>
          <a:p>
            <a:r>
              <a:rPr lang="nb-NO" sz="3600" dirty="0" smtClean="0"/>
              <a:t>ARHC </a:t>
            </a:r>
            <a:r>
              <a:rPr lang="nb-NO" sz="3600" dirty="0" err="1" smtClean="0"/>
              <a:t>Achievements</a:t>
            </a:r>
            <a:endParaRPr lang="nb-NO" sz="3600" dirty="0"/>
          </a:p>
        </p:txBody>
      </p:sp>
      <p:sp>
        <p:nvSpPr>
          <p:cNvPr id="3" name="Plassholder for innhold 2"/>
          <p:cNvSpPr>
            <a:spLocks noGrp="1"/>
          </p:cNvSpPr>
          <p:nvPr>
            <p:ph idx="1"/>
          </p:nvPr>
        </p:nvSpPr>
        <p:spPr>
          <a:xfrm>
            <a:off x="4303185" y="1556792"/>
            <a:ext cx="7036455" cy="4680496"/>
          </a:xfrm>
        </p:spPr>
        <p:txBody>
          <a:bodyPr/>
          <a:lstStyle/>
          <a:p>
            <a:pPr lvl="0">
              <a:lnSpc>
                <a:spcPct val="115000"/>
              </a:lnSpc>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ARHC </a:t>
            </a:r>
            <a:r>
              <a:rPr lang="en-GB" sz="1400" dirty="0" smtClean="0">
                <a:latin typeface="Verdana" panose="020B0604030504040204" pitchFamily="34" charset="0"/>
                <a:ea typeface="Verdana" panose="020B0604030504040204" pitchFamily="34" charset="0"/>
                <a:cs typeface="Verdana" panose="020B0604030504040204" pitchFamily="34" charset="0"/>
              </a:rPr>
              <a:t>acknowledged </a:t>
            </a:r>
            <a:r>
              <a:rPr lang="en-GB" sz="1400" dirty="0">
                <a:latin typeface="Verdana" panose="020B0604030504040204" pitchFamily="34" charset="0"/>
                <a:ea typeface="Verdana" panose="020B0604030504040204" pitchFamily="34" charset="0"/>
                <a:cs typeface="Verdana" panose="020B0604030504040204" pitchFamily="34" charset="0"/>
              </a:rPr>
              <a:t>by Arctic Council WG PAME as the regional hydrographic </a:t>
            </a:r>
            <a:r>
              <a:rPr lang="en-GB" sz="1400" dirty="0" smtClean="0">
                <a:latin typeface="Verdana" panose="020B0604030504040204" pitchFamily="34" charset="0"/>
                <a:ea typeface="Verdana" panose="020B0604030504040204" pitchFamily="34" charset="0"/>
                <a:cs typeface="Verdana" panose="020B0604030504040204" pitchFamily="34" charset="0"/>
              </a:rPr>
              <a:t>authority. </a:t>
            </a:r>
            <a:endParaRPr lang="nb-NO" sz="14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ARHC engages across the Arctic community to communicate the hydrographic and charting data situation</a:t>
            </a:r>
            <a:endParaRPr lang="nb-NO" sz="1400" dirty="0">
              <a:latin typeface="Verdana" panose="020B0604030504040204" pitchFamily="34" charset="0"/>
              <a:ea typeface="Verdana" panose="020B0604030504040204" pitchFamily="34" charset="0"/>
              <a:cs typeface="Verdana" panose="020B0604030504040204" pitchFamily="34" charset="0"/>
            </a:endParaRPr>
          </a:p>
          <a:p>
            <a:pPr>
              <a:lnSpc>
                <a:spcPct val="115000"/>
              </a:lnSpc>
            </a:pPr>
            <a:r>
              <a:rPr lang="en-GB" sz="1400" dirty="0">
                <a:latin typeface="Verdana" panose="020B0604030504040204" pitchFamily="34" charset="0"/>
                <a:ea typeface="Verdana" panose="020B0604030504040204" pitchFamily="34" charset="0"/>
                <a:cs typeface="Verdana" panose="020B0604030504040204" pitchFamily="34" charset="0"/>
              </a:rPr>
              <a:t>ARHC MS actively engage and contribute to many of the IHO </a:t>
            </a:r>
            <a:r>
              <a:rPr lang="en-GB" sz="1400" dirty="0" smtClean="0">
                <a:latin typeface="Verdana" panose="020B0604030504040204" pitchFamily="34" charset="0"/>
                <a:ea typeface="Verdana" panose="020B0604030504040204" pitchFamily="34" charset="0"/>
                <a:cs typeface="Verdana" panose="020B0604030504040204" pitchFamily="34" charset="0"/>
              </a:rPr>
              <a:t>WG’s. </a:t>
            </a:r>
          </a:p>
          <a:p>
            <a:pPr>
              <a:lnSpc>
                <a:spcPct val="115000"/>
              </a:lnSpc>
            </a:pPr>
            <a:r>
              <a:rPr lang="en-GB" sz="1400" dirty="0" smtClean="0">
                <a:latin typeface="Verdana" panose="020B0604030504040204" pitchFamily="34" charset="0"/>
                <a:ea typeface="Verdana" panose="020B0604030504040204" pitchFamily="34" charset="0"/>
                <a:cs typeface="Verdana" panose="020B0604030504040204" pitchFamily="34" charset="0"/>
              </a:rPr>
              <a:t>ARHC </a:t>
            </a:r>
            <a:r>
              <a:rPr lang="en-GB" sz="1400" dirty="0">
                <a:latin typeface="Verdana" panose="020B0604030504040204" pitchFamily="34" charset="0"/>
                <a:ea typeface="Verdana" panose="020B0604030504040204" pitchFamily="34" charset="0"/>
                <a:cs typeface="Verdana" panose="020B0604030504040204" pitchFamily="34" charset="0"/>
              </a:rPr>
              <a:t>has made great strides to improve our understanding of the hydrographic data environment and communicate this situation to a broad community of users.</a:t>
            </a:r>
            <a:endParaRPr lang="nb-NO" sz="14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ARHC drafted and published a note entitled, “Caution required when using nautical charts of Arctic waters”. </a:t>
            </a:r>
            <a:endParaRPr lang="en-GB" sz="1400" dirty="0" smtClean="0">
              <a:latin typeface="Verdana" panose="020B0604030504040204" pitchFamily="34" charset="0"/>
              <a:ea typeface="Verdana" panose="020B0604030504040204" pitchFamily="34" charset="0"/>
              <a:cs typeface="Verdana" panose="020B0604030504040204" pitchFamily="34" charset="0"/>
            </a:endParaRPr>
          </a:p>
          <a:p>
            <a:pPr lvl="0">
              <a:lnSpc>
                <a:spcPct val="115000"/>
              </a:lnSpc>
              <a:buFont typeface="Arial" panose="020B0604020202020204" pitchFamily="34" charset="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The </a:t>
            </a:r>
            <a:r>
              <a:rPr lang="en-GB" sz="1400" dirty="0">
                <a:latin typeface="Verdana" panose="020B0604030504040204" pitchFamily="34" charset="0"/>
                <a:ea typeface="Verdana" panose="020B0604030504040204" pitchFamily="34" charset="0"/>
                <a:cs typeface="Verdana" panose="020B0604030504040204" pitchFamily="34" charset="0"/>
              </a:rPr>
              <a:t>newly established Arctic Regional Marine Spatial Data Infrastructure Working Group (ARMSDIWG) is engaging with Arctic SDI to improve access to marine geospatial information for Arctic marine and ocean areas. </a:t>
            </a:r>
            <a:endParaRPr lang="nb-NO" sz="1400" dirty="0"/>
          </a:p>
        </p:txBody>
      </p:sp>
      <p:pic>
        <p:nvPicPr>
          <p:cNvPr id="11" name="Plassholder for innhold 10"/>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067981" y="1628800"/>
            <a:ext cx="2704326" cy="4051300"/>
          </a:xfrm>
        </p:spPr>
      </p:pic>
    </p:spTree>
    <p:extLst>
      <p:ext uri="{BB962C8B-B14F-4D97-AF65-F5344CB8AC3E}">
        <p14:creationId xmlns:p14="http://schemas.microsoft.com/office/powerpoint/2010/main" val="15794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6232" y="539750"/>
            <a:ext cx="10082295" cy="729010"/>
          </a:xfrm>
        </p:spPr>
        <p:txBody>
          <a:bodyPr>
            <a:normAutofit fontScale="90000"/>
          </a:bodyPr>
          <a:lstStyle/>
          <a:p>
            <a:r>
              <a:rPr lang="en-US" sz="3600" dirty="0"/>
              <a:t>Difficulties encountered and challenges yet to be addressed</a:t>
            </a:r>
            <a:endParaRPr lang="nb-NO" sz="3600" dirty="0"/>
          </a:p>
        </p:txBody>
      </p:sp>
      <p:sp>
        <p:nvSpPr>
          <p:cNvPr id="3" name="Plassholder for innhold 2"/>
          <p:cNvSpPr>
            <a:spLocks noGrp="1"/>
          </p:cNvSpPr>
          <p:nvPr>
            <p:ph idx="1"/>
          </p:nvPr>
        </p:nvSpPr>
        <p:spPr>
          <a:xfrm>
            <a:off x="4303185" y="1556792"/>
            <a:ext cx="7036455" cy="4680496"/>
          </a:xfrm>
        </p:spPr>
        <p:txBody>
          <a:bodyPr/>
          <a:lstStyle/>
          <a:p>
            <a:pPr lvl="0">
              <a:lnSpc>
                <a:spcPct val="115000"/>
              </a:lnSpc>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Large gaps in hydrographic data creating increased hydrographic data risk </a:t>
            </a:r>
            <a:endParaRPr lang="en-GB" sz="1400" dirty="0" smtClean="0">
              <a:latin typeface="Verdana" panose="020B0604030504040204" pitchFamily="34" charset="0"/>
              <a:ea typeface="Verdana" panose="020B0604030504040204" pitchFamily="34" charset="0"/>
              <a:cs typeface="Verdana" panose="020B0604030504040204" pitchFamily="34" charset="0"/>
            </a:endParaRPr>
          </a:p>
          <a:p>
            <a:pPr lvl="0">
              <a:lnSpc>
                <a:spcPct val="115000"/>
              </a:lnSpc>
              <a:buFont typeface="Arial" panose="020B0604020202020204" pitchFamily="34" charset="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Increased </a:t>
            </a:r>
            <a:r>
              <a:rPr lang="en-GB" sz="1400" dirty="0">
                <a:latin typeface="Verdana" panose="020B0604030504040204" pitchFamily="34" charset="0"/>
                <a:ea typeface="Verdana" panose="020B0604030504040204" pitchFamily="34" charset="0"/>
                <a:cs typeface="Verdana" panose="020B0604030504040204" pitchFamily="34" charset="0"/>
              </a:rPr>
              <a:t>interest in the Arctic and therefore increased marine traffic</a:t>
            </a:r>
            <a:endParaRPr lang="nb-NO" sz="14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Whereas hydrographic data is largely lacking in the Arctic, many other thematic marine geospatial datasets are available but not easily </a:t>
            </a:r>
            <a:r>
              <a:rPr lang="en-GB" sz="1400" dirty="0" smtClean="0">
                <a:latin typeface="Verdana" panose="020B0604030504040204" pitchFamily="34" charset="0"/>
                <a:ea typeface="Verdana" panose="020B0604030504040204" pitchFamily="34" charset="0"/>
                <a:cs typeface="Verdana" panose="020B0604030504040204" pitchFamily="34" charset="0"/>
              </a:rPr>
              <a:t>accessible: Opportunity </a:t>
            </a:r>
            <a:r>
              <a:rPr lang="en-GB" sz="1400" dirty="0">
                <a:latin typeface="Verdana" panose="020B0604030504040204" pitchFamily="34" charset="0"/>
                <a:ea typeface="Verdana" panose="020B0604030504040204" pitchFamily="34" charset="0"/>
                <a:cs typeface="Verdana" panose="020B0604030504040204" pitchFamily="34" charset="0"/>
              </a:rPr>
              <a:t>for Arctic HO’s </a:t>
            </a:r>
            <a:r>
              <a:rPr lang="en-GB" sz="1400" dirty="0" smtClean="0">
                <a:latin typeface="Verdana" panose="020B0604030504040204" pitchFamily="34" charset="0"/>
                <a:ea typeface="Verdana" panose="020B0604030504040204" pitchFamily="34" charset="0"/>
                <a:cs typeface="Verdana" panose="020B0604030504040204" pitchFamily="34" charset="0"/>
              </a:rPr>
              <a:t>in role </a:t>
            </a:r>
            <a:r>
              <a:rPr lang="en-GB" sz="1400" dirty="0">
                <a:latin typeface="Verdana" panose="020B0604030504040204" pitchFamily="34" charset="0"/>
                <a:ea typeface="Verdana" panose="020B0604030504040204" pitchFamily="34" charset="0"/>
                <a:cs typeface="Verdana" panose="020B0604030504040204" pitchFamily="34" charset="0"/>
              </a:rPr>
              <a:t>as (M)SDI facilitator. </a:t>
            </a:r>
            <a:endParaRPr lang="nb-NO" sz="14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0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Finding methodologies for collecting and encoding traditional knowledge</a:t>
            </a:r>
            <a:endParaRPr lang="nb-NO" sz="1400" dirty="0">
              <a:latin typeface="Verdana" panose="020B0604030504040204" pitchFamily="34" charset="0"/>
              <a:ea typeface="Verdana" panose="020B0604030504040204" pitchFamily="34" charset="0"/>
              <a:cs typeface="Verdana" panose="020B0604030504040204" pitchFamily="34" charset="0"/>
            </a:endParaRPr>
          </a:p>
          <a:p>
            <a:pPr marL="0" lvl="0" indent="0">
              <a:lnSpc>
                <a:spcPct val="115000"/>
              </a:lnSpc>
              <a:buNone/>
            </a:pPr>
            <a:endParaRPr lang="nb-NO" sz="1400" dirty="0"/>
          </a:p>
        </p:txBody>
      </p:sp>
      <p:pic>
        <p:nvPicPr>
          <p:cNvPr id="6" name="Plassholder for innhold 4"/>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rot="16200000">
            <a:off x="80963" y="2338123"/>
            <a:ext cx="4679950" cy="3119966"/>
          </a:xfrm>
        </p:spPr>
      </p:pic>
    </p:spTree>
    <p:extLst>
      <p:ext uri="{BB962C8B-B14F-4D97-AF65-F5344CB8AC3E}">
        <p14:creationId xmlns:p14="http://schemas.microsoft.com/office/powerpoint/2010/main" val="42786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539750"/>
            <a:ext cx="10997273" cy="945034"/>
          </a:xfrm>
        </p:spPr>
        <p:txBody>
          <a:bodyPr/>
          <a:lstStyle/>
          <a:p>
            <a:r>
              <a:rPr lang="en-US" dirty="0" smtClean="0"/>
              <a:t>How </a:t>
            </a:r>
            <a:r>
              <a:rPr lang="en-US" u="sng" dirty="0" smtClean="0"/>
              <a:t>Adequate</a:t>
            </a:r>
            <a:r>
              <a:rPr lang="en-US" dirty="0" smtClean="0"/>
              <a:t> are Arctic Charts?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0016" y="1844824"/>
            <a:ext cx="5616624" cy="4689227"/>
          </a:xfrm>
          <a:prstGeom prst="rect">
            <a:avLst/>
          </a:prstGeom>
        </p:spPr>
      </p:pic>
      <p:sp>
        <p:nvSpPr>
          <p:cNvPr id="4" name="TextBox 3"/>
          <p:cNvSpPr txBox="1"/>
          <p:nvPr/>
        </p:nvSpPr>
        <p:spPr>
          <a:xfrm>
            <a:off x="407368" y="1700808"/>
            <a:ext cx="5688632" cy="3908762"/>
          </a:xfrm>
          <a:prstGeom prst="rect">
            <a:avLst/>
          </a:prstGeom>
          <a:noFill/>
        </p:spPr>
        <p:txBody>
          <a:bodyPr wrap="square" rtlCol="0">
            <a:spAutoFit/>
          </a:bodyPr>
          <a:lstStyle/>
          <a:p>
            <a:r>
              <a:rPr lang="en-US" dirty="0" smtClean="0"/>
              <a:t>ARHC study in 2015* used AIS traffic, survey confidence (based on survey vintage and survey technology), water depth, and seafloor type  to highlight areas of particular navigation concern.</a:t>
            </a:r>
          </a:p>
          <a:p>
            <a:endParaRPr lang="en-US" dirty="0"/>
          </a:p>
          <a:p>
            <a:r>
              <a:rPr lang="en-US" dirty="0" smtClean="0"/>
              <a:t>ARHC now updating analysis with:</a:t>
            </a:r>
          </a:p>
          <a:p>
            <a:pPr marL="285750" indent="-285750">
              <a:buFont typeface="Arial" panose="020B0604020202020204" pitchFamily="34" charset="0"/>
              <a:buChar char="•"/>
            </a:pPr>
            <a:r>
              <a:rPr lang="en-US" dirty="0" smtClean="0"/>
              <a:t>new survey confidence data (CATZOC)</a:t>
            </a:r>
          </a:p>
          <a:p>
            <a:pPr marL="285750" indent="-285750">
              <a:buFont typeface="Arial" panose="020B0604020202020204" pitchFamily="34" charset="0"/>
              <a:buChar char="•"/>
            </a:pPr>
            <a:r>
              <a:rPr lang="en-US" dirty="0" smtClean="0"/>
              <a:t>updated AIS traffic</a:t>
            </a:r>
          </a:p>
          <a:p>
            <a:pPr marL="285750" indent="-285750">
              <a:buFont typeface="Arial" panose="020B0604020202020204" pitchFamily="34" charset="0"/>
              <a:buChar char="•"/>
            </a:pPr>
            <a:r>
              <a:rPr lang="en-US" dirty="0" smtClean="0"/>
              <a:t>including data for Northern Asia </a:t>
            </a:r>
          </a:p>
          <a:p>
            <a:endParaRPr lang="en-US" dirty="0" smtClean="0"/>
          </a:p>
          <a:p>
            <a:r>
              <a:rPr lang="en-US" dirty="0" smtClean="0"/>
              <a:t>Delivery at ARHC-8 (September 2018)</a:t>
            </a:r>
          </a:p>
          <a:p>
            <a:endParaRPr lang="en-US" dirty="0" smtClean="0"/>
          </a:p>
          <a:p>
            <a:r>
              <a:rPr lang="en-US" sz="1400" dirty="0" smtClean="0"/>
              <a:t>Additional Information</a:t>
            </a:r>
            <a:r>
              <a:rPr lang="en-US" sz="1400" smtClean="0"/>
              <a:t>: </a:t>
            </a:r>
            <a:r>
              <a:rPr lang="en-US" sz="1400" smtClean="0">
                <a:hlinkClick r:id="rId3"/>
              </a:rPr>
              <a:t>Samu</a:t>
            </a:r>
            <a:r>
              <a:rPr lang="en-US" sz="1400" smtClean="0">
                <a:hlinkClick r:id="rId4"/>
              </a:rPr>
              <a:t>el.Greenaway@noaa.gov</a:t>
            </a:r>
            <a:r>
              <a:rPr lang="en-US" sz="1400" smtClean="0"/>
              <a:t>   </a:t>
            </a:r>
            <a:endParaRPr lang="en-US" sz="1400" dirty="0"/>
          </a:p>
        </p:txBody>
      </p:sp>
      <p:sp>
        <p:nvSpPr>
          <p:cNvPr id="5" name="TextBox 4"/>
          <p:cNvSpPr txBox="1"/>
          <p:nvPr/>
        </p:nvSpPr>
        <p:spPr>
          <a:xfrm>
            <a:off x="1487488" y="6195749"/>
            <a:ext cx="4464495" cy="461665"/>
          </a:xfrm>
          <a:prstGeom prst="rect">
            <a:avLst/>
          </a:prstGeom>
          <a:noFill/>
        </p:spPr>
        <p:txBody>
          <a:bodyPr wrap="square" rtlCol="0">
            <a:spAutoFit/>
          </a:bodyPr>
          <a:lstStyle/>
          <a:p>
            <a:r>
              <a:rPr lang="en-US" sz="800" dirty="0" smtClean="0"/>
              <a:t>* </a:t>
            </a:r>
            <a:r>
              <a:rPr lang="en-US" sz="800" dirty="0" err="1"/>
              <a:t>Gonsalves</a:t>
            </a:r>
            <a:r>
              <a:rPr lang="en-US" sz="800" dirty="0"/>
              <a:t>, M., Brunt, D., Fandel, C., </a:t>
            </a:r>
            <a:r>
              <a:rPr lang="en-US" sz="800" dirty="0" err="1"/>
              <a:t>Keown</a:t>
            </a:r>
            <a:r>
              <a:rPr lang="en-US" sz="800" dirty="0"/>
              <a:t>, P. A Risk-based Methodology of Assessing the Adequacy of Charting Products in the Arctic Region US Hydro 2015 National Harbor, MD, USA 16-19 March 2015 </a:t>
            </a:r>
          </a:p>
        </p:txBody>
      </p:sp>
    </p:spTree>
    <p:extLst>
      <p:ext uri="{BB962C8B-B14F-4D97-AF65-F5344CB8AC3E}">
        <p14:creationId xmlns:p14="http://schemas.microsoft.com/office/powerpoint/2010/main" val="333008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3" name="Bild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416" y="102995"/>
            <a:ext cx="10444580" cy="6211440"/>
          </a:xfrm>
          <a:prstGeom prst="rect">
            <a:avLst/>
          </a:prstGeom>
        </p:spPr>
      </p:pic>
    </p:spTree>
    <p:extLst>
      <p:ext uri="{BB962C8B-B14F-4D97-AF65-F5344CB8AC3E}">
        <p14:creationId xmlns:p14="http://schemas.microsoft.com/office/powerpoint/2010/main" val="24070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artverket_ppt-mal">
  <a:themeElements>
    <a:clrScheme name="Kartverket">
      <a:dk1>
        <a:sysClr val="windowText" lastClr="000000"/>
      </a:dk1>
      <a:lt1>
        <a:sysClr val="window" lastClr="FFFFFF"/>
      </a:lt1>
      <a:dk2>
        <a:srgbClr val="1F497D"/>
      </a:dk2>
      <a:lt2>
        <a:srgbClr val="EEECE1"/>
      </a:lt2>
      <a:accent1>
        <a:srgbClr val="B00736"/>
      </a:accent1>
      <a:accent2>
        <a:srgbClr val="DD5D26"/>
      </a:accent2>
      <a:accent3>
        <a:srgbClr val="EC9E25"/>
      </a:accent3>
      <a:accent4>
        <a:srgbClr val="6D3B7D"/>
      </a:accent4>
      <a:accent5>
        <a:srgbClr val="6F7371"/>
      </a:accent5>
      <a:accent6>
        <a:srgbClr val="5781A8"/>
      </a:accent6>
      <a:hlink>
        <a:srgbClr val="9CC52D"/>
      </a:hlink>
      <a:folHlink>
        <a:srgbClr val="0092C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96000">
              <a:srgbClr val="F4F1F1"/>
            </a:gs>
            <a:gs pos="100000">
              <a:srgbClr val="EDEBE8"/>
            </a:gs>
          </a:gsLst>
          <a:path path="rect">
            <a:fillToRect r="100000" b="100000"/>
          </a:path>
          <a:tileRect l="-100000" t="-100000"/>
        </a:gradFill>
        <a:ln>
          <a:solidFill>
            <a:srgbClr val="D2CFC9">
              <a:alpha val="52000"/>
            </a:srgbClr>
          </a:solidFill>
        </a:ln>
        <a:effectLst/>
      </a:spPr>
      <a:bodyPr rtlCol="0" anchor="ctr"/>
      <a:lstStyle>
        <a:defPPr algn="ctr">
          <a:defRPr dirty="0">
            <a:solidFill>
              <a:schemeClr val="tx1"/>
            </a:solidFill>
            <a:latin typeface="Verdan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1" id="{F9DDA894-56E3-4705-957B-1C2EA25D9D80}" vid="{293AD5F4-ADE1-4A52-86D3-B9096223B18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Kartverket norsk mal 16-9 format</Template>
  <TotalTime>0</TotalTime>
  <Words>1648</Words>
  <Application>Microsoft Office PowerPoint</Application>
  <PresentationFormat>Widescreen</PresentationFormat>
  <Paragraphs>160</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Verdana</vt:lpstr>
      <vt:lpstr>Kartverket_ppt-mal</vt:lpstr>
      <vt:lpstr>PowerPoint Presentation</vt:lpstr>
      <vt:lpstr>ARHC</vt:lpstr>
      <vt:lpstr>ARHC-meetings since IRCC9</vt:lpstr>
      <vt:lpstr>ARHC Agenda Items</vt:lpstr>
      <vt:lpstr>Cooperation with stakeholders</vt:lpstr>
      <vt:lpstr>ARHC Achievements</vt:lpstr>
      <vt:lpstr>Difficulties encountered and challenges yet to be addressed</vt:lpstr>
      <vt:lpstr>How Adequate are Arctic Charts?</vt:lpstr>
      <vt:lpstr>PowerPoint Presentation</vt:lpstr>
      <vt:lpstr>Arctic Shipping Best Practices Information Forum </vt:lpstr>
      <vt:lpstr>Better data and services through improved cooperation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2018-01-15T14:40:22Z</dcterms:created>
  <dcterms:modified xsi:type="dcterms:W3CDTF">2018-06-14T09:22:00Z</dcterms:modified>
</cp:coreProperties>
</file>