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orient="horz" pos="334" userDrawn="1">
          <p15:clr>
            <a:srgbClr val="A4A3A4"/>
          </p15:clr>
        </p15:guide>
        <p15:guide id="3" orient="horz" pos="1395" userDrawn="1">
          <p15:clr>
            <a:srgbClr val="A4A3A4"/>
          </p15:clr>
        </p15:guide>
        <p15:guide id="4" orient="horz" pos="3935" userDrawn="1">
          <p15:clr>
            <a:srgbClr val="A4A3A4"/>
          </p15:clr>
        </p15:guide>
        <p15:guide id="5" pos="447" userDrawn="1">
          <p15:clr>
            <a:srgbClr val="A4A3A4"/>
          </p15:clr>
        </p15:guide>
        <p15:guide id="6" pos="2557" userDrawn="1">
          <p15:clr>
            <a:srgbClr val="A4A3A4"/>
          </p15:clr>
        </p15:guide>
        <p15:guide id="7" pos="71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27" autoAdjust="0"/>
  </p:normalViewPr>
  <p:slideViewPr>
    <p:cSldViewPr>
      <p:cViewPr varScale="1">
        <p:scale>
          <a:sx n="73" d="100"/>
          <a:sy n="73" d="100"/>
        </p:scale>
        <p:origin x="486" y="66"/>
      </p:cViewPr>
      <p:guideLst>
        <p:guide orient="horz" pos="1207"/>
        <p:guide orient="horz" pos="334"/>
        <p:guide orient="horz" pos="1395"/>
        <p:guide orient="horz" pos="3935"/>
        <p:guide pos="447"/>
        <p:guide pos="2557"/>
        <p:guide pos="71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56E22-24D9-4F05-83DD-DFA1D9014C50}" type="datetimeFigureOut">
              <a:rPr lang="nb-NO" smtClean="0"/>
              <a:t>04.06.2018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1DC83-0CB4-4CFA-9ABB-CA7F0ABCB3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12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88836-D6FE-4734-AD2F-452AA9DE3694}" type="datetimeFigureOut">
              <a:rPr lang="nb-NO" smtClean="0"/>
              <a:t>04.06.2018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01917-3419-4DE3-9AD0-7D28BBCDC0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67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National Spatial Data Infrastructure</a:t>
            </a:r>
          </a:p>
          <a:p>
            <a:r>
              <a:rPr lang="en-US" dirty="0" smtClean="0"/>
              <a:t>- The Norwegian NSDI partnership started in 2005 (Norway digital)</a:t>
            </a:r>
          </a:p>
          <a:p>
            <a:r>
              <a:rPr lang="en-US" dirty="0" smtClean="0"/>
              <a:t>- Over 600 partners, covering local, regional and national level</a:t>
            </a:r>
          </a:p>
          <a:p>
            <a:r>
              <a:rPr lang="en-US" dirty="0" smtClean="0"/>
              <a:t>- Legal </a:t>
            </a:r>
            <a:r>
              <a:rPr lang="en-US" dirty="0" err="1" smtClean="0"/>
              <a:t>framwork</a:t>
            </a:r>
            <a:r>
              <a:rPr lang="en-US" dirty="0" smtClean="0"/>
              <a:t> (</a:t>
            </a:r>
            <a:r>
              <a:rPr lang="en-US" dirty="0" err="1" smtClean="0"/>
              <a:t>Geodata</a:t>
            </a:r>
            <a:r>
              <a:rPr lang="en-US" dirty="0" smtClean="0"/>
              <a:t> act, 2010) regulating the establishment</a:t>
            </a:r>
          </a:p>
          <a:p>
            <a:r>
              <a:rPr lang="en-US" dirty="0" smtClean="0"/>
              <a:t>  and operation of public available network based spatial services</a:t>
            </a:r>
          </a:p>
          <a:p>
            <a:r>
              <a:rPr lang="en-US" dirty="0" smtClean="0"/>
              <a:t>  that make data available in harmonized form and documented</a:t>
            </a:r>
          </a:p>
          <a:p>
            <a:r>
              <a:rPr lang="en-US" dirty="0" smtClean="0"/>
              <a:t>  through metadata</a:t>
            </a:r>
          </a:p>
          <a:p>
            <a:r>
              <a:rPr lang="en-US" dirty="0" smtClean="0"/>
              <a:t>- The NMA facilitate and coordinate this partnership through its role</a:t>
            </a:r>
          </a:p>
          <a:p>
            <a:r>
              <a:rPr lang="en-US" dirty="0" smtClean="0"/>
              <a:t>  as National </a:t>
            </a:r>
            <a:r>
              <a:rPr lang="en-US" dirty="0" err="1" smtClean="0"/>
              <a:t>Geodata</a:t>
            </a:r>
            <a:r>
              <a:rPr lang="en-US" dirty="0" smtClean="0"/>
              <a:t> Coordinator</a:t>
            </a:r>
          </a:p>
          <a:p>
            <a:r>
              <a:rPr lang="en-US" dirty="0" smtClean="0"/>
              <a:t>- NHS assist in this work through the Marine Infrastructure Department </a:t>
            </a:r>
          </a:p>
          <a:p>
            <a:r>
              <a:rPr lang="en-US" dirty="0" smtClean="0"/>
              <a:t>- A development of a National Geospatial Strategy is in progress (2017)</a:t>
            </a:r>
          </a:p>
          <a:p>
            <a:r>
              <a:rPr lang="en-US" dirty="0" smtClean="0"/>
              <a:t>- Marine data content and geospatial services are an integrated part of</a:t>
            </a:r>
          </a:p>
          <a:p>
            <a:r>
              <a:rPr lang="en-US" dirty="0" smtClean="0"/>
              <a:t>  the </a:t>
            </a:r>
            <a:r>
              <a:rPr lang="en-US" dirty="0" err="1" smtClean="0"/>
              <a:t>Norwgian</a:t>
            </a:r>
            <a:r>
              <a:rPr lang="en-US" dirty="0" smtClean="0"/>
              <a:t> NSDI</a:t>
            </a:r>
          </a:p>
          <a:p>
            <a:r>
              <a:rPr lang="en-US" dirty="0" smtClean="0"/>
              <a:t>- MSP and CZM are two important user areas regarding improvement and</a:t>
            </a:r>
          </a:p>
          <a:p>
            <a:r>
              <a:rPr lang="en-US" dirty="0" smtClean="0"/>
              <a:t>  development of the marine component in the Norwegian NSDI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1917-3419-4DE3-9AD0-7D28BBCDC02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38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5884" y="538163"/>
            <a:ext cx="7016749" cy="1485900"/>
          </a:xfrm>
          <a:prstGeom prst="rect">
            <a:avLst/>
          </a:prstGeom>
          <a:effectLst>
            <a:outerShdw blurRad="12700" dist="12700" dir="5400000" algn="tl" rotWithShape="0">
              <a:schemeClr val="bg1"/>
            </a:outerShdw>
          </a:effectLst>
        </p:spPr>
        <p:txBody>
          <a:bodyPr vert="horz" lIns="0" tIns="0" rIns="0" bIns="0">
            <a:normAutofit/>
          </a:bodyPr>
          <a:lstStyle>
            <a:lvl1pPr marL="0" indent="0">
              <a:buNone/>
              <a:defRPr sz="4800" b="1" baseline="0">
                <a:solidFill>
                  <a:srgbClr val="4B4E4B"/>
                </a:solidFill>
              </a:defRPr>
            </a:lvl1pPr>
          </a:lstStyle>
          <a:p>
            <a:pPr lvl="0"/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303185" y="2185988"/>
            <a:ext cx="7029448" cy="4581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buNone/>
              <a:defRPr sz="1600" i="1">
                <a:solidFill>
                  <a:srgbClr val="4A4A4A"/>
                </a:solidFill>
                <a:effectLst>
                  <a:outerShdw blurRad="12700" dist="12700" dir="5400000" algn="t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2746377"/>
            <a:ext cx="12192000" cy="4017964"/>
          </a:xfrm>
          <a:prstGeom prst="rect">
            <a:avLst/>
          </a:prstGeom>
        </p:spPr>
        <p:txBody>
          <a:bodyPr vert="horz"/>
          <a:lstStyle/>
          <a:p>
            <a:r>
              <a:rPr lang="nb-NO" smtClean="0"/>
              <a:t>Klikk ikonet for å legge til et bilde</a:t>
            </a:r>
            <a:endParaRPr lang="en-US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75" y="465775"/>
            <a:ext cx="1914525" cy="152019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er ut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762000" y="539750"/>
            <a:ext cx="10570633" cy="5697538"/>
          </a:xfrm>
          <a:prstGeom prst="rect">
            <a:avLst/>
          </a:prstGeom>
        </p:spPr>
        <p:txBody>
          <a:bodyPr vert="horz"/>
          <a:lstStyle/>
          <a:p>
            <a:r>
              <a:rPr lang="nb-NO" smtClean="0"/>
              <a:t>Klikk ikonet for å legge til et diagram</a:t>
            </a:r>
            <a:endParaRPr lang="en-US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8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er med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547691"/>
            <a:ext cx="10565816" cy="134461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762000" y="2185988"/>
            <a:ext cx="10570633" cy="4051300"/>
          </a:xfrm>
          <a:prstGeom prst="rect">
            <a:avLst/>
          </a:prstGeom>
        </p:spPr>
        <p:txBody>
          <a:bodyPr vert="horz"/>
          <a:lstStyle/>
          <a:p>
            <a:r>
              <a:rPr lang="nb-NO" smtClean="0"/>
              <a:t>Klikk ikonet for å legge til et diagram</a:t>
            </a:r>
            <a:endParaRPr lang="en-US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6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2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1" hasCustomPrompt="1"/>
          </p:nvPr>
        </p:nvSpPr>
        <p:spPr>
          <a:xfrm>
            <a:off x="2159563" y="1844824"/>
            <a:ext cx="7872875" cy="32403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8000"/>
              </a:prstClr>
            </a:outerShdw>
          </a:effectLst>
        </p:spPr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399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 tekst Grø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762001" y="539750"/>
            <a:ext cx="10570633" cy="5697538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marL="0" indent="0" algn="ctr">
              <a:buNone/>
              <a:defRPr sz="9600" b="1">
                <a:solidFill>
                  <a:schemeClr val="bg1"/>
                </a:solidFill>
              </a:defRPr>
            </a:lvl1pPr>
            <a:lvl2pPr marL="457200" indent="0">
              <a:buNone/>
              <a:defRPr sz="7200" b="1">
                <a:solidFill>
                  <a:schemeClr val="bg1"/>
                </a:solidFill>
              </a:defRPr>
            </a:lvl2pPr>
            <a:lvl3pPr marL="914400" indent="0">
              <a:buNone/>
              <a:defRPr sz="7200" b="1">
                <a:solidFill>
                  <a:schemeClr val="bg1"/>
                </a:solidFill>
              </a:defRPr>
            </a:lvl3pPr>
            <a:lvl4pPr marL="1371600" indent="0">
              <a:buNone/>
              <a:defRPr sz="7200" b="1">
                <a:solidFill>
                  <a:schemeClr val="bg1"/>
                </a:solidFill>
              </a:defRPr>
            </a:lvl4pPr>
            <a:lvl5pPr marL="1828800" indent="0">
              <a:buNone/>
              <a:defRPr sz="7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5" y="6303219"/>
            <a:ext cx="257707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3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 teks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ontent Placeholder 9"/>
          <p:cNvSpPr>
            <a:spLocks noGrp="1"/>
          </p:cNvSpPr>
          <p:nvPr>
            <p:ph sz="quarter" idx="10"/>
          </p:nvPr>
        </p:nvSpPr>
        <p:spPr>
          <a:xfrm>
            <a:off x="762001" y="539750"/>
            <a:ext cx="10570633" cy="5697538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marL="0" indent="0" algn="ctr">
              <a:buNone/>
              <a:defRPr sz="9600" b="1">
                <a:solidFill>
                  <a:schemeClr val="bg1"/>
                </a:solidFill>
              </a:defRPr>
            </a:lvl1pPr>
            <a:lvl2pPr marL="457200" indent="0">
              <a:buNone/>
              <a:defRPr sz="7200" b="1">
                <a:solidFill>
                  <a:schemeClr val="bg1"/>
                </a:solidFill>
              </a:defRPr>
            </a:lvl2pPr>
            <a:lvl3pPr marL="914400" indent="0">
              <a:buNone/>
              <a:defRPr sz="7200" b="1">
                <a:solidFill>
                  <a:schemeClr val="bg1"/>
                </a:solidFill>
              </a:defRPr>
            </a:lvl3pPr>
            <a:lvl4pPr marL="1371600" indent="0">
              <a:buNone/>
              <a:defRPr sz="7200" b="1">
                <a:solidFill>
                  <a:schemeClr val="bg1"/>
                </a:solidFill>
              </a:defRPr>
            </a:lvl4pPr>
            <a:lvl5pPr marL="1828800" indent="0">
              <a:buNone/>
              <a:defRPr sz="7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5" y="6303219"/>
            <a:ext cx="257707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ontent Placeholder 9"/>
          <p:cNvSpPr>
            <a:spLocks noGrp="1"/>
          </p:cNvSpPr>
          <p:nvPr>
            <p:ph sz="quarter" idx="10"/>
          </p:nvPr>
        </p:nvSpPr>
        <p:spPr>
          <a:xfrm>
            <a:off x="762001" y="539750"/>
            <a:ext cx="10570633" cy="5697538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marL="0" indent="0" algn="ctr">
              <a:buNone/>
              <a:defRPr sz="9600" b="1">
                <a:solidFill>
                  <a:schemeClr val="bg1"/>
                </a:solidFill>
              </a:defRPr>
            </a:lvl1pPr>
            <a:lvl2pPr marL="457200" indent="0">
              <a:buNone/>
              <a:defRPr sz="7200" b="1">
                <a:solidFill>
                  <a:schemeClr val="bg1"/>
                </a:solidFill>
              </a:defRPr>
            </a:lvl2pPr>
            <a:lvl3pPr marL="914400" indent="0">
              <a:buNone/>
              <a:defRPr sz="7200" b="1">
                <a:solidFill>
                  <a:schemeClr val="bg1"/>
                </a:solidFill>
              </a:defRPr>
            </a:lvl3pPr>
            <a:lvl4pPr marL="1371600" indent="0">
              <a:buNone/>
              <a:defRPr sz="7200" b="1">
                <a:solidFill>
                  <a:schemeClr val="bg1"/>
                </a:solidFill>
              </a:defRPr>
            </a:lvl4pPr>
            <a:lvl5pPr marL="1828800" indent="0">
              <a:buNone/>
              <a:defRPr sz="7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" r="-445"/>
          <a:stretch/>
        </p:blipFill>
        <p:spPr>
          <a:xfrm>
            <a:off x="187215" y="6303219"/>
            <a:ext cx="257707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703CB32-BF55-46C6-9CD2-7FC4DDA191B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04.06.2018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16FA4D-5267-4953-85FD-C49AF1FAD01D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6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, plass til cus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539750"/>
            <a:ext cx="10566400" cy="1352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92"/>
            <a:ext cx="1009996" cy="34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37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4" y="538164"/>
            <a:ext cx="10558284" cy="13541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303185" y="2204864"/>
            <a:ext cx="7029448" cy="403242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168035"/>
              </a:buClr>
              <a:buSzPct val="150000"/>
              <a:buFont typeface="Arial"/>
              <a:buChar char="•"/>
              <a:defRPr sz="1800"/>
            </a:lvl1pPr>
            <a:lvl2pPr marL="742950" indent="-285750">
              <a:buClr>
                <a:srgbClr val="168035"/>
              </a:buClr>
              <a:buSzPct val="150000"/>
              <a:buFont typeface="Arial"/>
              <a:buChar char="•"/>
              <a:defRPr sz="1800"/>
            </a:lvl2pPr>
            <a:lvl3pPr marL="11430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3pPr>
            <a:lvl4pPr marL="16002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4pPr>
            <a:lvl5pPr marL="20574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1"/>
          </p:nvPr>
        </p:nvSpPr>
        <p:spPr>
          <a:xfrm>
            <a:off x="762001" y="2204864"/>
            <a:ext cx="3316817" cy="403242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168035"/>
              </a:buClr>
              <a:buSzPct val="150000"/>
              <a:buFont typeface="Arial"/>
              <a:buChar char="•"/>
              <a:defRPr sz="1800"/>
            </a:lvl1pPr>
            <a:lvl2pPr marL="742950" indent="-285750">
              <a:buClr>
                <a:srgbClr val="168035"/>
              </a:buClr>
              <a:buSzPct val="150000"/>
              <a:buFont typeface="Arial"/>
              <a:buChar char="•"/>
              <a:defRPr sz="1800"/>
            </a:lvl2pPr>
            <a:lvl3pPr marL="11430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3pPr>
            <a:lvl4pPr marL="16002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4pPr>
            <a:lvl5pPr marL="20574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8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539750"/>
            <a:ext cx="3312584" cy="135255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185" y="539750"/>
            <a:ext cx="7036455" cy="569753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8035"/>
              </a:buClr>
              <a:buSzPct val="150000"/>
              <a:buFont typeface="Arial"/>
              <a:buChar char="•"/>
              <a:defRPr sz="2400">
                <a:latin typeface="Verdana"/>
              </a:defRPr>
            </a:lvl1pPr>
            <a:lvl2pPr marL="742950" indent="-285750">
              <a:buClr>
                <a:srgbClr val="168035"/>
              </a:buClr>
              <a:buSzPct val="150000"/>
              <a:buFont typeface="Arial"/>
              <a:buChar char="•"/>
              <a:defRPr sz="2400">
                <a:latin typeface="Verdana"/>
              </a:defRPr>
            </a:lvl2pPr>
            <a:lvl3pPr marL="1143000" indent="-228600">
              <a:buClr>
                <a:srgbClr val="168035"/>
              </a:buClr>
              <a:buSzPct val="150000"/>
              <a:buFont typeface="Arial"/>
              <a:buChar char="•"/>
              <a:defRPr sz="2400">
                <a:latin typeface="Verdana"/>
              </a:defRPr>
            </a:lvl3pPr>
            <a:lvl4pPr marL="1600200" indent="-228600">
              <a:buClr>
                <a:srgbClr val="168035"/>
              </a:buClr>
              <a:buSzPct val="150000"/>
              <a:buFont typeface="Arial"/>
              <a:buChar char="•"/>
              <a:defRPr sz="2400">
                <a:latin typeface="Verdana"/>
              </a:defRPr>
            </a:lvl4pPr>
            <a:lvl5pPr marL="2057400" indent="-228600">
              <a:buClr>
                <a:srgbClr val="168035"/>
              </a:buClr>
              <a:buSzPct val="150000"/>
              <a:buFont typeface="Arial"/>
              <a:buChar char="•"/>
              <a:defRPr sz="2400">
                <a:latin typeface="Verdan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62001" y="2185989"/>
            <a:ext cx="3316817" cy="40513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168035"/>
              </a:buClr>
              <a:buSzPct val="150000"/>
              <a:buFont typeface="Arial"/>
              <a:buChar char="•"/>
              <a:defRPr sz="1800"/>
            </a:lvl1pPr>
            <a:lvl2pPr marL="742950" indent="-285750">
              <a:buClr>
                <a:srgbClr val="168035"/>
              </a:buClr>
              <a:buSzPct val="150000"/>
              <a:buFont typeface="Arial"/>
              <a:buChar char="•"/>
              <a:defRPr sz="1800"/>
            </a:lvl2pPr>
            <a:lvl3pPr marL="11430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3pPr>
            <a:lvl4pPr marL="16002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4pPr>
            <a:lvl5pPr marL="20574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8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6234" y="538164"/>
            <a:ext cx="10558284" cy="13541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762001" y="2204864"/>
            <a:ext cx="10570633" cy="403242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168035"/>
              </a:buClr>
              <a:buSzPct val="150000"/>
              <a:buFont typeface="Arial"/>
              <a:buChar char="•"/>
              <a:defRPr sz="1800"/>
            </a:lvl1pPr>
            <a:lvl2pPr marL="742950" indent="-285750">
              <a:buClr>
                <a:srgbClr val="168035"/>
              </a:buClr>
              <a:buSzPct val="150000"/>
              <a:buFont typeface="Arial"/>
              <a:buChar char="•"/>
              <a:defRPr sz="1800"/>
            </a:lvl2pPr>
            <a:lvl3pPr marL="11430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3pPr>
            <a:lvl4pPr marL="16002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4pPr>
            <a:lvl5pPr marL="20574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0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66233" y="539750"/>
            <a:ext cx="10566400" cy="1352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62001" y="2185989"/>
            <a:ext cx="3316817" cy="40513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168035"/>
              </a:buClr>
              <a:buSzPct val="150000"/>
              <a:buFont typeface="Arial"/>
              <a:buChar char="•"/>
              <a:defRPr sz="1800"/>
            </a:lvl1pPr>
            <a:lvl2pPr marL="742950" indent="-285750">
              <a:buClr>
                <a:srgbClr val="168035"/>
              </a:buClr>
              <a:buSzPct val="150000"/>
              <a:buFont typeface="Arial"/>
              <a:buChar char="•"/>
              <a:defRPr sz="1800"/>
            </a:lvl2pPr>
            <a:lvl3pPr marL="11430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3pPr>
            <a:lvl4pPr marL="16002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4pPr>
            <a:lvl5pPr marL="20574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  <p:sp>
        <p:nvSpPr>
          <p:cNvPr id="4" name="Plassholder for bilde 3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271434" y="2185948"/>
            <a:ext cx="7061975" cy="4051340"/>
          </a:xfrm>
          <a:prstGeom prst="rect">
            <a:avLst/>
          </a:prstGeom>
          <a:ln w="635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158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og tek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6233" y="539750"/>
            <a:ext cx="10566400" cy="1352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62001" y="2185989"/>
            <a:ext cx="10570633" cy="4051299"/>
          </a:xfrm>
          <a:prstGeom prst="rect">
            <a:avLst/>
          </a:prstGeom>
          <a:noFill/>
          <a:ln w="88900" cap="flat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sz="3200">
                <a:ln>
                  <a:solidFill>
                    <a:srgbClr val="000000"/>
                  </a:solidFill>
                </a:ln>
                <a:latin typeface="Verdan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                         </a:t>
            </a:r>
            <a:endParaRPr lang="en-US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7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767999"/>
          </a:xfrm>
          <a:prstGeom prst="rect">
            <a:avLst/>
          </a:prstGeom>
        </p:spPr>
        <p:txBody>
          <a:bodyPr vert="horz"/>
          <a:lstStyle/>
          <a:p>
            <a:r>
              <a:rPr lang="nb-NO" smtClean="0"/>
              <a:t>Klikk ikonet for å legge til et bilde</a:t>
            </a:r>
            <a:endParaRPr lang="en-US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92"/>
            <a:ext cx="1009996" cy="34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2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og 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6233" y="539750"/>
            <a:ext cx="10566400" cy="1352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305222" y="2185988"/>
            <a:ext cx="7027412" cy="40513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168035"/>
              </a:buClr>
              <a:buSzPct val="150000"/>
              <a:buFont typeface="Arial"/>
              <a:buChar char="•"/>
              <a:defRPr sz="1800"/>
            </a:lvl1pPr>
            <a:lvl2pPr marL="742950" indent="-285750">
              <a:buClr>
                <a:srgbClr val="168035"/>
              </a:buClr>
              <a:buSzPct val="150000"/>
              <a:buFont typeface="Arial"/>
              <a:buChar char="•"/>
              <a:defRPr sz="1800"/>
            </a:lvl2pPr>
            <a:lvl3pPr marL="11430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3pPr>
            <a:lvl4pPr marL="16002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4pPr>
            <a:lvl5pPr marL="2057400" indent="-228600">
              <a:buClr>
                <a:srgbClr val="168035"/>
              </a:buClr>
              <a:buSzPct val="150000"/>
              <a:buFont typeface="Arial"/>
              <a:buChar char="•"/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62001" y="2185989"/>
            <a:ext cx="3316817" cy="4051299"/>
          </a:xfrm>
          <a:prstGeom prst="rect">
            <a:avLst/>
          </a:prstGeom>
          <a:ln w="88900" cap="flat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sz="3200">
                <a:ln>
                  <a:solidFill>
                    <a:srgbClr val="000000"/>
                  </a:solidFill>
                </a:ln>
                <a:latin typeface="Verdan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                         </a:t>
            </a:r>
            <a:endParaRPr lang="en-US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4" y="6299489"/>
            <a:ext cx="1009996" cy="3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9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2"/>
            <a:ext cx="12191999" cy="87585"/>
          </a:xfrm>
          <a:prstGeom prst="rect">
            <a:avLst/>
          </a:prstGeom>
          <a:gradFill flip="none" rotWithShape="1">
            <a:gsLst>
              <a:gs pos="100000">
                <a:srgbClr val="9CC52D"/>
              </a:gs>
              <a:gs pos="0">
                <a:srgbClr val="008B3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atin typeface="Verdana"/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324181" y="547690"/>
            <a:ext cx="7003635" cy="2027428"/>
          </a:xfrm>
          <a:prstGeom prst="rect">
            <a:avLst/>
          </a:prstGeom>
          <a:ln>
            <a:noFill/>
          </a:ln>
          <a:effectLst>
            <a:outerShdw blurRad="12700" dist="12700" dir="5400000" algn="tl" rotWithShape="0">
              <a:schemeClr val="bg1"/>
            </a:outerShdw>
          </a:effectLst>
        </p:spPr>
        <p:txBody>
          <a:bodyPr vert="horz" lIns="0" tIns="0" rIns="0" bIns="0" numCol="1" rtlCol="0" anchor="t" anchorCtr="0">
            <a:noAutofit/>
          </a:bodyPr>
          <a:lstStyle/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V="1">
            <a:off x="2" y="6754822"/>
            <a:ext cx="12191999" cy="103179"/>
          </a:xfrm>
          <a:prstGeom prst="rect">
            <a:avLst/>
          </a:prstGeom>
          <a:gradFill flip="none" rotWithShape="1">
            <a:gsLst>
              <a:gs pos="0">
                <a:srgbClr val="0092C9"/>
              </a:gs>
              <a:gs pos="100000">
                <a:srgbClr val="19224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6641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9" r:id="rId7"/>
    <p:sldLayoutId id="2147483670" r:id="rId8"/>
    <p:sldLayoutId id="2147483668" r:id="rId9"/>
    <p:sldLayoutId id="2147483671" r:id="rId10"/>
    <p:sldLayoutId id="2147483672" r:id="rId11"/>
    <p:sldLayoutId id="2147483676" r:id="rId12"/>
    <p:sldLayoutId id="2147483673" r:id="rId13"/>
    <p:sldLayoutId id="2147483674" r:id="rId14"/>
    <p:sldLayoutId id="2147483675" r:id="rId15"/>
    <p:sldLayoutId id="2147483677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800" b="1" i="0" kern="1200" spc="-100">
          <a:solidFill>
            <a:srgbClr val="4C4D4A"/>
          </a:solidFill>
          <a:effectLst>
            <a:outerShdw blurRad="12700" dist="12700" dir="5400000" algn="tl" rotWithShape="0">
              <a:schemeClr val="bg1"/>
            </a:outerShdw>
          </a:effectLst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676767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76767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76767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76767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7676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774" y="260649"/>
            <a:ext cx="761198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65691"/>
      </p:ext>
    </p:extLst>
  </p:cSld>
  <p:clrMapOvr>
    <a:masterClrMapping/>
  </p:clrMapOvr>
</p:sld>
</file>

<file path=ppt/theme/theme1.xml><?xml version="1.0" encoding="utf-8"?>
<a:theme xmlns:a="http://schemas.openxmlformats.org/drawingml/2006/main" name="Kartverket_ppt-mal">
  <a:themeElements>
    <a:clrScheme name="Kartverke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00736"/>
      </a:accent1>
      <a:accent2>
        <a:srgbClr val="DD5D26"/>
      </a:accent2>
      <a:accent3>
        <a:srgbClr val="EC9E25"/>
      </a:accent3>
      <a:accent4>
        <a:srgbClr val="6D3B7D"/>
      </a:accent4>
      <a:accent5>
        <a:srgbClr val="6F7371"/>
      </a:accent5>
      <a:accent6>
        <a:srgbClr val="5781A8"/>
      </a:accent6>
      <a:hlink>
        <a:srgbClr val="9CC52D"/>
      </a:hlink>
      <a:folHlink>
        <a:srgbClr val="0092C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96000">
              <a:srgbClr val="F4F1F1"/>
            </a:gs>
            <a:gs pos="100000">
              <a:srgbClr val="EDEBE8"/>
            </a:gs>
          </a:gsLst>
          <a:path path="rect">
            <a:fillToRect r="100000" b="100000"/>
          </a:path>
          <a:tileRect l="-100000" t="-100000"/>
        </a:gradFill>
        <a:ln>
          <a:solidFill>
            <a:srgbClr val="D2CFC9">
              <a:alpha val="52000"/>
            </a:srgbClr>
          </a:solidFill>
        </a:ln>
        <a:effectLst/>
      </a:spPr>
      <a:bodyPr rtlCol="0" anchor="ctr"/>
      <a:lstStyle>
        <a:defPPr algn="ctr">
          <a:defRPr dirty="0">
            <a:solidFill>
              <a:schemeClr val="tx1"/>
            </a:solidFill>
            <a:latin typeface="Verdan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sjon1" id="{F9DDA894-56E3-4705-957B-1C2EA25D9D80}" vid="{293AD5F4-ADE1-4A52-86D3-B9096223B18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Kartverket norsk mal 16-9 format</Template>
  <TotalTime>0</TotalTime>
  <Words>143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Kartverket_ppt-mal</vt:lpstr>
      <vt:lpstr>PowerPoint-presentasjon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2017-10-30T12:00:04Z</dcterms:created>
  <dcterms:modified xsi:type="dcterms:W3CDTF">2018-06-04T12:45:28Z</dcterms:modified>
</cp:coreProperties>
</file>