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59" r:id="rId6"/>
    <p:sldId id="272" r:id="rId7"/>
    <p:sldId id="273" r:id="rId8"/>
    <p:sldId id="261" r:id="rId9"/>
    <p:sldId id="267" r:id="rId10"/>
    <p:sldId id="278" r:id="rId11"/>
    <p:sldId id="281" r:id="rId12"/>
    <p:sldId id="282" r:id="rId13"/>
    <p:sldId id="280" r:id="rId14"/>
    <p:sldId id="286" r:id="rId15"/>
    <p:sldId id="291" r:id="rId16"/>
    <p:sldId id="292" r:id="rId17"/>
    <p:sldId id="293" r:id="rId18"/>
    <p:sldId id="275" r:id="rId19"/>
    <p:sldId id="271" r:id="rId20"/>
    <p:sldId id="262" r:id="rId21"/>
    <p:sldId id="283" r:id="rId22"/>
    <p:sldId id="268" r:id="rId23"/>
    <p:sldId id="274" r:id="rId24"/>
    <p:sldId id="285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048" autoAdjust="0"/>
  </p:normalViewPr>
  <p:slideViewPr>
    <p:cSldViewPr snapToGrid="0">
      <p:cViewPr>
        <p:scale>
          <a:sx n="81" d="100"/>
          <a:sy n="81" d="100"/>
        </p:scale>
        <p:origin x="-1624" y="-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33333"/>
                </a:solidFill>
                <a:highlight>
                  <a:srgbClr val="FEFEFE"/>
                </a:highlight>
              </a:rPr>
              <a:t>80 million measurements from more than 100 vessels</a:t>
            </a:r>
            <a:endParaRPr sz="1100">
              <a:solidFill>
                <a:srgbClr val="333333"/>
              </a:solidFill>
              <a:highlight>
                <a:srgbClr val="FEFEFE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33333"/>
                </a:solidFill>
                <a:highlight>
                  <a:srgbClr val="FEFEFE"/>
                </a:highlight>
              </a:rPr>
              <a:t>80 million measurements from more than 100 vessels</a:t>
            </a:r>
            <a:endParaRPr sz="1100">
              <a:solidFill>
                <a:srgbClr val="333333"/>
              </a:solidFill>
              <a:highlight>
                <a:srgbClr val="FEFEFE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33333"/>
                </a:solidFill>
                <a:highlight>
                  <a:srgbClr val="FEFEFE"/>
                </a:highlight>
              </a:rPr>
              <a:t>80 million measurements from more than 100 vessels</a:t>
            </a:r>
            <a:endParaRPr sz="1100">
              <a:solidFill>
                <a:srgbClr val="333333"/>
              </a:solidFill>
              <a:highlight>
                <a:srgbClr val="FEFEFE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33333"/>
                </a:solidFill>
                <a:highlight>
                  <a:srgbClr val="FEFEFE"/>
                </a:highlight>
              </a:rPr>
              <a:t>80 million measurements from more than 100 vessels</a:t>
            </a:r>
            <a:endParaRPr sz="1100">
              <a:solidFill>
                <a:srgbClr val="333333"/>
              </a:solidFill>
              <a:highlight>
                <a:srgbClr val="FEFEFE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333333"/>
                </a:solidFill>
                <a:highlight>
                  <a:srgbClr val="FEFEFE"/>
                </a:highlight>
              </a:rPr>
              <a:t>80 million measurements from more than 100 vessels</a:t>
            </a:r>
            <a:endParaRPr sz="1100">
              <a:solidFill>
                <a:srgbClr val="333333"/>
              </a:solidFill>
              <a:highlight>
                <a:srgbClr val="FEFEFE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0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6/3/18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6/3/18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the Crowdsourced Bathymetry Working Group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IRCC10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kern="0" dirty="0"/>
              <a:t>Jennifer Jencks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CSBWG Chair</a:t>
            </a:r>
            <a:endParaRPr lang="en-US" sz="2800" kern="0" dirty="0"/>
          </a:p>
          <a:p>
            <a:pPr>
              <a:spcBef>
                <a:spcPts val="0"/>
              </a:spcBef>
            </a:pPr>
            <a:r>
              <a:rPr lang="en-US" kern="0" dirty="0"/>
              <a:t>Director, IHO Data Centre for Digital Bathymetry</a:t>
            </a:r>
          </a:p>
          <a:p>
            <a:pPr>
              <a:spcBef>
                <a:spcPts val="0"/>
              </a:spcBef>
            </a:pPr>
            <a:r>
              <a:rPr lang="en-US" sz="2000" i="1" kern="0" dirty="0"/>
              <a:t>jennifer.jencks@noaa.gov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Goa, India 4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– 6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Case – CHS Pacific Region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3042" y="1448188"/>
            <a:ext cx="10522529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CSB data was treated by the </a:t>
            </a:r>
            <a:r>
              <a:rPr lang="en-US" dirty="0"/>
              <a:t>Canadian Hydrographic Service </a:t>
            </a:r>
            <a:r>
              <a:rPr lang="en-US" dirty="0" smtClean="0"/>
              <a:t>Pacific </a:t>
            </a:r>
            <a:r>
              <a:rPr lang="en-US" dirty="0"/>
              <a:t>as just another Mariner </a:t>
            </a:r>
            <a:r>
              <a:rPr lang="en-US" dirty="0" smtClean="0"/>
              <a:t>Report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~</a:t>
            </a:r>
            <a:r>
              <a:rPr lang="en-US" dirty="0"/>
              <a:t>4.5 million soundings in </a:t>
            </a:r>
            <a:r>
              <a:rPr lang="en-US" dirty="0" smtClean="0"/>
              <a:t>British Columbia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6 </a:t>
            </a:r>
            <a:r>
              <a:rPr lang="en-US" dirty="0"/>
              <a:t>potential </a:t>
            </a:r>
            <a:r>
              <a:rPr lang="en-US" dirty="0" smtClean="0"/>
              <a:t>“Notice </a:t>
            </a:r>
            <a:r>
              <a:rPr lang="en-US" dirty="0" smtClean="0"/>
              <a:t>to </a:t>
            </a:r>
            <a:r>
              <a:rPr lang="en-US" dirty="0" smtClean="0"/>
              <a:t>Mariners” </a:t>
            </a:r>
            <a:r>
              <a:rPr lang="en-US" dirty="0"/>
              <a:t>identified in the waters off British </a:t>
            </a:r>
            <a:r>
              <a:rPr lang="en-US" dirty="0" smtClean="0"/>
              <a:t>Columbia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A large number </a:t>
            </a:r>
            <a:r>
              <a:rPr lang="en-US" dirty="0"/>
              <a:t>of zero values and values where small vessel </a:t>
            </a:r>
            <a:r>
              <a:rPr lang="en-US" dirty="0" smtClean="0"/>
              <a:t>sonar </a:t>
            </a:r>
            <a:r>
              <a:rPr lang="en-US" dirty="0"/>
              <a:t>lost the bottom in deep water.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8" name="Shape 154"/>
          <p:cNvSpPr txBox="1">
            <a:spLocks/>
          </p:cNvSpPr>
          <p:nvPr/>
        </p:nvSpPr>
        <p:spPr>
          <a:xfrm>
            <a:off x="7783293" y="5678714"/>
            <a:ext cx="4426858" cy="11974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3537" marR="0" lvl="0" indent="-12731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Noto Sans Symbols"/>
              <a:buChar char="✦"/>
              <a:defRPr sz="32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38162" marR="0" lvl="1" indent="2571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8"/>
              <a:buFont typeface="Arial Narrow"/>
              <a:buChar char="–"/>
              <a:defRPr sz="28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01700" marR="0" lvl="2" indent="-1016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9"/>
              <a:buFont typeface="Arial Narrow"/>
              <a:buChar char="–"/>
              <a:defRPr sz="24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077912" marR="0" lvl="3" indent="-2381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525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000" b="1" i="1" kern="0" dirty="0" smtClean="0">
                <a:solidFill>
                  <a:schemeClr val="tx1"/>
                </a:solidFill>
              </a:rPr>
              <a:t>Pete Wills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000" i="1" kern="0" dirty="0" smtClean="0">
                <a:solidFill>
                  <a:schemeClr val="tx1"/>
                </a:solidFill>
              </a:rPr>
              <a:t>Hydrographic Data Centre – Pacific Region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000" i="1" kern="0" dirty="0" err="1" smtClean="0">
                <a:solidFill>
                  <a:schemeClr val="tx1"/>
                </a:solidFill>
              </a:rPr>
              <a:t>Peter.Wills@dfo-mpo.gc.ca</a:t>
            </a:r>
            <a:endParaRPr lang="en-US" sz="2000" i="1" kern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2" t="22256" r="75717" b="64217"/>
          <a:stretch/>
        </p:blipFill>
        <p:spPr>
          <a:xfrm>
            <a:off x="11248570" y="1"/>
            <a:ext cx="943429" cy="9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Case – CHS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Pacific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3046" y="1307068"/>
            <a:ext cx="408181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CSB filled in between systematic line spacing in a narrows </a:t>
            </a:r>
            <a:r>
              <a:rPr lang="en-US" dirty="0" smtClean="0"/>
              <a:t>providing </a:t>
            </a:r>
            <a:r>
              <a:rPr lang="en-US" dirty="0"/>
              <a:t>a better limiting depth.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295" y="1021626"/>
            <a:ext cx="6656590" cy="5618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2" t="22256" r="75717" b="64217"/>
          <a:stretch/>
        </p:blipFill>
        <p:spPr>
          <a:xfrm>
            <a:off x="11248570" y="1"/>
            <a:ext cx="943429" cy="9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Case – CHS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Pacific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327" y="1288925"/>
            <a:ext cx="40636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CSB revealed some chart compilation problems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Don’t </a:t>
            </a:r>
            <a:r>
              <a:rPr lang="en-US" i="1" dirty="0"/>
              <a:t>use </a:t>
            </a:r>
            <a:r>
              <a:rPr lang="en-US" i="1" dirty="0" smtClean="0"/>
              <a:t>the chart </a:t>
            </a:r>
            <a:r>
              <a:rPr lang="en-US" i="1" dirty="0"/>
              <a:t>to figure out how much anchor chain you need!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696" y="1076055"/>
            <a:ext cx="6687017" cy="56443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2" t="22256" r="75717" b="64217"/>
          <a:stretch/>
        </p:blipFill>
        <p:spPr>
          <a:xfrm>
            <a:off x="11248570" y="1"/>
            <a:ext cx="943429" cy="989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16852" y="2132468"/>
            <a:ext cx="2038206" cy="1975669"/>
          </a:xfrm>
          <a:prstGeom prst="ellipse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Case – CHS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Pacific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6761" y="1307068"/>
            <a:ext cx="4190668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Some CSB agreed with </a:t>
            </a:r>
            <a:r>
              <a:rPr lang="en-US" dirty="0" err="1"/>
              <a:t>shoaler</a:t>
            </a:r>
            <a:r>
              <a:rPr lang="en-US" dirty="0"/>
              <a:t> superseded </a:t>
            </a:r>
            <a:r>
              <a:rPr lang="en-US" dirty="0" err="1"/>
              <a:t>leadline</a:t>
            </a:r>
            <a:r>
              <a:rPr lang="en-US" dirty="0"/>
              <a:t> data and NOT with more recent charted single beam data that met survey specifications at the time</a:t>
            </a:r>
            <a:r>
              <a:rPr lang="en-US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Marked </a:t>
            </a:r>
            <a:r>
              <a:rPr lang="en-US" dirty="0"/>
              <a:t>for </a:t>
            </a:r>
            <a:r>
              <a:rPr lang="en-US" dirty="0" err="1"/>
              <a:t>revisory</a:t>
            </a:r>
            <a:r>
              <a:rPr lang="en-US" dirty="0"/>
              <a:t> survey to resolve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561" y="1083101"/>
            <a:ext cx="6648240" cy="5611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2" t="22256" r="75717" b="64217"/>
          <a:stretch/>
        </p:blipFill>
        <p:spPr>
          <a:xfrm>
            <a:off x="11248570" y="1"/>
            <a:ext cx="943429" cy="9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3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248646" y="6146312"/>
            <a:ext cx="56946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400" b="1" i="1" dirty="0" smtClean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maps.ngdc.noaa.gov/viewers/iho_dcdb</a:t>
            </a:r>
            <a:r>
              <a:rPr lang="en-US" sz="1400" b="1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/</a:t>
            </a:r>
            <a:endParaRPr sz="14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IHO DCDB = World Reference for Raw Bathymetry</a:t>
            </a:r>
          </a:p>
        </p:txBody>
      </p:sp>
      <p:pic>
        <p:nvPicPr>
          <p:cNvPr id="17" name="Shape 4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3" y="986131"/>
            <a:ext cx="10011335" cy="511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11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248646" y="6146312"/>
            <a:ext cx="56946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400" b="1" i="1" dirty="0" smtClean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maps.ngdc.noaa.gov/viewers/iho_dcdb</a:t>
            </a:r>
            <a:r>
              <a:rPr lang="en-US" sz="1400" b="1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/</a:t>
            </a:r>
            <a:endParaRPr sz="14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IHO DCDB = World Reference for Raw Bathymetry</a:t>
            </a:r>
          </a:p>
        </p:txBody>
      </p:sp>
      <p:pic>
        <p:nvPicPr>
          <p:cNvPr id="4" name="Shape 4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3" y="986769"/>
            <a:ext cx="10011335" cy="510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0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248646" y="6146312"/>
            <a:ext cx="56946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400" b="1" i="1" dirty="0" smtClean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maps.ngdc.noaa.gov/viewers/iho_dcdb</a:t>
            </a:r>
            <a:r>
              <a:rPr lang="en-US" sz="1400" b="1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/</a:t>
            </a:r>
            <a:endParaRPr sz="14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IHO DCDB = World Reference for Raw Bathymetry</a:t>
            </a:r>
          </a:p>
        </p:txBody>
      </p:sp>
      <p:pic>
        <p:nvPicPr>
          <p:cNvPr id="4" name="Shape 4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3" y="988387"/>
            <a:ext cx="10011335" cy="510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0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248646" y="6146312"/>
            <a:ext cx="56946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400" b="1" i="1" dirty="0" smtClean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maps.ngdc.noaa.gov/viewers/iho_dcdb</a:t>
            </a:r>
            <a:r>
              <a:rPr lang="en-US" sz="1400" b="1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/</a:t>
            </a:r>
            <a:endParaRPr sz="14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IHO DCDB = World Reference for Raw Bathymetry</a:t>
            </a:r>
          </a:p>
        </p:txBody>
      </p:sp>
      <p:pic>
        <p:nvPicPr>
          <p:cNvPr id="4" name="Shape 4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3" y="987259"/>
            <a:ext cx="10011335" cy="5107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0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248646" y="6146312"/>
            <a:ext cx="56946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400" b="1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400" b="1" i="1" dirty="0" smtClean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maps.ngdc.noaa.gov/viewers/iho_dcdb</a:t>
            </a:r>
            <a:r>
              <a:rPr lang="en-US" sz="1400" b="1" i="1" dirty="0">
                <a:solidFill>
                  <a:schemeClr val="dk2"/>
                </a:solidFill>
                <a:ea typeface="Calibri"/>
                <a:cs typeface="Calibri"/>
                <a:sym typeface="Calibri"/>
              </a:rPr>
              <a:t>/</a:t>
            </a:r>
            <a:endParaRPr sz="14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IHO DCDB = World Reference for Raw Bathymetry</a:t>
            </a:r>
          </a:p>
        </p:txBody>
      </p:sp>
      <p:pic>
        <p:nvPicPr>
          <p:cNvPr id="10" name="Shape 4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3" y="986131"/>
            <a:ext cx="10011335" cy="511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9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Problems Encountered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82" y="1379312"/>
            <a:ext cx="10504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CSBWG has received minimal feedback from IRCC participants on the draft of the CSB Guidance Document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continues to be a need to overcome a degree of skepticism on the CSB concept amid the maritime community and hydrographic organizations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Especially an overly cautious focus on potential, although untested, legal issues.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awareness and information as well as stakeholder engagement/involvement should all help to overcome these reservations.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Working Group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41"/>
            <a:ext cx="720033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CSBWG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tasked by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IRCC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develop a draft IHO publication on policy for trusted crowdsourced bathymetry (CSB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data.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document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provide </a:t>
            </a:r>
            <a:r>
              <a:rPr 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on the collection and assessment of CSB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inclusion in the global bathymetric data set which is maintained in the IHO Data Centre for Digital Bathymetry (DCDB).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IRCC10 June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Shape 66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371" y="0"/>
            <a:ext cx="3619629" cy="24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ongos-profil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204" y="2455796"/>
            <a:ext cx="2233395" cy="1578894"/>
          </a:xfrm>
          <a:prstGeom prst="rect">
            <a:avLst/>
          </a:prstGeom>
        </p:spPr>
      </p:pic>
      <p:pic>
        <p:nvPicPr>
          <p:cNvPr id="8" name="Picture 7" descr="image336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7917" y="4050380"/>
            <a:ext cx="1816249" cy="1437856"/>
          </a:xfrm>
          <a:prstGeom prst="rect">
            <a:avLst/>
          </a:prstGeom>
        </p:spPr>
      </p:pic>
      <p:pic>
        <p:nvPicPr>
          <p:cNvPr id="9" name="Picture 8" descr="thumb-voyagerofthese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13" y="5464248"/>
            <a:ext cx="3605748" cy="1378984"/>
          </a:xfrm>
          <a:prstGeom prst="rect">
            <a:avLst/>
          </a:prstGeom>
        </p:spPr>
      </p:pic>
      <p:pic>
        <p:nvPicPr>
          <p:cNvPr id="10" name="Picture 9" descr="imag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1133" y="2481057"/>
            <a:ext cx="1786728" cy="1580202"/>
          </a:xfrm>
          <a:prstGeom prst="rect">
            <a:avLst/>
          </a:prstGeom>
        </p:spPr>
      </p:pic>
      <p:pic>
        <p:nvPicPr>
          <p:cNvPr id="11" name="Picture 10" descr="ferretti-groups-yachts-flybridges-450-cannes-high_oggetto_editoriale_h49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028" y="4028460"/>
            <a:ext cx="1802660" cy="14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Conclusions and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7"/>
            <a:ext cx="1051560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continued importance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liaising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other IHO bodies, as well as appropriate engagement with industry to progress the work items, was identified as a key enabler for the project.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also noted the significant progress achieved.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8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Actions requested of 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016452"/>
            <a:ext cx="10522858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contents of this report;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draft CSB GD for formal consultation with IHO Member States and relevant stakeholders;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IHO Member States to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datasets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subsets into the public domain via the IHO DCDB;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IHO Member States </a:t>
            </a:r>
            <a:r>
              <a:rPr lang="en-US" sz="2400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their policy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data gathering restrictions within their maritime areas of jurisdiction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enable CSB activities to be undertaken;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IHO Member States to 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CSB initiative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positive actions, such as requiring all research vessels collect bathymetric data for late uploading, when on passage or when it does not interfere with other research activities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5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Actions requested of IRCC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052738"/>
            <a:ext cx="10541000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IHO to support a scaled trial of CSB data collection as a follow on to earlier pilot programs.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revisions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see annex C;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Reappoint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WG to continue its work under the proposed revised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lphaLcParenR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other action is deemed necessary.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8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234168"/>
            <a:ext cx="10522858" cy="43513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dirty="0" smtClean="0"/>
              <a:t>Maintain the </a:t>
            </a:r>
            <a:r>
              <a:rPr lang="en-US" dirty="0"/>
              <a:t>IHO publication </a:t>
            </a:r>
            <a:r>
              <a:rPr lang="en-US" i="1" dirty="0"/>
              <a:t>B-12 – IHO Guidelines on </a:t>
            </a:r>
            <a:r>
              <a:rPr lang="en-US" i="1" dirty="0" err="1"/>
              <a:t>Crowdsourced</a:t>
            </a:r>
            <a:r>
              <a:rPr lang="en-US" i="1" dirty="0"/>
              <a:t> Bathymetry.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dirty="0" smtClean="0"/>
              <a:t>Investigate </a:t>
            </a:r>
            <a:r>
              <a:rPr lang="en-US" dirty="0"/>
              <a:t>and highlight ways to </a:t>
            </a:r>
            <a:r>
              <a:rPr lang="en-US" i="1" dirty="0">
                <a:solidFill>
                  <a:srgbClr val="0000FF"/>
                </a:solidFill>
              </a:rPr>
              <a:t>increase data contributions and incentives</a:t>
            </a:r>
            <a:r>
              <a:rPr lang="en-US" i="1" dirty="0"/>
              <a:t> </a:t>
            </a:r>
            <a:r>
              <a:rPr lang="en-US" dirty="0"/>
              <a:t>on how and why mariners should become involved.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i="1" dirty="0" smtClean="0">
                <a:solidFill>
                  <a:srgbClr val="0000FF"/>
                </a:solidFill>
              </a:rPr>
              <a:t>Identify </a:t>
            </a:r>
            <a:r>
              <a:rPr lang="en-US" i="1" dirty="0">
                <a:solidFill>
                  <a:srgbClr val="0000FF"/>
                </a:solidFill>
              </a:rPr>
              <a:t>potential uses of CSB </a:t>
            </a:r>
            <a:r>
              <a:rPr lang="en-US" dirty="0"/>
              <a:t>by </a:t>
            </a:r>
            <a:r>
              <a:rPr lang="en-US" dirty="0" smtClean="0"/>
              <a:t>HOs </a:t>
            </a:r>
            <a:r>
              <a:rPr lang="en-US" dirty="0"/>
              <a:t>and investigate how it can be portrayed, with examples and useful land equivalents;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en-US" dirty="0" smtClean="0"/>
              <a:t>Provide </a:t>
            </a:r>
            <a:r>
              <a:rPr lang="en-US" dirty="0"/>
              <a:t>guidance on data quality and standards for CSB in liaison with appropriate IHO Working Groups;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9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252311"/>
            <a:ext cx="10522858" cy="43513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lphaLcParenR" startAt="5"/>
            </a:pPr>
            <a:r>
              <a:rPr lang="en-US" dirty="0" smtClean="0"/>
              <a:t>Liaise </a:t>
            </a:r>
            <a:r>
              <a:rPr lang="en-US" dirty="0"/>
              <a:t>with other IHO bodies involved with, and potential users of, CSB data, such </a:t>
            </a:r>
            <a:r>
              <a:rPr lang="en-US" dirty="0" smtClean="0"/>
              <a:t>as GGC</a:t>
            </a:r>
            <a:r>
              <a:rPr lang="en-US" dirty="0"/>
              <a:t>, MSDIWG, DQWG and HSPT;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 startAt="5"/>
            </a:pPr>
            <a:r>
              <a:rPr lang="en-US" dirty="0" smtClean="0"/>
              <a:t>Monitor </a:t>
            </a:r>
            <a:r>
              <a:rPr lang="en-US" dirty="0"/>
              <a:t>Member State and Regional progress regarding development of best practices and CSB initiatives; and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 startAt="5"/>
            </a:pPr>
            <a:r>
              <a:rPr lang="en-US" dirty="0" smtClean="0"/>
              <a:t>Liaise </a:t>
            </a:r>
            <a:r>
              <a:rPr lang="en-US" dirty="0"/>
              <a:t>with the IHO Data Centre for Digital Bathymetry (DCDB) as it continues to develop technology to collect and distribute CSB to the public.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883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 Wyatt (Executive secretary)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Serge Gosselin (Vice-Chair)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Brian Calder, Adam Reed, Kenneth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Himschoot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Aaron Rosenberg (Chapter Leads)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Whitney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Anderson (Editor)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working group members, IHO, GEBCO, SMEs and observers whose contributions are making this possible!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0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 on IRCC Action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87094"/>
            <a:ext cx="7380515" cy="3779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 first draft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Guidance Document was completed and made available via the IHO website to the public in 2017.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final draft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version of the B-12 Guidelines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made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IHO website prior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IRCC10.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endorsement of the IRCC, this will be followed by consideration by the IHO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Council-2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submitted for adoption by the IHO Member States towards the end of 2018.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2359" y="1216024"/>
            <a:ext cx="3327617" cy="4311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hape 659"/>
          <p:cNvSpPr txBox="1"/>
          <p:nvPr/>
        </p:nvSpPr>
        <p:spPr>
          <a:xfrm>
            <a:off x="3848473" y="6186391"/>
            <a:ext cx="7988801" cy="427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To access the document</a:t>
            </a:r>
            <a:r>
              <a:rPr lang="en" sz="1400" dirty="0" smtClean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lang="en-US" sz="1400" dirty="0" smtClean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400" dirty="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https://www.iho.int/srv1/index.php?option=com_content&amp;amp;view=article&amp;amp;id=635&amp;amp;Itemid=988&amp;amp;lang=en</a:t>
            </a:r>
          </a:p>
        </p:txBody>
      </p:sp>
    </p:spTree>
    <p:extLst>
      <p:ext uri="{BB962C8B-B14F-4D97-AF65-F5344CB8AC3E}">
        <p14:creationId xmlns:p14="http://schemas.microsoft.com/office/powerpoint/2010/main" val="20882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96" y="1235016"/>
            <a:ext cx="5330702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-Chair of CSBWG,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Serge Gosselin (Canada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chaired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meeting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States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Canada, Denmark, France, Italy, Nigeria, Norway, Portugal, UK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expert contributors from the Baltic and International Maritime Council (BIMCO) and Sea-ID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Mathias Jonas, Director Mustafa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Iptes,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David Wyatt represented the IHO Secretariat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Shape 154"/>
          <p:cNvSpPr txBox="1">
            <a:spLocks/>
          </p:cNvSpPr>
          <p:nvPr/>
        </p:nvSpPr>
        <p:spPr>
          <a:xfrm>
            <a:off x="0" y="5466555"/>
            <a:ext cx="12192000" cy="4670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3537" marR="0" lvl="0" indent="-12731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Noto Sans Symbols"/>
              <a:buChar char="✦"/>
              <a:defRPr sz="32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38162" marR="0" lvl="1" indent="2571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8"/>
              <a:buFont typeface="Arial Narrow"/>
              <a:buChar char="–"/>
              <a:defRPr sz="28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01700" marR="0" lvl="2" indent="-1016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9"/>
              <a:buFont typeface="Arial Narrow"/>
              <a:buChar char="–"/>
              <a:defRPr sz="24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077912" marR="0" lvl="3" indent="-2381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525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AU" sz="2000" i="1" kern="0" dirty="0" smtClean="0">
                <a:solidFill>
                  <a:schemeClr val="tx1"/>
                </a:solidFill>
              </a:rPr>
              <a:t>Hosted by the </a:t>
            </a:r>
            <a:r>
              <a:rPr lang="en-US" sz="2000" i="1" kern="0" dirty="0">
                <a:solidFill>
                  <a:schemeClr val="tx1"/>
                </a:solidFill>
              </a:rPr>
              <a:t>Secretariat of the International Hydrographic Organization, Monaco, on </a:t>
            </a:r>
            <a:r>
              <a:rPr lang="en-US" sz="2000" b="1" i="1" kern="0" dirty="0">
                <a:solidFill>
                  <a:schemeClr val="tx1"/>
                </a:solidFill>
              </a:rPr>
              <a:t>5 and 6 December 2017</a:t>
            </a:r>
            <a:r>
              <a:rPr lang="en-US" sz="2000" i="1" kern="0" dirty="0">
                <a:solidFill>
                  <a:schemeClr val="tx1"/>
                </a:solidFill>
              </a:rPr>
              <a:t>. </a:t>
            </a:r>
            <a:endParaRPr lang="en-AU" sz="2000" i="1" kern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5.googleusercontent.com/0lprp1QnJQcWtAB2HT1my9Creb6OEcGQ8We2UJyYfHayIj0DnSY6YxkGW7gZWw4UCk5VF3ub3hx8-GlPXhIL0xf9gQ8zy9qRmsRcT0jfILSfSGICWYbkh94A1on0D3_5TKyTa0UJAI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143" y="1358640"/>
            <a:ext cx="5772783" cy="3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8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361169"/>
            <a:ext cx="6458857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chapters were developed further, taking into account the feedback received in response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IHO Circular Letter 49/2017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otential future tasks were considered which could be addressed by the WG in response to discussions undertaken by IHO Member States at Assembly-1 and Council-1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draft revisions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were developed for further consideration.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9856" y="2076003"/>
            <a:ext cx="5188857" cy="2641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Data Contribution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2: Data Collection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3: Data &amp; Metadata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4: Uncertainty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5: Additional Considerations</a:t>
            </a:r>
          </a:p>
        </p:txBody>
      </p:sp>
      <p:sp>
        <p:nvSpPr>
          <p:cNvPr id="8" name="Shape 154"/>
          <p:cNvSpPr txBox="1">
            <a:spLocks/>
          </p:cNvSpPr>
          <p:nvPr/>
        </p:nvSpPr>
        <p:spPr>
          <a:xfrm>
            <a:off x="0" y="5466555"/>
            <a:ext cx="12192000" cy="4670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3537" marR="0" lvl="0" indent="-12731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Noto Sans Symbols"/>
              <a:buChar char="✦"/>
              <a:defRPr sz="32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38162" marR="0" lvl="1" indent="2571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8"/>
              <a:buFont typeface="Arial Narrow"/>
              <a:buChar char="–"/>
              <a:defRPr sz="28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01700" marR="0" lvl="2" indent="-1016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9"/>
              <a:buFont typeface="Arial Narrow"/>
              <a:buChar char="–"/>
              <a:defRPr sz="24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077912" marR="0" lvl="3" indent="-2381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525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AU" sz="2000" i="1" kern="0" dirty="0" smtClean="0">
                <a:solidFill>
                  <a:schemeClr val="tx1"/>
                </a:solidFill>
              </a:rPr>
              <a:t>Hosted by the </a:t>
            </a:r>
            <a:r>
              <a:rPr lang="en-US" sz="2000" i="1" kern="0" dirty="0">
                <a:solidFill>
                  <a:schemeClr val="tx1"/>
                </a:solidFill>
              </a:rPr>
              <a:t>Secretariat of the International Hydrographic Organization, Monaco, on </a:t>
            </a:r>
            <a:r>
              <a:rPr lang="en-US" sz="2000" b="1" i="1" kern="0" dirty="0">
                <a:solidFill>
                  <a:schemeClr val="tx1"/>
                </a:solidFill>
              </a:rPr>
              <a:t>5 and 6 December 2017</a:t>
            </a:r>
            <a:r>
              <a:rPr lang="en-US" sz="2000" i="1" kern="0" dirty="0">
                <a:solidFill>
                  <a:schemeClr val="tx1"/>
                </a:solidFill>
              </a:rPr>
              <a:t>. </a:t>
            </a:r>
            <a:endParaRPr lang="en-AU" sz="2000" i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 Editorial 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Shape 154"/>
          <p:cNvSpPr txBox="1">
            <a:spLocks/>
          </p:cNvSpPr>
          <p:nvPr/>
        </p:nvSpPr>
        <p:spPr>
          <a:xfrm>
            <a:off x="0" y="5448412"/>
            <a:ext cx="12192000" cy="4670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3537" marR="0" lvl="0" indent="-12731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Noto Sans Symbols"/>
              <a:buChar char="✦"/>
              <a:defRPr sz="32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38162" marR="0" lvl="1" indent="2571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8"/>
              <a:buFont typeface="Arial Narrow"/>
              <a:buChar char="–"/>
              <a:defRPr sz="28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01700" marR="0" lvl="2" indent="-1016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9"/>
              <a:buFont typeface="Arial Narrow"/>
              <a:buChar char="–"/>
              <a:defRPr sz="24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077912" marR="0" lvl="3" indent="-2381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525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000" i="1" kern="0" dirty="0" smtClean="0">
                <a:solidFill>
                  <a:schemeClr val="tx1"/>
                </a:solidFill>
              </a:rPr>
              <a:t>Held </a:t>
            </a:r>
            <a:r>
              <a:rPr lang="en-US" sz="2000" i="1" kern="0" dirty="0">
                <a:solidFill>
                  <a:schemeClr val="tx1"/>
                </a:solidFill>
              </a:rPr>
              <a:t>immediately after the Canadian Hydrographic Conference in Victoria on </a:t>
            </a:r>
            <a:r>
              <a:rPr lang="en-US" sz="2000" b="1" i="1" kern="0" dirty="0">
                <a:solidFill>
                  <a:schemeClr val="tx1"/>
                </a:solidFill>
              </a:rPr>
              <a:t>30 March 2018</a:t>
            </a:r>
            <a:endParaRPr lang="en-AU" sz="2000" b="1" i="1" kern="0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351127"/>
            <a:ext cx="10515600" cy="1392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Attended by the Chair, Vice-Chair, Chapter Leads and Editor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half day meeting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finalize IHO Publication B-12.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Working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draft agenda</a:t>
            </a:r>
            <a:endParaRPr lang="en-US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hape 154"/>
          <p:cNvSpPr txBox="1">
            <a:spLocks/>
          </p:cNvSpPr>
          <p:nvPr/>
        </p:nvSpPr>
        <p:spPr>
          <a:xfrm>
            <a:off x="0" y="5557270"/>
            <a:ext cx="12192000" cy="46709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3537" marR="0" lvl="0" indent="-12731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Noto Sans Symbols"/>
              <a:buChar char="✦"/>
              <a:defRPr sz="32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38162" marR="0" lvl="1" indent="2571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8"/>
              <a:buFont typeface="Arial Narrow"/>
              <a:buChar char="–"/>
              <a:defRPr sz="28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01700" marR="0" lvl="2" indent="-10161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59999"/>
              <a:buFont typeface="Arial Narrow"/>
              <a:buChar char="–"/>
              <a:defRPr sz="24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077912" marR="0" lvl="3" indent="-23812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52537" marR="0" lvl="4" indent="-33337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 Narrow"/>
              <a:buChar char="–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marR="0" lvl="5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marR="0" lvl="6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marR="0" lvl="7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marR="0" lvl="8" indent="-76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Noto Sans Symbols"/>
              <a:buChar char="■"/>
              <a:defRPr sz="2000" b="0" i="0" u="none" strike="noStrike" cap="non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AU" sz="2000" i="1" kern="0" dirty="0" smtClean="0">
                <a:solidFill>
                  <a:schemeClr val="tx1"/>
                </a:solidFill>
              </a:rPr>
              <a:t>To be hosted by </a:t>
            </a:r>
            <a:r>
              <a:rPr lang="en-AU" sz="2000" i="1" kern="0" dirty="0">
                <a:solidFill>
                  <a:schemeClr val="tx1"/>
                </a:solidFill>
              </a:rPr>
              <a:t>NOAA’s National </a:t>
            </a:r>
            <a:r>
              <a:rPr lang="en-AU" sz="2000" i="1" kern="0" dirty="0" err="1">
                <a:solidFill>
                  <a:schemeClr val="tx1"/>
                </a:solidFill>
              </a:rPr>
              <a:t>Centers</a:t>
            </a:r>
            <a:r>
              <a:rPr lang="en-AU" sz="2000" i="1" kern="0" dirty="0">
                <a:solidFill>
                  <a:schemeClr val="tx1"/>
                </a:solidFill>
              </a:rPr>
              <a:t> for Environmental Information in Boulder, Colorado, USA, </a:t>
            </a:r>
            <a:r>
              <a:rPr lang="en-AU" sz="2000" b="1" i="1" kern="0" dirty="0">
                <a:solidFill>
                  <a:schemeClr val="tx1"/>
                </a:solidFill>
              </a:rPr>
              <a:t>19-21 June 2018</a:t>
            </a:r>
            <a:endParaRPr lang="en-AU" sz="2000" b="1" i="1" kern="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1" y="1084044"/>
            <a:ext cx="11502570" cy="43513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Outreach Strategy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Discussion </a:t>
            </a:r>
            <a:r>
              <a:rPr lang="en-US" sz="2000" dirty="0">
                <a:latin typeface="Arial"/>
                <a:cs typeface="Arial"/>
              </a:rPr>
              <a:t>of outreach </a:t>
            </a:r>
            <a:r>
              <a:rPr lang="en-US" sz="2000" dirty="0" smtClean="0">
                <a:latin typeface="Arial"/>
                <a:cs typeface="Arial"/>
              </a:rPr>
              <a:t>strategies </a:t>
            </a:r>
            <a:r>
              <a:rPr lang="en-US" sz="2000" dirty="0">
                <a:latin typeface="Arial"/>
                <a:cs typeface="Arial"/>
              </a:rPr>
              <a:t>in line with GEBCO and Seabed 2030 Project </a:t>
            </a:r>
            <a:r>
              <a:rPr lang="en-US" sz="2000" dirty="0" smtClean="0">
                <a:latin typeface="Arial"/>
                <a:cs typeface="Arial"/>
              </a:rPr>
              <a:t>activities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Who </a:t>
            </a:r>
            <a:r>
              <a:rPr lang="en-US" sz="2000" dirty="0">
                <a:latin typeface="Arial"/>
                <a:cs typeface="Arial"/>
              </a:rPr>
              <a:t>are our main data collectors? Our data users? How do we target them</a:t>
            </a:r>
            <a:r>
              <a:rPr lang="en-US" sz="2000" dirty="0" smtClean="0">
                <a:latin typeface="Arial"/>
                <a:cs typeface="Arial"/>
              </a:rPr>
              <a:t>?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Development </a:t>
            </a:r>
            <a:r>
              <a:rPr lang="en-US" sz="2000" dirty="0">
                <a:latin typeface="Arial"/>
                <a:cs typeface="Arial"/>
              </a:rPr>
              <a:t>of generic presentation, senior officer briefing notes and skeleton press input. 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400" dirty="0" smtClean="0">
                <a:latin typeface="Arial"/>
                <a:cs typeface="Arial"/>
              </a:rPr>
              <a:t>Recognition Strategy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Discuss an IHO and National HO Recognition strategy for data collectors </a:t>
            </a:r>
            <a:endParaRPr lang="en-US" sz="20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400"/>
              </a:spcBef>
            </a:pPr>
            <a:r>
              <a:rPr lang="en-US" sz="2400" dirty="0" smtClean="0">
                <a:latin typeface="Arial"/>
                <a:cs typeface="Arial"/>
              </a:rPr>
              <a:t>CSB Guidance Document Edition 2.0.0 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Is there a need for sub-documents?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Will this be a web-hosted document eventually? What would that look like?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Do we need to develop environmental impact guidance?</a:t>
            </a:r>
            <a:r>
              <a:rPr lang="en-US" sz="1600" dirty="0" smtClean="0">
                <a:latin typeface="Arial"/>
                <a:cs typeface="Arial"/>
              </a:rPr>
              <a:t> </a:t>
            </a:r>
            <a:endParaRPr lang="en-US" sz="1600" dirty="0">
              <a:latin typeface="Arial"/>
              <a:cs typeface="Arial"/>
            </a:endParaRPr>
          </a:p>
          <a:p>
            <a:pPr marL="914400" lvl="2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Pilot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–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update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027"/>
            <a:ext cx="6128658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IHO DCDB and NOAA teamed up with Rose Point Navigation Systems</a:t>
            </a:r>
          </a:p>
          <a:p>
            <a:pPr>
              <a:spcAft>
                <a:spcPts val="120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Mariners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 option to enable CSB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logging,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allowing a modified ECS log file to record position, depth and time.</a:t>
            </a:r>
          </a:p>
          <a:p>
            <a:pPr>
              <a:spcAft>
                <a:spcPts val="120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Mariners can choose to be anonymous or to submit metadata about vessel and equipment</a:t>
            </a:r>
          </a:p>
          <a:p>
            <a:pPr>
              <a:spcAft>
                <a:spcPts val="1200"/>
              </a:spcAft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ECS software transmits the data via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HTTPS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post when the mariner updates the software or chart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First IHO Council    October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Shape 6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564" y="1938227"/>
            <a:ext cx="2400000" cy="339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616"/>
          <p:cNvGrpSpPr/>
          <p:nvPr/>
        </p:nvGrpSpPr>
        <p:grpSpPr>
          <a:xfrm>
            <a:off x="8662986" y="3394239"/>
            <a:ext cx="2693288" cy="2336411"/>
            <a:chOff x="5486398" y="3060698"/>
            <a:chExt cx="3481500" cy="2742910"/>
          </a:xfrm>
        </p:grpSpPr>
        <p:pic>
          <p:nvPicPr>
            <p:cNvPr id="8" name="Shape 617" descr="Cruise mode thumb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6398" y="3060698"/>
              <a:ext cx="3481500" cy="2514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618"/>
            <p:cNvSpPr txBox="1"/>
            <p:nvPr/>
          </p:nvSpPr>
          <p:spPr>
            <a:xfrm>
              <a:off x="7651706" y="5584008"/>
              <a:ext cx="13143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www.rosepointnav.com</a:t>
              </a:r>
            </a:p>
          </p:txBody>
        </p:sp>
      </p:grpSp>
      <p:grpSp>
        <p:nvGrpSpPr>
          <p:cNvPr id="10" name="Shape 619"/>
          <p:cNvGrpSpPr/>
          <p:nvPr/>
        </p:nvGrpSpPr>
        <p:grpSpPr>
          <a:xfrm>
            <a:off x="9417634" y="1118896"/>
            <a:ext cx="1899277" cy="1874146"/>
            <a:chOff x="4343400" y="2895600"/>
            <a:chExt cx="3467100" cy="3397655"/>
          </a:xfrm>
        </p:grpSpPr>
        <p:pic>
          <p:nvPicPr>
            <p:cNvPr id="11" name="Shape 620" descr="http://www.pcmaritime.com/assets/images/navmaster-ecs-2.jp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3400" y="2895600"/>
              <a:ext cx="3467100" cy="317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621"/>
            <p:cNvSpPr txBox="1"/>
            <p:nvPr/>
          </p:nvSpPr>
          <p:spPr>
            <a:xfrm>
              <a:off x="6487875" y="6077255"/>
              <a:ext cx="13143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www.pcmaritime.com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78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CSB </a:t>
            </a:r>
            <a:r>
              <a:rPr lang="en-US" strike="sngStrike" dirty="0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– </a:t>
            </a:r>
            <a:r>
              <a:rPr lang="en-US" sz="2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NOW OPERATIONAL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14" name="Shape 5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4"/>
          <a:stretch/>
        </p:blipFill>
        <p:spPr>
          <a:xfrm>
            <a:off x="329221" y="1343224"/>
            <a:ext cx="7780637" cy="4335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174036" y="2607971"/>
            <a:ext cx="3727681" cy="163648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117 million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soundings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 contributing vessels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3435 data deliveries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6351</TotalTime>
  <Words>1530</Words>
  <Application>Microsoft Macintosh PowerPoint</Application>
  <PresentationFormat>Custom</PresentationFormat>
  <Paragraphs>169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Report of the Crowdsourced Bathymetry Working Group to IRCC10 </vt:lpstr>
      <vt:lpstr>CSB Working Group Task</vt:lpstr>
      <vt:lpstr>Progress on IRCC Action Item</vt:lpstr>
      <vt:lpstr>CSB Working Group 5th Meeting</vt:lpstr>
      <vt:lpstr>CSB Working Group 5th Meeting</vt:lpstr>
      <vt:lpstr>CSB Working Group Final Editorial Meeting</vt:lpstr>
      <vt:lpstr>CSB Working Group 6th Meeting – draft agenda</vt:lpstr>
      <vt:lpstr>CSB Pilot Project – an update</vt:lpstr>
      <vt:lpstr>CSB Pilot Project – NOW OPERATIONAL</vt:lpstr>
      <vt:lpstr>Use Case – CHS Pacific Region</vt:lpstr>
      <vt:lpstr>Use Case – CHS Pacific Region</vt:lpstr>
      <vt:lpstr>Use Case – CHS Pacific Region</vt:lpstr>
      <vt:lpstr>Use Case – CHS Pacific Region</vt:lpstr>
      <vt:lpstr>IHO DCDB = World Reference for Raw Bathymetry</vt:lpstr>
      <vt:lpstr>IHO DCDB = World Reference for Raw Bathymetry</vt:lpstr>
      <vt:lpstr>IHO DCDB = World Reference for Raw Bathymetry</vt:lpstr>
      <vt:lpstr>IHO DCDB = World Reference for Raw Bathymetry</vt:lpstr>
      <vt:lpstr>IHO DCDB = World Reference for Raw Bathymetry</vt:lpstr>
      <vt:lpstr>Problems Encountered</vt:lpstr>
      <vt:lpstr>Conclusions and Recommendations</vt:lpstr>
      <vt:lpstr>Actions requested of IRCC</vt:lpstr>
      <vt:lpstr>Actions requested of IRCC</vt:lpstr>
      <vt:lpstr>Changes to ToRs</vt:lpstr>
      <vt:lpstr>Changes to ToRs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Wyatt</dc:creator>
  <cp:lastModifiedBy>Jennifer</cp:lastModifiedBy>
  <cp:revision>58</cp:revision>
  <dcterms:created xsi:type="dcterms:W3CDTF">2018-03-14T09:31:16Z</dcterms:created>
  <dcterms:modified xsi:type="dcterms:W3CDTF">2018-06-05T02:09:49Z</dcterms:modified>
</cp:coreProperties>
</file>