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5246" r:id="rId2"/>
  </p:sldMasterIdLst>
  <p:notesMasterIdLst>
    <p:notesMasterId r:id="rId18"/>
  </p:notesMasterIdLst>
  <p:handoutMasterIdLst>
    <p:handoutMasterId r:id="rId19"/>
  </p:handoutMasterIdLst>
  <p:sldIdLst>
    <p:sldId id="323" r:id="rId3"/>
    <p:sldId id="308" r:id="rId4"/>
    <p:sldId id="334" r:id="rId5"/>
    <p:sldId id="335" r:id="rId6"/>
    <p:sldId id="333" r:id="rId7"/>
    <p:sldId id="332" r:id="rId8"/>
    <p:sldId id="283" r:id="rId9"/>
    <p:sldId id="327" r:id="rId10"/>
    <p:sldId id="328" r:id="rId11"/>
    <p:sldId id="337" r:id="rId12"/>
    <p:sldId id="330" r:id="rId13"/>
    <p:sldId id="331" r:id="rId14"/>
    <p:sldId id="336" r:id="rId15"/>
    <p:sldId id="329" r:id="rId16"/>
    <p:sldId id="338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18180"/>
    <a:srgbClr val="388288"/>
    <a:srgbClr val="3C8C93"/>
    <a:srgbClr val="00B19D"/>
    <a:srgbClr val="37AD47"/>
    <a:srgbClr val="00ACCD"/>
    <a:srgbClr val="E1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6" autoAdjust="0"/>
    <p:restoredTop sz="84477" autoAdjust="0"/>
  </p:normalViewPr>
  <p:slideViewPr>
    <p:cSldViewPr>
      <p:cViewPr varScale="1">
        <p:scale>
          <a:sx n="79" d="100"/>
          <a:sy n="79" d="100"/>
        </p:scale>
        <p:origin x="241" y="73"/>
      </p:cViewPr>
      <p:guideLst>
        <p:guide orient="horz" pos="2160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539"/>
    </p:cViewPr>
  </p:sorterViewPr>
  <p:notesViewPr>
    <p:cSldViewPr>
      <p:cViewPr varScale="1">
        <p:scale>
          <a:sx n="116" d="100"/>
          <a:sy n="116" d="100"/>
        </p:scale>
        <p:origin x="-5160" y="-108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53B7F6-6EBF-449A-9D24-9ADA1C0AE793}" type="datetimeFigureOut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09AD3C-3C62-4451-877C-51A2333F05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33887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panose="020B0604020202020204" pitchFamily="34" charset="0"/>
              </a:defRPr>
            </a:lvl1pPr>
          </a:lstStyle>
          <a:p>
            <a:fld id="{48ACFE77-2083-41C6-85CD-6E2AE9AE2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22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7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56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72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37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71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3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7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2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8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1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5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38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0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686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N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556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403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939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AB9C-D60A-422E-9CCB-6F6BD6489A07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C1088-23B6-417E-B0A2-8A0012CFDD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562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96E0-46D6-4F8D-9776-0987C52985D7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693C4-B52E-45CF-B133-E785BB56C0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8026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5B7E-BDB4-4587-AC1A-80BF6890BE41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F2AD3-9C4A-4023-AEEC-AAE4FEB40B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541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2F27F-CC34-4680-82EB-80766696F587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BC5D-2F0E-40E3-9AEB-129D761A87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8587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2EF2-2C23-45BF-A4D2-ADB928F02053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B0222-F302-4425-B9E1-9D2509B9EC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8465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92F1D-67E6-4AAE-BA8E-EDE6393174B1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0ED2E-02B3-4096-A36D-4F4BB899CE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9310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094B-EE28-4DFF-B8C7-C5DE65FCF70D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1957A-9065-4300-9784-B826A3ACFC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3515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22DE-C76A-4160-A4D3-0E12E3A49147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0144D-DFED-4534-B5E7-D73E77A490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423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0224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A30B0-0965-4C2C-A3C0-122802CABF7C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4B67A-D761-4453-910A-76DE614FEB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469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6064-8CFB-4047-A153-F974C189D91C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65C4F-7A24-430D-A031-38619830CA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8047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9F0D-8394-4278-BF70-C3CBB83C8C7F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FFA1-322C-49CB-B3F5-2DC8DAA70E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68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74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81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57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244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68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55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808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6276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4" descr="New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1325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44" r:id="rId1"/>
    <p:sldLayoutId id="2147485545" r:id="rId2"/>
    <p:sldLayoutId id="2147485546" r:id="rId3"/>
    <p:sldLayoutId id="2147485547" r:id="rId4"/>
    <p:sldLayoutId id="2147485548" r:id="rId5"/>
    <p:sldLayoutId id="2147485549" r:id="rId6"/>
    <p:sldLayoutId id="2147485550" r:id="rId7"/>
    <p:sldLayoutId id="2147485551" r:id="rId8"/>
    <p:sldLayoutId id="2147485552" r:id="rId9"/>
    <p:sldLayoutId id="2147485553" r:id="rId10"/>
    <p:sldLayoutId id="214748555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C8C93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NZ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4C4CB6-647E-43CF-98FD-D8704A088795}" type="datetime1">
              <a:rPr lang="en-NZ"/>
              <a:pPr>
                <a:defRPr/>
              </a:pPr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BFE583-6E51-4022-BD20-E9A62F1C1352}" type="slidenum">
              <a:rPr lang="en-NZ" altLang="en-US"/>
              <a:pPr/>
              <a:t>‹#›</a:t>
            </a:fld>
            <a:endParaRPr lang="en-NZ" altLang="en-US"/>
          </a:p>
        </p:txBody>
      </p:sp>
      <p:pic>
        <p:nvPicPr>
          <p:cNvPr id="2055" name="Picture 14" descr="New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1325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55" r:id="rId1"/>
    <p:sldLayoutId id="2147485556" r:id="rId2"/>
    <p:sldLayoutId id="2147485557" r:id="rId3"/>
    <p:sldLayoutId id="2147485558" r:id="rId4"/>
    <p:sldLayoutId id="2147485559" r:id="rId5"/>
    <p:sldLayoutId id="2147485560" r:id="rId6"/>
    <p:sldLayoutId id="2147485561" r:id="rId7"/>
    <p:sldLayoutId id="2147485562" r:id="rId8"/>
    <p:sldLayoutId id="2147485563" r:id="rId9"/>
    <p:sldLayoutId id="2147485564" r:id="rId10"/>
    <p:sldLayoutId id="214748556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iho.int/ibs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www.iho.int/ibs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cid:image004.png@01D3FB71.B9E70E4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cid:image003.png@01D3FB71.B9E70E40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iho.int/mtg_docs/com_wg/AB/AB_Misc/IHR-Nov-2017-Article-Standard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2443163"/>
            <a:ext cx="9144000" cy="2543175"/>
          </a:xfrm>
        </p:spPr>
        <p:txBody>
          <a:bodyPr/>
          <a:lstStyle/>
          <a:p>
            <a:pPr eaLnBrk="1" hangingPunct="1"/>
            <a:r>
              <a:rPr lang="en-US" altLang="en-US" smtClean="0"/>
              <a:t>Report of the FIG/IHO/ICA IBSC</a:t>
            </a:r>
            <a:br>
              <a:rPr lang="en-US" altLang="en-US" smtClean="0"/>
            </a:br>
            <a:r>
              <a:rPr lang="en-US" altLang="en-US" smtClean="0"/>
              <a:t>to the</a:t>
            </a:r>
            <a:br>
              <a:rPr lang="en-US" altLang="en-US" smtClean="0"/>
            </a:br>
            <a:r>
              <a:rPr lang="en-US" altLang="en-US" smtClean="0"/>
              <a:t>IHO IRCC10</a:t>
            </a:r>
            <a:endParaRPr lang="en-NZ" altLang="en-US" smtClean="0"/>
          </a:p>
        </p:txBody>
      </p:sp>
      <p:pic>
        <p:nvPicPr>
          <p:cNvPr id="2560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Bild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368300"/>
            <a:ext cx="633412" cy="735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Bild 2" descr="Beschreibung: Iho_cou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68300"/>
            <a:ext cx="68421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Bild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450850"/>
            <a:ext cx="958850" cy="7667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27038" y="6197600"/>
            <a:ext cx="55546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1800" b="0" kern="0" baseline="0" dirty="0" smtClean="0">
                <a:hlinkClick r:id="rId7"/>
              </a:rPr>
              <a:t>www.iho.int/ibsc</a:t>
            </a:r>
            <a:endParaRPr lang="en-NZ" sz="1800" b="0" kern="0" baseline="0" dirty="0" smtClean="0"/>
          </a:p>
          <a:p>
            <a:pPr>
              <a:defRPr/>
            </a:pPr>
            <a:endParaRPr lang="en-NZ" sz="18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9DEC857-E47E-40BC-871D-1E7D3E25C15D}" type="slidenum">
              <a:rPr lang="en-NZ" altLang="en-US">
                <a:solidFill>
                  <a:srgbClr val="898989"/>
                </a:solidFill>
              </a:rPr>
              <a:pPr/>
              <a:t>1</a:t>
            </a:fld>
            <a:endParaRPr lang="en-NZ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Challenges: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D9661A5-864E-403A-97AB-A438E2E164F9}" type="slidenum">
              <a:rPr lang="en-NZ" altLang="en-US">
                <a:solidFill>
                  <a:srgbClr val="898989"/>
                </a:solidFill>
              </a:rPr>
              <a:pPr/>
              <a:t>10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4821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85763" y="1403350"/>
            <a:ext cx="8326437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altLang="en-US" sz="2000" baseline="0">
                <a:solidFill>
                  <a:srgbClr val="000000"/>
                </a:solidFill>
              </a:rPr>
              <a:t>Prof. Nicolas SEUBE, Canada (IHO), past Chair 2014-2016, has resigned from the Board.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CL23 Vacancy for IHO representative</a:t>
            </a:r>
          </a:p>
          <a:p>
            <a:pPr eaLnBrk="1" hangingPunct="1">
              <a:buFontTx/>
              <a:buChar char="•"/>
            </a:pPr>
            <a:r>
              <a:rPr lang="en-AU" altLang="en-US" sz="2000" baseline="0">
                <a:solidFill>
                  <a:srgbClr val="000000"/>
                </a:solidFill>
              </a:rPr>
              <a:t>Managing workload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Large number of submissions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Recognition period 6 yrs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New programmes and schemes</a:t>
            </a:r>
          </a:p>
          <a:p>
            <a:pPr eaLnBrk="1" hangingPunct="1">
              <a:buFontTx/>
              <a:buChar char="•"/>
            </a:pPr>
            <a:r>
              <a:rPr lang="en-AU" altLang="en-US" sz="2000" baseline="0">
                <a:solidFill>
                  <a:srgbClr val="000000"/>
                </a:solidFill>
              </a:rPr>
              <a:t>Quality of submissions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baseline="0">
                <a:solidFill>
                  <a:srgbClr val="000000"/>
                </a:solidFill>
              </a:rPr>
              <a:t>Recognized with conditions / Not Recognized</a:t>
            </a:r>
          </a:p>
          <a:p>
            <a:pPr lvl="1" eaLnBrk="1" hangingPunct="1">
              <a:buFontTx/>
              <a:buChar char="•"/>
            </a:pPr>
            <a:r>
              <a:rPr lang="en-AU" altLang="en-US" sz="1800" i="1" baseline="0">
                <a:solidFill>
                  <a:srgbClr val="000000"/>
                </a:solidFill>
              </a:rPr>
              <a:t>Right First Time </a:t>
            </a:r>
            <a:r>
              <a:rPr lang="en-AU" altLang="en-US" sz="1800" baseline="0">
                <a:solidFill>
                  <a:srgbClr val="000000"/>
                </a:solidFill>
              </a:rPr>
              <a:t>principle - </a:t>
            </a:r>
            <a:r>
              <a:rPr lang="en-NZ" altLang="en-US" sz="1800" baseline="0">
                <a:solidFill>
                  <a:srgbClr val="000000"/>
                </a:solidFill>
              </a:rPr>
              <a:t>all programmes are Recognized at the first review stage</a:t>
            </a:r>
          </a:p>
          <a:p>
            <a:pPr eaLnBrk="1" hangingPunct="1">
              <a:buFontTx/>
              <a:buChar char="•"/>
            </a:pPr>
            <a:r>
              <a:rPr lang="en-NZ" altLang="en-US" sz="2000" baseline="0">
                <a:solidFill>
                  <a:srgbClr val="000000"/>
                </a:solidFill>
              </a:rPr>
              <a:t>Stakeholder engagement &amp; outreach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Promoting the work of the IBSC and Standards</a:t>
            </a:r>
          </a:p>
          <a:p>
            <a:pPr lvl="1" eaLnBrk="1" hangingPunct="1">
              <a:buFontTx/>
              <a:buChar char="•"/>
            </a:pPr>
            <a:r>
              <a:rPr lang="en-NZ" altLang="en-US" sz="1800" baseline="0">
                <a:solidFill>
                  <a:srgbClr val="000000"/>
                </a:solidFill>
              </a:rPr>
              <a:t>Guidance and assistance to institutions</a:t>
            </a:r>
            <a:endParaRPr lang="en-AU" altLang="en-US" sz="18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Proposed </a:t>
            </a:r>
            <a:r>
              <a:rPr lang="en-NZ" sz="2400" kern="0" baseline="0" dirty="0"/>
              <a:t>Work </a:t>
            </a:r>
            <a:r>
              <a:rPr lang="en-NZ" sz="2400" kern="0" baseline="0" dirty="0" smtClean="0"/>
              <a:t>Plan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E2ADB71-517D-4E7C-98D9-796B936B291C}" type="slidenum">
              <a:rPr lang="en-NZ" altLang="en-US">
                <a:solidFill>
                  <a:srgbClr val="898989"/>
                </a:solidFill>
              </a:rPr>
              <a:pPr/>
              <a:t>11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5845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itle 1"/>
          <p:cNvSpPr txBox="1">
            <a:spLocks/>
          </p:cNvSpPr>
          <p:nvPr/>
        </p:nvSpPr>
        <p:spPr bwMode="auto">
          <a:xfrm>
            <a:off x="206375" y="1042988"/>
            <a:ext cx="7426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813" y="1989138"/>
          <a:ext cx="8480425" cy="3786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023"/>
                <a:gridCol w="1408418"/>
                <a:gridCol w="631215"/>
                <a:gridCol w="761048"/>
                <a:gridCol w="656944"/>
                <a:gridCol w="590531"/>
                <a:gridCol w="618052"/>
                <a:gridCol w="986012"/>
                <a:gridCol w="1049433"/>
                <a:gridCol w="1291749"/>
              </a:tblGrid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Task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Work  Item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Priority</a:t>
                      </a:r>
                      <a:endParaRPr lang="en-N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Milestones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Start Date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End Date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Status</a:t>
                      </a:r>
                      <a:endParaRPr lang="en-NZ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Contact Person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Affected Pubs/Standard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Remarks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31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1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Review of IBSC41 Conditional Recognition submissions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Q2-Q3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Intersessional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473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Develop FAQ Right First Time companion document 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Q4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Q1 2019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Chair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New 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1 week workshop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473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3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Review submission process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July 2018 Invitation Letters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Q2-Q3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Chair</a:t>
                      </a:r>
                      <a:endParaRPr lang="en-NZ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IHO Secretariat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Guidelines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Right First Time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27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4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On-site visits to provide guidance and assistance to institutions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Q3-Q4 2018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China, Colombia, Canada, Indonesia-Navy, Malaysia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631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5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Stakeholder engagement – workshops, presentations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2018-19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Hydro18, Shallow Survey 2018, ICC 2019 General Assembly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6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Review item 6. competency schemes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2019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P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Board Members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Guidelines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Intersessional</a:t>
                      </a:r>
                      <a:endParaRPr lang="en-N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  <a:tr h="315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7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IBSC42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2019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P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IHO Secretariat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Venue and dates TBD</a:t>
                      </a:r>
                      <a:endParaRPr lang="en-N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16" marR="62716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S-5A &amp; S-8A Clarification/Amendments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6E2771-9C1A-43AD-9A63-C95AB386A0DC}" type="slidenum">
              <a:rPr lang="en-NZ" altLang="en-US">
                <a:solidFill>
                  <a:srgbClr val="898989"/>
                </a:solidFill>
              </a:rPr>
              <a:pPr/>
              <a:t>12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6869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itle 1"/>
          <p:cNvSpPr txBox="1">
            <a:spLocks/>
          </p:cNvSpPr>
          <p:nvPr/>
        </p:nvSpPr>
        <p:spPr bwMode="auto">
          <a:xfrm>
            <a:off x="206375" y="1042988"/>
            <a:ext cx="74263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C  - Standard: S-5A 1.0.1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Task: review Maritime Zones, Delimitations (H8.2a) following proposal from India on the UNCLOS.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1610" y="2320893"/>
          <a:ext cx="6390750" cy="367339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98794"/>
                <a:gridCol w="2397586"/>
                <a:gridCol w="2794370"/>
              </a:tblGrid>
              <a:tr h="367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H8.2a Delimitations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(B)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Historical development of 1982 UNCLOS. </a:t>
                      </a:r>
                      <a:r>
                        <a:rPr lang="en-US" sz="11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Baselines – normal (including closing lines); straight and archipelagic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Base points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Low tide elevations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Baselines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: normal (including bay closing lines); straight and archipelagic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Internal waters.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Territorial seas.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Contiguous zones.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 Exclusive Economic Zone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  <a:tab pos="38163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Extended continental shelf.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Both"/>
                        <a:tabLst>
                          <a:tab pos="365125" algn="l"/>
                          <a:tab pos="381635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High seas</a:t>
                      </a:r>
                      <a:endParaRPr lang="en-NZ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Define the types of baselines under UNCLOS and how the territorial sea limit and other limits are projected from them, including the use of low tide elevations.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Plan and specify hydrographic surveys to be utilized in the delimitation of baselines and maritime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boundaries</a:t>
                      </a:r>
                      <a:r>
                        <a:rPr lang="en-US" sz="1100" strike="sngStrike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Conduct</a:t>
                      </a:r>
                      <a:r>
                        <a:rPr lang="en-US" sz="11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and document surveys with appreciation for the type of baselines and the implication of the baselines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Describe the legal operational constraints that apply within maritime zones.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S-5A &amp; S-8A Clarification/Amendments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37DCE39-E1E9-4DD4-ABD8-3F6DCDF865A5}" type="slidenum">
              <a:rPr lang="en-NZ" altLang="en-US">
                <a:solidFill>
                  <a:srgbClr val="898989"/>
                </a:solidFill>
              </a:rPr>
              <a:pPr/>
              <a:t>13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789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itle 1"/>
          <p:cNvSpPr txBox="1">
            <a:spLocks/>
          </p:cNvSpPr>
          <p:nvPr/>
        </p:nvSpPr>
        <p:spPr bwMode="auto">
          <a:xfrm>
            <a:off x="206375" y="1042988"/>
            <a:ext cx="74263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ANNEX C  - Standard: S-8A 1.0.0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Task: review comments provided by Chile in CL 54/2018 on Printing on Demand and two other clarifications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NZ" altLang="en-US" sz="1800" baseline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96625" y="2033845"/>
          <a:ext cx="5760720" cy="418261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80611"/>
                <a:gridCol w="2161221"/>
                <a:gridCol w="251888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F2.6 Depth measurement</a:t>
                      </a:r>
                      <a:endParaRPr lang="en-NZ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Evolution of technology and methodologies for depth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Hydrographic vs. bathymetric data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Influence of the environmental factors on depth measurement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Error sources in depth measurement.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Classify different methods and systems used for depth measurement with respect to their accuracy. 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Assess the suitability of different depth measurement methods to achieve specific 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surveying and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charting objectives.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Examine data for depth measurement uncertainty in relation to the measurement methods employed.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C1.5 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Cartographic data s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cales of measurement 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of cartographic and geographical variables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Scales of measurement of cartographic and geographical variables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Scales of cartographic data measurement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Nominal scale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Ordinal scale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900"/>
                        <a:buFont typeface="Symbol"/>
                        <a:buChar char="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Interval scale.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Differentiate cartographic and geographical variables</a:t>
                      </a:r>
                      <a:r>
                        <a:rPr lang="en-US" sz="1100" strike="sngStrike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data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according to their scale of measurement.</a:t>
                      </a:r>
                      <a:endParaRPr lang="en-NZ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C4.3g Mapping on demand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Times New Roman"/>
                          <a:ea typeface="Times New Roman"/>
                        </a:rPr>
                        <a:t>(I)</a:t>
                      </a:r>
                      <a:endParaRPr lang="en-N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</a:rPr>
                        <a:t>Customized mapping from existing databases.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AutoNum type="romanLcParenBoth"/>
                        <a:tabLst>
                          <a:tab pos="269875" algn="l"/>
                          <a:tab pos="288290" algn="l"/>
                        </a:tabLs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Printing up-to-date official nautical chart from an existing catalog</a:t>
                      </a:r>
                      <a:endParaRPr lang="en-NZ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Identify and apply the processes required for mapping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and printing 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on demand.</a:t>
                      </a:r>
                      <a:endParaRPr lang="en-N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IRCC is invited to: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C56AC9-5C38-46CC-95CE-E577FB23E4D0}" type="slidenum">
              <a:rPr lang="en-NZ" altLang="en-US">
                <a:solidFill>
                  <a:srgbClr val="898989"/>
                </a:solidFill>
              </a:rPr>
              <a:pPr/>
              <a:t>14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8917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85763" y="1628775"/>
            <a:ext cx="8326437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Note this report;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Acknowledge the work done by the Board in the delivery of the new framework for the Standards of Competence for Hydrographic Surveyors and Nautical Cartographers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Approve the clarifications/minor amendments made in IHO Publications S-5A Ed 1.0.1 and S-8A Ed 1.0.0 (Annex C)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Note the IBSC goal of </a:t>
            </a:r>
            <a:r>
              <a:rPr lang="en-AU" altLang="en-US" sz="2400" i="1" baseline="0">
                <a:solidFill>
                  <a:srgbClr val="000000"/>
                </a:solidFill>
              </a:rPr>
              <a:t>Right First Time</a:t>
            </a:r>
            <a:endParaRPr lang="en-NZ" altLang="en-US" sz="2400" i="1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Agree the IBSC Proposed Work Plan – Q2 2018 to Q2 2019 (Annex B)</a:t>
            </a: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en-AU" altLang="en-US" sz="2400" baseline="0">
                <a:solidFill>
                  <a:srgbClr val="000000"/>
                </a:solidFill>
              </a:rPr>
              <a:t>Take any other actions as appropriate</a:t>
            </a:r>
            <a:endParaRPr lang="en-NZ" altLang="en-US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2443163"/>
            <a:ext cx="9144000" cy="2543175"/>
          </a:xfrm>
        </p:spPr>
        <p:txBody>
          <a:bodyPr/>
          <a:lstStyle/>
          <a:p>
            <a:pPr eaLnBrk="1" hangingPunct="1"/>
            <a:r>
              <a:rPr lang="en-US" altLang="en-US" smtClean="0"/>
              <a:t>Thank You</a:t>
            </a:r>
            <a:endParaRPr lang="en-NZ" altLang="en-US" smtClean="0"/>
          </a:p>
        </p:txBody>
      </p:sp>
      <p:pic>
        <p:nvPicPr>
          <p:cNvPr id="39939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Bild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368300"/>
            <a:ext cx="633412" cy="7350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Bild 2" descr="Beschreibung: Iho_cou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368300"/>
            <a:ext cx="68421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Bild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450850"/>
            <a:ext cx="958850" cy="76676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27038" y="6197600"/>
            <a:ext cx="55546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1800" b="0" kern="0" baseline="0" dirty="0" smtClean="0">
                <a:hlinkClick r:id="rId7"/>
              </a:rPr>
              <a:t>www.iho.int/ibsc</a:t>
            </a:r>
            <a:endParaRPr lang="en-NZ" sz="1800" b="0" kern="0" baseline="0" dirty="0" smtClean="0"/>
          </a:p>
          <a:p>
            <a:pPr>
              <a:defRPr/>
            </a:pPr>
            <a:endParaRPr lang="en-NZ" sz="18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4FCE225-3AA9-44B6-9749-3738FC788DA3}" type="slidenum">
              <a:rPr lang="en-NZ" altLang="en-US">
                <a:solidFill>
                  <a:srgbClr val="898989"/>
                </a:solidFill>
              </a:rPr>
              <a:pPr/>
              <a:t>15</a:t>
            </a:fld>
            <a:endParaRPr lang="en-NZ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Board</a:t>
            </a:r>
            <a:endParaRPr lang="en-NZ" sz="2400" kern="0" baseline="0" dirty="0"/>
          </a:p>
        </p:txBody>
      </p:sp>
      <p:pic>
        <p:nvPicPr>
          <p:cNvPr id="26627" name="Picture 11" descr="V:\000 - IBSC41 Indonesia 16-27 April 18\Photos &amp; movie &amp; graphics\Photos Final 14 May\2-Opening\1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898650"/>
            <a:ext cx="707866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2DB76A9-D1DA-4112-AF10-23BBBB4BF60F}" type="slidenum">
              <a:rPr lang="en-NZ" altLang="en-US">
                <a:solidFill>
                  <a:srgbClr val="898989"/>
                </a:solidFill>
              </a:rPr>
              <a:pPr/>
              <a:t>2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26630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itle 1"/>
          <p:cNvSpPr txBox="1">
            <a:spLocks/>
          </p:cNvSpPr>
          <p:nvPr/>
        </p:nvSpPr>
        <p:spPr bwMode="auto">
          <a:xfrm>
            <a:off x="385763" y="819150"/>
            <a:ext cx="711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baseline="0">
                <a:solidFill>
                  <a:srgbClr val="000000"/>
                </a:solidFill>
              </a:rPr>
              <a:t>10 Board members: 4 FIG, 4 IHO, 2 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2400" baseline="0">
                <a:solidFill>
                  <a:srgbClr val="000000"/>
                </a:solidFill>
              </a:rPr>
              <a:t>(+IHO Secretariat)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The Role of the Board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11C73A3-0D3C-4929-8761-C102C9849CCC}" type="slidenum">
              <a:rPr lang="en-NZ" altLang="en-US">
                <a:solidFill>
                  <a:srgbClr val="898989"/>
                </a:solidFill>
              </a:rPr>
              <a:pPr/>
              <a:t>3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2765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6375" y="1854200"/>
            <a:ext cx="8775700" cy="4095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Review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 syllabi of programmes and individual recognition schemes from education and training institutions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Maintain IBSC publications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Provide guidance 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to education and training institutions;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Support the IHO 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for the establishment of new hydrographic programmes where regional training capacity does not exist;</a:t>
            </a:r>
            <a:endParaRPr lang="en-NZ" sz="24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400" b="1" baseline="0" dirty="0" smtClean="0">
                <a:solidFill>
                  <a:srgbClr val="000000"/>
                </a:solidFill>
                <a:ea typeface="+mn-ea"/>
                <a:cs typeface="+mn-cs"/>
              </a:rPr>
              <a:t>Review</a:t>
            </a:r>
            <a:r>
              <a:rPr lang="en-NZ" sz="2400" baseline="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NZ" sz="2400" baseline="0" dirty="0">
                <a:solidFill>
                  <a:srgbClr val="000000"/>
                </a:solidFill>
                <a:ea typeface="+mn-ea"/>
                <a:cs typeface="+mn-cs"/>
              </a:rPr>
              <a:t>the procedures of submission.</a:t>
            </a:r>
            <a:endParaRPr lang="en-NZ" sz="2400" baseline="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Recognised Programmes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A88738D-8346-4DA9-AA63-7FF9ADB156F2}" type="slidenum">
              <a:rPr lang="en-NZ" altLang="en-US">
                <a:solidFill>
                  <a:srgbClr val="898989"/>
                </a:solidFill>
              </a:rPr>
              <a:pPr/>
              <a:t>4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28677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876925" y="3919538"/>
            <a:ext cx="3105150" cy="24304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="1" baseline="0" dirty="0" smtClean="0">
                <a:solidFill>
                  <a:srgbClr val="000000"/>
                </a:solidFill>
                <a:ea typeface="+mn-ea"/>
                <a:cs typeface="+mn-cs"/>
              </a:rPr>
              <a:t>Total 57 </a:t>
            </a: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recognized programmes &amp; 2 recognized schemes</a:t>
            </a:r>
            <a:endParaRPr lang="en-NZ" sz="2000" baseline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49 Hydro (19xCatA &amp; 30xCatB)</a:t>
            </a:r>
          </a:p>
          <a:p>
            <a:pPr marL="342900" indent="-342900" algn="l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8 </a:t>
            </a:r>
            <a:r>
              <a:rPr lang="en-NZ" sz="2000" baseline="0" dirty="0" err="1" smtClean="0">
                <a:solidFill>
                  <a:srgbClr val="000000"/>
                </a:solidFill>
                <a:ea typeface="+mn-ea"/>
                <a:cs typeface="+mn-cs"/>
              </a:rPr>
              <a:t>Carto</a:t>
            </a: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 (2xCatA &amp; 6xCatA)</a:t>
            </a:r>
            <a:endParaRPr lang="en-NZ" sz="2000" baseline="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28679" name="Chart 1" descr="cid:image003.png@01D3FB71.B9E70E4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89025"/>
            <a:ext cx="62865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Chart 2" descr="cid:image004.png@01D3FB71.B9E70E40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743325"/>
            <a:ext cx="49879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Work Program 2017-2018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9C8EDF7-D76E-42E0-A807-1F15B04F5963}" type="slidenum">
              <a:rPr lang="en-NZ" altLang="en-US">
                <a:solidFill>
                  <a:srgbClr val="898989"/>
                </a:solidFill>
              </a:rPr>
              <a:pPr/>
              <a:t>5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29701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itle 1"/>
          <p:cNvSpPr txBox="1">
            <a:spLocks/>
          </p:cNvSpPr>
          <p:nvPr/>
        </p:nvSpPr>
        <p:spPr bwMode="auto">
          <a:xfrm>
            <a:off x="206375" y="1042988"/>
            <a:ext cx="7426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NZ" altLang="en-US" sz="1800" baseline="0"/>
              <a:t>The IBSC has been working on the following tasks </a:t>
            </a:r>
            <a:r>
              <a:rPr lang="en-AU" altLang="en-US" sz="1800" baseline="0"/>
              <a:t>:</a:t>
            </a:r>
            <a:endParaRPr lang="en-NZ" altLang="en-US" sz="1800" baseline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6375" y="1989138"/>
            <a:ext cx="8775700" cy="39608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New standards development - IBSC to develop a new Standards framework to separate competency requirements for Cat A and Cat B (Task 3.3.9.1, IHO Work Programme for 2017) and,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Review the IBSC standards and maintain IBSC Publications (Task 3.8.4, IHO 3 year Work Programme 2018-2020)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IBSC41 meeting April 2018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Engagement with the SEPRHC13 meeting, from 21 to 25 August 2017, in Cartagena, Colombia and visits to both Colombian academies - Academy for Petty Officers in Barranquilla and Course for Officers (Academy in Cartagena).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NZ" sz="2000" baseline="0" dirty="0" smtClean="0">
                <a:solidFill>
                  <a:srgbClr val="000000"/>
                </a:solidFill>
                <a:ea typeface="+mn-ea"/>
                <a:cs typeface="+mn-cs"/>
              </a:rPr>
              <a:t>Article published in the IHR (November 2017) </a:t>
            </a:r>
            <a:r>
              <a:rPr lang="en-NZ" sz="2000" i="1" baseline="0" dirty="0" smtClean="0">
                <a:solidFill>
                  <a:srgbClr val="000000"/>
                </a:solidFill>
                <a:ea typeface="+mn-ea"/>
                <a:cs typeface="+mn-cs"/>
                <a:hlinkClick r:id="rId4"/>
              </a:rPr>
              <a:t>Maintaining the Standards of Competence for Hydrographic Surveyors and Nautical Cartographers: A Modern Approach</a:t>
            </a:r>
            <a:endParaRPr lang="en-NZ" sz="2000" i="1" baseline="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NZ" sz="2000" baseline="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New Standards Framework Published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8BD5697-216D-43C7-B047-68D3FEE225A8}" type="slidenum">
              <a:rPr lang="en-NZ" altLang="en-US">
                <a:solidFill>
                  <a:srgbClr val="898989"/>
                </a:solidFill>
              </a:rPr>
              <a:pPr/>
              <a:t>6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0725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itle 1"/>
          <p:cNvSpPr txBox="1">
            <a:spLocks/>
          </p:cNvSpPr>
          <p:nvPr/>
        </p:nvSpPr>
        <p:spPr bwMode="auto">
          <a:xfrm>
            <a:off x="206375" y="1042988"/>
            <a:ext cx="7426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Following decisions made at IRCC9 and IHO MS approval and adoption of S-8A and S-8B by CL45/17 and CL54-17 the following standards were published in 2017:</a:t>
            </a:r>
            <a:endParaRPr lang="en-NZ" altLang="en-US" sz="1800" baseline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6375" y="2349500"/>
          <a:ext cx="8480425" cy="18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776"/>
                <a:gridCol w="2404649"/>
              </a:tblGrid>
              <a:tr h="37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Standard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Ed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S-5A Standards of Competence for Category "A" Hydrographic Surveyors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1.0.1, June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S-5B Standards of Competence for Category "B" Hydrographic Surveyors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1.0.1, June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S-8A Standards of Competence for Category "A" Nautical Cartographers</a:t>
                      </a:r>
                      <a:endParaRPr lang="en-N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1.0.0, September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  <a:tr h="3790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S-8B Standards of Competence for Category "B" Nautical Cartographers</a:t>
                      </a:r>
                      <a:endParaRPr lang="en-N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Ed. 1.0.0, September 2017</a:t>
                      </a:r>
                      <a:endParaRPr lang="en-N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513" marR="62513" marT="0" marB="0"/>
                </a:tc>
              </a:tr>
            </a:tbl>
          </a:graphicData>
        </a:graphic>
      </p:graphicFrame>
      <p:sp>
        <p:nvSpPr>
          <p:cNvPr id="30747" name="Title 1"/>
          <p:cNvSpPr txBox="1">
            <a:spLocks/>
          </p:cNvSpPr>
          <p:nvPr/>
        </p:nvSpPr>
        <p:spPr bwMode="auto">
          <a:xfrm>
            <a:off x="206375" y="4508500"/>
            <a:ext cx="87757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They are accompanied by the companion document </a:t>
            </a:r>
            <a:r>
              <a:rPr lang="en-AU" altLang="en-US" sz="1800" i="1" baseline="0"/>
              <a:t>Guidelines for the Implementation of the Standards of Competence for Hydrographic Surveyors and Nautical Cartographers</a:t>
            </a:r>
            <a:endParaRPr lang="en-AU" altLang="en-US" sz="1800" baseline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(Ed 2.0.0, March 2017)</a:t>
            </a:r>
            <a:endParaRPr lang="en-NZ" altLang="en-US" sz="1800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Meeting 16-17 April 2018</a:t>
            </a:r>
            <a:endParaRPr lang="en-NZ" sz="2400" kern="0" baseline="0" dirty="0"/>
          </a:p>
        </p:txBody>
      </p:sp>
      <p:sp>
        <p:nvSpPr>
          <p:cNvPr id="31747" name="Content Placeholder 3"/>
          <p:cNvSpPr txBox="1">
            <a:spLocks/>
          </p:cNvSpPr>
          <p:nvPr/>
        </p:nvSpPr>
        <p:spPr bwMode="auto">
          <a:xfrm>
            <a:off x="4167188" y="1584325"/>
            <a:ext cx="516255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Annual meeting - 10 days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Hosted by Institut Teknologi Bandung (ITB), Indonesia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16 Submissions from 10 countries (14 Hydro &amp; 2 Carto)</a:t>
            </a:r>
          </a:p>
          <a:p>
            <a:pPr lvl="1" eaLnBrk="1" hangingPunct="1">
              <a:buFontTx/>
              <a:buChar char="–"/>
            </a:pPr>
            <a:r>
              <a:rPr lang="en-NZ" altLang="en-US" sz="2000" baseline="0">
                <a:solidFill>
                  <a:srgbClr val="000000"/>
                </a:solidFill>
              </a:rPr>
              <a:t>3xUSA, 2xUK, 2xArgentina, 2xChina, 2xColombia, Malaysia, Peru, Portugal, Sweden &amp; Turkey</a:t>
            </a:r>
          </a:p>
          <a:p>
            <a:pPr eaLnBrk="1" hangingPunct="1">
              <a:buFontTx/>
              <a:buChar char="•"/>
            </a:pPr>
            <a:r>
              <a:rPr lang="en-NZ" altLang="en-US" sz="2800" baseline="0">
                <a:solidFill>
                  <a:srgbClr val="000000"/>
                </a:solidFill>
              </a:rPr>
              <a:t>3 submissions per day, 10 delegations, 16 presentations</a:t>
            </a: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  <a:p>
            <a:pPr lvl="1" eaLnBrk="1" hangingPunct="1">
              <a:buFontTx/>
              <a:buChar char="–"/>
            </a:pPr>
            <a:endParaRPr lang="en-NZ" altLang="en-US" sz="2000" baseline="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</a:pPr>
            <a:endParaRPr lang="en-NZ" altLang="en-US" sz="2400" baseline="0">
              <a:solidFill>
                <a:srgbClr val="000000"/>
              </a:solidFill>
            </a:endParaRPr>
          </a:p>
        </p:txBody>
      </p:sp>
      <p:pic>
        <p:nvPicPr>
          <p:cNvPr id="31748" name="Picture 5" descr="V:\000 - IBSC41 Indonesia 16-27 April 18\Photos &amp; movie &amp; graphics\Graphics\POSTER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089025"/>
            <a:ext cx="3627437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4E4D58-98CA-4988-8870-439D3137A196}" type="slidenum">
              <a:rPr lang="en-NZ" altLang="en-US">
                <a:solidFill>
                  <a:srgbClr val="898989"/>
                </a:solidFill>
              </a:rPr>
              <a:pPr/>
              <a:t>7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1751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Submissions</a:t>
            </a:r>
            <a:endParaRPr lang="en-NZ" sz="2400" kern="0" baseline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3889DA2-4B2A-4482-AB74-F6861CF2B1C2}" type="slidenum">
              <a:rPr lang="en-NZ" altLang="en-US">
                <a:solidFill>
                  <a:srgbClr val="898989"/>
                </a:solidFill>
              </a:rPr>
              <a:pPr/>
              <a:t>8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2773" name="Image 5" descr="IBS_final_lett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itle 1"/>
          <p:cNvSpPr txBox="1">
            <a:spLocks/>
          </p:cNvSpPr>
          <p:nvPr/>
        </p:nvSpPr>
        <p:spPr bwMode="auto">
          <a:xfrm>
            <a:off x="206375" y="1042988"/>
            <a:ext cx="7426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baseline="0"/>
              <a:t>Sixteen (16) submissions were reviewed against the new standards.</a:t>
            </a:r>
            <a:endParaRPr lang="en-NZ" altLang="en-US" sz="1800" baseline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825" y="1898650"/>
          <a:ext cx="7470775" cy="324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209"/>
                <a:gridCol w="930213"/>
                <a:gridCol w="4812353"/>
              </a:tblGrid>
              <a:tr h="360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Status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N.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Standards of Competence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20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Recognized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2 x Hydro S-5B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Hydro S-5A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10800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Recognized with Conditions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4 x Hydro S-5A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6 x Hydro S-5B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</a:t>
                      </a:r>
                      <a:r>
                        <a:rPr lang="en-US" sz="1600" dirty="0" err="1">
                          <a:effectLst/>
                        </a:rPr>
                        <a:t>Carto</a:t>
                      </a:r>
                      <a:r>
                        <a:rPr lang="en-US" sz="1600" dirty="0">
                          <a:effectLst/>
                        </a:rPr>
                        <a:t> S-8A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20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Not recognized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Hydro S-5A</a:t>
                      </a:r>
                      <a:endParaRPr lang="en-NZ" sz="16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1 x </a:t>
                      </a:r>
                      <a:r>
                        <a:rPr lang="en-US" sz="1600" dirty="0" err="1">
                          <a:effectLst/>
                        </a:rPr>
                        <a:t>Carto</a:t>
                      </a:r>
                      <a:r>
                        <a:rPr lang="en-US" sz="1600" dirty="0">
                          <a:effectLst/>
                        </a:rPr>
                        <a:t> S-8A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60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NZ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22897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32801" name="Title 1"/>
          <p:cNvSpPr txBox="1">
            <a:spLocks/>
          </p:cNvSpPr>
          <p:nvPr/>
        </p:nvSpPr>
        <p:spPr bwMode="auto">
          <a:xfrm>
            <a:off x="219075" y="5589588"/>
            <a:ext cx="742632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z="2400" baseline="0"/>
              <a:t>5 new programmes submitted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2400" baseline="0"/>
              <a:t>14 programmes recognized</a:t>
            </a:r>
            <a:endParaRPr lang="en-AU" altLang="en-US" sz="1800" baseline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5763" y="188913"/>
            <a:ext cx="5465762" cy="765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C8C9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C8C93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ACC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NZ" sz="2400" kern="0" baseline="0" dirty="0" smtClean="0"/>
              <a:t>IBSC41 Stakeholder Meeting</a:t>
            </a:r>
            <a:endParaRPr lang="en-NZ" sz="2400" kern="0" baseline="0" dirty="0"/>
          </a:p>
        </p:txBody>
      </p:sp>
      <p:pic>
        <p:nvPicPr>
          <p:cNvPr id="33795" name="Picture 8" descr="V:\000 - IBSC41 Indonesia 16-27 April 18\Photos &amp; movie &amp; graphics\Photos Final 14 May\5-Stakeholders\1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584325"/>
            <a:ext cx="7561262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/>
              <a:t>IRCC10 June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A969AD3-C555-45F2-B11A-9688FA4DAABC}" type="slidenum">
              <a:rPr lang="en-NZ" altLang="en-US">
                <a:solidFill>
                  <a:srgbClr val="898989"/>
                </a:solidFill>
              </a:rPr>
              <a:pPr/>
              <a:t>9</a:t>
            </a:fld>
            <a:endParaRPr lang="en-NZ" altLang="en-US">
              <a:solidFill>
                <a:srgbClr val="898989"/>
              </a:solidFill>
            </a:endParaRPr>
          </a:p>
        </p:txBody>
      </p:sp>
      <p:pic>
        <p:nvPicPr>
          <p:cNvPr id="33798" name="Image 5" descr="IBS_final_letter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42875"/>
            <a:ext cx="1260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6177</TotalTime>
  <Words>1158</Words>
  <Application>Microsoft Office PowerPoint</Application>
  <PresentationFormat>On-screen Show (4:3)</PresentationFormat>
  <Paragraphs>257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Verdana</vt:lpstr>
      <vt:lpstr>Arial</vt:lpstr>
      <vt:lpstr>Calibri</vt:lpstr>
      <vt:lpstr>Courier New</vt:lpstr>
      <vt:lpstr>Times New Roman</vt:lpstr>
      <vt:lpstr>1_Custom Design</vt:lpstr>
      <vt:lpstr>Office Theme</vt:lpstr>
      <vt:lpstr>Report of the FIG/IHO/ICA IBSC to the IHO IRCC10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Land Information New Zealand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sserfontein</dc:creator>
  <cp:lastModifiedBy>Alberto Costa Neves</cp:lastModifiedBy>
  <cp:revision>372</cp:revision>
  <cp:lastPrinted>2016-08-17T00:59:23Z</cp:lastPrinted>
  <dcterms:created xsi:type="dcterms:W3CDTF">2011-10-17T01:11:34Z</dcterms:created>
  <dcterms:modified xsi:type="dcterms:W3CDTF">2018-06-14T10:53:53Z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A1187899</vt:lpwstr>
  </property>
  <property fmtid="{D5CDD505-2E9C-101B-9397-08002B2CF9AE}" pid="3" name="Objective-Title">
    <vt:lpwstr>Powerpoint External</vt:lpwstr>
  </property>
  <property fmtid="{D5CDD505-2E9C-101B-9397-08002B2CF9AE}" pid="4" name="Objective-Comment">
    <vt:lpwstr/>
  </property>
  <property fmtid="{D5CDD505-2E9C-101B-9397-08002B2CF9AE}" pid="5" name="Objective-CreationStamp">
    <vt:filetime>2012-01-23T23:22:27Z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2016-04-28T00:14:01Z</vt:filetime>
  </property>
  <property fmtid="{D5CDD505-2E9C-101B-9397-08002B2CF9AE}" pid="10" name="Objective-Owner">
    <vt:lpwstr>Objective Administrator</vt:lpwstr>
  </property>
  <property fmtid="{D5CDD505-2E9C-101B-9397-08002B2CF9AE}" pid="11" name="Objective-Path">
    <vt:lpwstr>LinZone Global Folder:LinZone Utilities:Templates:All Corporate Templates:</vt:lpwstr>
  </property>
  <property fmtid="{D5CDD505-2E9C-101B-9397-08002B2CF9AE}" pid="12" name="Objective-Parent">
    <vt:lpwstr>All Corporate Templates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12.1</vt:lpwstr>
  </property>
  <property fmtid="{D5CDD505-2E9C-101B-9397-08002B2CF9AE}" pid="15" name="Objective-VersionNumber">
    <vt:r8>13</vt:r8>
  </property>
  <property fmtid="{D5CDD505-2E9C-101B-9397-08002B2CF9AE}" pid="16" name="Objective-VersionComment">
    <vt:lpwstr/>
  </property>
  <property fmtid="{D5CDD505-2E9C-101B-9397-08002B2CF9AE}" pid="17" name="Objective-FileNumber">
    <vt:lpwstr/>
  </property>
  <property fmtid="{D5CDD505-2E9C-101B-9397-08002B2CF9AE}" pid="18" name="Objective-Classification">
    <vt:lpwstr>[Inherited - none]</vt:lpwstr>
  </property>
  <property fmtid="{D5CDD505-2E9C-101B-9397-08002B2CF9AE}" pid="19" name="Objective-Caveats">
    <vt:lpwstr/>
  </property>
  <property fmtid="{D5CDD505-2E9C-101B-9397-08002B2CF9AE}" pid="20" name="Objective-Copy To Clipboard [system]">
    <vt:lpwstr>Copy To Clipboard</vt:lpwstr>
  </property>
  <property fmtid="{D5CDD505-2E9C-101B-9397-08002B2CF9AE}" pid="21" name="Objective-Create Hyperlink [system]">
    <vt:lpwstr>Create Hyperlink</vt:lpwstr>
  </property>
  <property fmtid="{D5CDD505-2E9C-101B-9397-08002B2CF9AE}" pid="22" name="Objective-Connect Creator [system]">
    <vt:lpwstr/>
  </property>
</Properties>
</file>