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5246" r:id="rId2"/>
  </p:sldMasterIdLst>
  <p:notesMasterIdLst>
    <p:notesMasterId r:id="rId18"/>
  </p:notesMasterIdLst>
  <p:handoutMasterIdLst>
    <p:handoutMasterId r:id="rId19"/>
  </p:handoutMasterIdLst>
  <p:sldIdLst>
    <p:sldId id="323" r:id="rId3"/>
    <p:sldId id="308" r:id="rId4"/>
    <p:sldId id="334" r:id="rId5"/>
    <p:sldId id="335" r:id="rId6"/>
    <p:sldId id="333" r:id="rId7"/>
    <p:sldId id="332" r:id="rId8"/>
    <p:sldId id="283" r:id="rId9"/>
    <p:sldId id="327" r:id="rId10"/>
    <p:sldId id="328" r:id="rId11"/>
    <p:sldId id="337" r:id="rId12"/>
    <p:sldId id="330" r:id="rId13"/>
    <p:sldId id="331" r:id="rId14"/>
    <p:sldId id="336" r:id="rId15"/>
    <p:sldId id="329" r:id="rId16"/>
    <p:sldId id="338" r:id="rId17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 baseline="-250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 baseline="-250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 baseline="-250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 baseline="-250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88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18180"/>
    <a:srgbClr val="388288"/>
    <a:srgbClr val="3C8C93"/>
    <a:srgbClr val="00B19D"/>
    <a:srgbClr val="37AD47"/>
    <a:srgbClr val="00ACCD"/>
    <a:srgbClr val="E1F3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66" autoAdjust="0"/>
    <p:restoredTop sz="84477" autoAdjust="0"/>
  </p:normalViewPr>
  <p:slideViewPr>
    <p:cSldViewPr>
      <p:cViewPr varScale="1">
        <p:scale>
          <a:sx n="79" d="100"/>
          <a:sy n="79" d="100"/>
        </p:scale>
        <p:origin x="241" y="73"/>
      </p:cViewPr>
      <p:guideLst>
        <p:guide orient="horz" pos="2160"/>
        <p:guide pos="88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2539"/>
    </p:cViewPr>
  </p:sorterViewPr>
  <p:notesViewPr>
    <p:cSldViewPr>
      <p:cViewPr varScale="1">
        <p:scale>
          <a:sx n="116" d="100"/>
          <a:sy n="116" d="100"/>
        </p:scale>
        <p:origin x="-5160" y="-108"/>
      </p:cViewPr>
      <p:guideLst>
        <p:guide orient="horz" pos="3127"/>
        <p:guide pos="2141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953B7F6-6EBF-449A-9D24-9ADA1C0AE793}" type="datetimeFigureOut">
              <a:rPr lang="en-NZ"/>
              <a:pPr>
                <a:defRPr/>
              </a:pPr>
              <a:t>14/06/2018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A09AD3C-3C62-4451-877C-51A2333F05F9}" type="slidenum">
              <a:rPr lang="en-NZ" altLang="en-US"/>
              <a:pPr/>
              <a:t>‹#›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137338871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aseline="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aseline="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6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71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aseline="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71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aseline="0">
                <a:latin typeface="Arial" panose="020B0604020202020204" pitchFamily="34" charset="0"/>
              </a:defRPr>
            </a:lvl1pPr>
          </a:lstStyle>
          <a:p>
            <a:fld id="{48ACFE77-2083-41C6-85CD-6E2AE9AE2C3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12242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NZ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42770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NZ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1563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NZ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46721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NZ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26378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NZ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98718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NZ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81395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NZ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76758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NZ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55287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NZ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52882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NZ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31171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NZ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7052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NZ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80385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NZ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83038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NZ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26866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NZ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6823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05568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04036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88913"/>
            <a:ext cx="2057400" cy="59039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88913"/>
            <a:ext cx="6019800" cy="59039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693924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1AB9C-D60A-422E-9CCB-6F6BD6489A07}" type="datetime1">
              <a:rPr lang="en-NZ"/>
              <a:pPr>
                <a:defRPr/>
              </a:pPr>
              <a:t>14/06/2018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NZ"/>
              <a:t>IRCC10 June 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FC1088-23B6-417E-B0A2-8A0012CFDD32}" type="slidenum">
              <a:rPr lang="en-NZ" altLang="en-US"/>
              <a:pPr/>
              <a:t>‹#›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1015622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296E0-46D6-4F8D-9776-0987C52985D7}" type="datetime1">
              <a:rPr lang="en-NZ"/>
              <a:pPr>
                <a:defRPr/>
              </a:pPr>
              <a:t>14/06/2018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NZ"/>
              <a:t>IRCC10 June 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E693C4-B52E-45CF-B133-E785BB56C086}" type="slidenum">
              <a:rPr lang="en-NZ" altLang="en-US"/>
              <a:pPr/>
              <a:t>‹#›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21980264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595B7E-BDB4-4587-AC1A-80BF6890BE41}" type="datetime1">
              <a:rPr lang="en-NZ"/>
              <a:pPr>
                <a:defRPr/>
              </a:pPr>
              <a:t>14/06/2018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NZ"/>
              <a:t>IRCC10 June 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FF2AD3-9C4A-4023-AEEC-AAE4FEB40B73}" type="slidenum">
              <a:rPr lang="en-NZ" altLang="en-US"/>
              <a:pPr/>
              <a:t>‹#›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40054165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2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32F27F-CC34-4680-82EB-80766696F587}" type="datetime1">
              <a:rPr lang="en-NZ"/>
              <a:pPr>
                <a:defRPr/>
              </a:pPr>
              <a:t>14/06/2018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NZ"/>
              <a:t>IRCC10 June 2018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32BC5D-2F0E-40E3-9AEB-129D761A875B}" type="slidenum">
              <a:rPr lang="en-NZ" altLang="en-US"/>
              <a:pPr/>
              <a:t>‹#›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24985874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7D2EF2-2C23-45BF-A4D2-ADB928F02053}" type="datetime1">
              <a:rPr lang="en-NZ"/>
              <a:pPr>
                <a:defRPr/>
              </a:pPr>
              <a:t>14/06/2018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NZ"/>
              <a:t>IRCC10 June 2018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7B0222-F302-4425-B9E1-9D2509B9EC1D}" type="slidenum">
              <a:rPr lang="en-NZ" altLang="en-US"/>
              <a:pPr/>
              <a:t>‹#›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35984659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492F1D-67E6-4AAE-BA8E-EDE6393174B1}" type="datetime1">
              <a:rPr lang="en-NZ"/>
              <a:pPr>
                <a:defRPr/>
              </a:pPr>
              <a:t>14/06/2018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NZ"/>
              <a:t>IRCC10 June 2018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A0ED2E-02B3-4096-A36D-4F4BB899CED0}" type="slidenum">
              <a:rPr lang="en-NZ" altLang="en-US"/>
              <a:pPr/>
              <a:t>‹#›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6593103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34094B-EE28-4DFF-B8C7-C5DE65FCF70D}" type="datetime1">
              <a:rPr lang="en-NZ"/>
              <a:pPr>
                <a:defRPr/>
              </a:pPr>
              <a:t>14/06/2018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NZ"/>
              <a:t>IRCC10 June 2018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D1957A-9065-4300-9784-B826A3ACFCEE}" type="slidenum">
              <a:rPr lang="en-NZ" altLang="en-US"/>
              <a:pPr/>
              <a:t>‹#›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31035157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322DE-C76A-4160-A4D3-0E12E3A49147}" type="datetime1">
              <a:rPr lang="en-NZ"/>
              <a:pPr>
                <a:defRPr/>
              </a:pPr>
              <a:t>14/06/2018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NZ"/>
              <a:t>IRCC10 June 2018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80144D-DFED-4534-B5E7-D73E77A49001}" type="slidenum">
              <a:rPr lang="en-NZ" altLang="en-US"/>
              <a:pPr/>
              <a:t>‹#›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3774236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602248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NZ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EA30B0-0965-4C2C-A3C0-122802CABF7C}" type="datetime1">
              <a:rPr lang="en-NZ"/>
              <a:pPr>
                <a:defRPr/>
              </a:pPr>
              <a:t>14/06/2018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NZ"/>
              <a:t>IRCC10 June 2018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84B67A-D761-4453-910A-76DE614FEB62}" type="slidenum">
              <a:rPr lang="en-NZ" altLang="en-US"/>
              <a:pPr/>
              <a:t>‹#›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29346952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06064-8CFB-4047-A153-F974C189D91C}" type="datetime1">
              <a:rPr lang="en-NZ"/>
              <a:pPr>
                <a:defRPr/>
              </a:pPr>
              <a:t>14/06/2018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NZ"/>
              <a:t>IRCC10 June 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765C4F-7A24-430D-A031-38619830CA87}" type="slidenum">
              <a:rPr lang="en-NZ" altLang="en-US"/>
              <a:pPr/>
              <a:t>‹#›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30480474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772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6F9F0D-8394-4278-BF70-C3CBB83C8C7F}" type="datetime1">
              <a:rPr lang="en-NZ"/>
              <a:pPr>
                <a:defRPr/>
              </a:pPr>
              <a:t>14/06/2018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NZ"/>
              <a:t>IRCC10 June 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54FFA1-322C-49CB-B3F5-2DC8DAA70EAC}" type="slidenum">
              <a:rPr lang="en-NZ" altLang="en-US"/>
              <a:pPr/>
              <a:t>‹#›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4156828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42747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12875"/>
            <a:ext cx="4038600" cy="4679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2875"/>
            <a:ext cx="4038600" cy="4679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08150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3571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22444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50682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63551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NZ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08080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88913"/>
            <a:ext cx="5627688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12875"/>
            <a:ext cx="8229600" cy="467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028" name="Picture 14" descr="New 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0688" y="188913"/>
            <a:ext cx="2122487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35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91325"/>
            <a:ext cx="6443663" cy="66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544" r:id="rId1"/>
    <p:sldLayoutId id="2147485545" r:id="rId2"/>
    <p:sldLayoutId id="2147485546" r:id="rId3"/>
    <p:sldLayoutId id="2147485547" r:id="rId4"/>
    <p:sldLayoutId id="2147485548" r:id="rId5"/>
    <p:sldLayoutId id="2147485549" r:id="rId6"/>
    <p:sldLayoutId id="2147485550" r:id="rId7"/>
    <p:sldLayoutId id="2147485551" r:id="rId8"/>
    <p:sldLayoutId id="2147485552" r:id="rId9"/>
    <p:sldLayoutId id="2147485553" r:id="rId10"/>
    <p:sldLayoutId id="2147485554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C8C9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C8C93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C8C93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C8C93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C8C93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ACCD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ACCD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ACCD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ACCD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8000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NZ" altLang="en-US" smtClean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NZ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B4C4CB6-647E-43CF-98FD-D8704A088795}" type="datetime1">
              <a:rPr lang="en-NZ"/>
              <a:pPr>
                <a:defRPr/>
              </a:pPr>
              <a:t>14/06/2018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NZ"/>
              <a:t>IRCC10 June 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F5BFE583-6E51-4022-BD20-E9A62F1C1352}" type="slidenum">
              <a:rPr lang="en-NZ" altLang="en-US"/>
              <a:pPr/>
              <a:t>‹#›</a:t>
            </a:fld>
            <a:endParaRPr lang="en-NZ" altLang="en-US"/>
          </a:p>
        </p:txBody>
      </p:sp>
      <p:pic>
        <p:nvPicPr>
          <p:cNvPr id="2055" name="Picture 14" descr="New 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0688" y="188913"/>
            <a:ext cx="2122487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35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91325"/>
            <a:ext cx="6443663" cy="66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555" r:id="rId1"/>
    <p:sldLayoutId id="2147485556" r:id="rId2"/>
    <p:sldLayoutId id="2147485557" r:id="rId3"/>
    <p:sldLayoutId id="2147485558" r:id="rId4"/>
    <p:sldLayoutId id="2147485559" r:id="rId5"/>
    <p:sldLayoutId id="2147485560" r:id="rId6"/>
    <p:sldLayoutId id="2147485561" r:id="rId7"/>
    <p:sldLayoutId id="2147485562" r:id="rId8"/>
    <p:sldLayoutId id="2147485563" r:id="rId9"/>
    <p:sldLayoutId id="2147485564" r:id="rId10"/>
    <p:sldLayoutId id="2147485565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hyperlink" Target="http://www.iho.int/ibsc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hyperlink" Target="http://www.iho.int/ibsc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cid:image004.png@01D3FB71.B9E70E4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9.png"/><Relationship Id="rId5" Type="http://schemas.openxmlformats.org/officeDocument/2006/relationships/image" Target="cid:image003.png@01D3FB71.B9E70E40" TargetMode="Externa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s://www.iho.int/mtg_docs/com_wg/AB/AB_Misc/IHR-Nov-2017-Article-Standards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0" y="2443163"/>
            <a:ext cx="9144000" cy="2543175"/>
          </a:xfrm>
        </p:spPr>
        <p:txBody>
          <a:bodyPr/>
          <a:lstStyle/>
          <a:p>
            <a:pPr eaLnBrk="1" hangingPunct="1"/>
            <a:r>
              <a:rPr lang="en-US" altLang="en-US" smtClean="0"/>
              <a:t>Report of the FIG/IHO/ICA IBSC</a:t>
            </a:r>
            <a:br>
              <a:rPr lang="en-US" altLang="en-US" smtClean="0"/>
            </a:br>
            <a:r>
              <a:rPr lang="en-US" altLang="en-US" smtClean="0"/>
              <a:t>to the</a:t>
            </a:r>
            <a:br>
              <a:rPr lang="en-US" altLang="en-US" smtClean="0"/>
            </a:br>
            <a:r>
              <a:rPr lang="en-US" altLang="en-US" smtClean="0"/>
              <a:t>IHO IRCC10</a:t>
            </a:r>
            <a:endParaRPr lang="en-NZ" altLang="en-US" smtClean="0"/>
          </a:p>
        </p:txBody>
      </p:sp>
      <p:pic>
        <p:nvPicPr>
          <p:cNvPr id="25603" name="Image 5" descr="IBS_final_letterhea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1600" y="142875"/>
            <a:ext cx="1260475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4" name="Bild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038" y="368300"/>
            <a:ext cx="633412" cy="735013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5" name="Bild 2" descr="Beschreibung: Iho_coul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6850" y="368300"/>
            <a:ext cx="684213" cy="903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6" name="Bild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9175" y="450850"/>
            <a:ext cx="958850" cy="766763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1"/>
          <p:cNvSpPr txBox="1">
            <a:spLocks/>
          </p:cNvSpPr>
          <p:nvPr/>
        </p:nvSpPr>
        <p:spPr bwMode="auto">
          <a:xfrm>
            <a:off x="427038" y="6197600"/>
            <a:ext cx="5554662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3C8C93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3C8C93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3C8C93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3C8C93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3C8C93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ACCD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ACCD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ACCD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ACCD"/>
                </a:solidFill>
                <a:latin typeface="Verdana" pitchFamily="34" charset="0"/>
              </a:defRPr>
            </a:lvl9pPr>
          </a:lstStyle>
          <a:p>
            <a:pPr>
              <a:defRPr/>
            </a:pPr>
            <a:r>
              <a:rPr lang="en-NZ" sz="1800" b="0" kern="0" baseline="0" dirty="0" smtClean="0">
                <a:hlinkClick r:id="rId7"/>
              </a:rPr>
              <a:t>www.iho.int/ibsc</a:t>
            </a:r>
            <a:endParaRPr lang="en-NZ" sz="1800" b="0" kern="0" baseline="0" dirty="0" smtClean="0"/>
          </a:p>
          <a:p>
            <a:pPr>
              <a:defRPr/>
            </a:pPr>
            <a:endParaRPr lang="en-NZ" sz="1800" kern="0" baseline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/>
              <a:t>IRCC10 June 2018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79DEC857-E47E-40BC-871D-1E7D3E25C15D}" type="slidenum">
              <a:rPr lang="en-NZ" altLang="en-US">
                <a:solidFill>
                  <a:srgbClr val="898989"/>
                </a:solidFill>
              </a:rPr>
              <a:pPr/>
              <a:t>1</a:t>
            </a:fld>
            <a:endParaRPr lang="en-NZ" altLang="en-US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385763" y="188913"/>
            <a:ext cx="5465762" cy="7651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C8C93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3C8C93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3C8C93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3C8C93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3C8C93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ACCD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ACCD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ACCD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ACCD"/>
                </a:solidFill>
                <a:latin typeface="Verdana" pitchFamily="34" charset="0"/>
              </a:defRPr>
            </a:lvl9pPr>
          </a:lstStyle>
          <a:p>
            <a:pPr>
              <a:defRPr/>
            </a:pPr>
            <a:r>
              <a:rPr lang="en-NZ" sz="2400" kern="0" baseline="0" dirty="0" smtClean="0"/>
              <a:t>Challenges:</a:t>
            </a:r>
            <a:endParaRPr lang="en-NZ" sz="2400" kern="0" baseline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/>
              <a:t>IRCC10 June 2018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6D9661A5-864E-403A-97AB-A438E2E164F9}" type="slidenum">
              <a:rPr lang="en-NZ" altLang="en-US">
                <a:solidFill>
                  <a:srgbClr val="898989"/>
                </a:solidFill>
              </a:rPr>
              <a:pPr/>
              <a:t>10</a:t>
            </a:fld>
            <a:endParaRPr lang="en-NZ" altLang="en-US">
              <a:solidFill>
                <a:srgbClr val="898989"/>
              </a:solidFill>
            </a:endParaRPr>
          </a:p>
        </p:txBody>
      </p:sp>
      <p:pic>
        <p:nvPicPr>
          <p:cNvPr id="34821" name="Image 5" descr="IBS_final_letterhea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1600" y="142875"/>
            <a:ext cx="1260475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2" name="Rectangle 4"/>
          <p:cNvSpPr>
            <a:spLocks noChangeArrowheads="1"/>
          </p:cNvSpPr>
          <p:nvPr/>
        </p:nvSpPr>
        <p:spPr bwMode="auto">
          <a:xfrm>
            <a:off x="385763" y="1403350"/>
            <a:ext cx="8326437" cy="4751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NZ" altLang="en-US" sz="2000" baseline="0">
                <a:solidFill>
                  <a:srgbClr val="000000"/>
                </a:solidFill>
              </a:rPr>
              <a:t>Prof. Nicolas SEUBE, Canada (IHO), past Chair 2014-2016, has resigned from the Board.</a:t>
            </a:r>
          </a:p>
          <a:p>
            <a:pPr lvl="1" eaLnBrk="1" hangingPunct="1">
              <a:buFontTx/>
              <a:buChar char="•"/>
            </a:pPr>
            <a:r>
              <a:rPr lang="en-NZ" altLang="en-US" sz="1800" baseline="0">
                <a:solidFill>
                  <a:srgbClr val="000000"/>
                </a:solidFill>
              </a:rPr>
              <a:t>CL23 Vacancy for IHO representative</a:t>
            </a:r>
          </a:p>
          <a:p>
            <a:pPr eaLnBrk="1" hangingPunct="1">
              <a:buFontTx/>
              <a:buChar char="•"/>
            </a:pPr>
            <a:r>
              <a:rPr lang="en-AU" altLang="en-US" sz="2000" baseline="0">
                <a:solidFill>
                  <a:srgbClr val="000000"/>
                </a:solidFill>
              </a:rPr>
              <a:t>Managing workload</a:t>
            </a:r>
          </a:p>
          <a:p>
            <a:pPr lvl="1" eaLnBrk="1" hangingPunct="1">
              <a:buFontTx/>
              <a:buChar char="•"/>
            </a:pPr>
            <a:r>
              <a:rPr lang="en-AU" altLang="en-US" sz="1800" baseline="0">
                <a:solidFill>
                  <a:srgbClr val="000000"/>
                </a:solidFill>
              </a:rPr>
              <a:t>Large number of submissions</a:t>
            </a:r>
          </a:p>
          <a:p>
            <a:pPr lvl="1" eaLnBrk="1" hangingPunct="1">
              <a:buFontTx/>
              <a:buChar char="•"/>
            </a:pPr>
            <a:r>
              <a:rPr lang="en-AU" altLang="en-US" sz="1800" baseline="0">
                <a:solidFill>
                  <a:srgbClr val="000000"/>
                </a:solidFill>
              </a:rPr>
              <a:t>Recognition period 6 yrs</a:t>
            </a:r>
          </a:p>
          <a:p>
            <a:pPr lvl="1" eaLnBrk="1" hangingPunct="1">
              <a:buFontTx/>
              <a:buChar char="•"/>
            </a:pPr>
            <a:r>
              <a:rPr lang="en-AU" altLang="en-US" sz="1800" baseline="0">
                <a:solidFill>
                  <a:srgbClr val="000000"/>
                </a:solidFill>
              </a:rPr>
              <a:t>New programmes and schemes</a:t>
            </a:r>
          </a:p>
          <a:p>
            <a:pPr eaLnBrk="1" hangingPunct="1">
              <a:buFontTx/>
              <a:buChar char="•"/>
            </a:pPr>
            <a:r>
              <a:rPr lang="en-AU" altLang="en-US" sz="2000" baseline="0">
                <a:solidFill>
                  <a:srgbClr val="000000"/>
                </a:solidFill>
              </a:rPr>
              <a:t>Quality of submissions</a:t>
            </a:r>
          </a:p>
          <a:p>
            <a:pPr lvl="1" eaLnBrk="1" hangingPunct="1">
              <a:buFontTx/>
              <a:buChar char="•"/>
            </a:pPr>
            <a:r>
              <a:rPr lang="en-AU" altLang="en-US" sz="1800" baseline="0">
                <a:solidFill>
                  <a:srgbClr val="000000"/>
                </a:solidFill>
              </a:rPr>
              <a:t>Recognized with conditions / Not Recognized</a:t>
            </a:r>
          </a:p>
          <a:p>
            <a:pPr lvl="1" eaLnBrk="1" hangingPunct="1">
              <a:buFontTx/>
              <a:buChar char="•"/>
            </a:pPr>
            <a:r>
              <a:rPr lang="en-AU" altLang="en-US" sz="1800" i="1" baseline="0">
                <a:solidFill>
                  <a:srgbClr val="000000"/>
                </a:solidFill>
              </a:rPr>
              <a:t>Right First Time </a:t>
            </a:r>
            <a:r>
              <a:rPr lang="en-AU" altLang="en-US" sz="1800" baseline="0">
                <a:solidFill>
                  <a:srgbClr val="000000"/>
                </a:solidFill>
              </a:rPr>
              <a:t>principle - </a:t>
            </a:r>
            <a:r>
              <a:rPr lang="en-NZ" altLang="en-US" sz="1800" baseline="0">
                <a:solidFill>
                  <a:srgbClr val="000000"/>
                </a:solidFill>
              </a:rPr>
              <a:t>all programmes are Recognized at the first review stage</a:t>
            </a:r>
          </a:p>
          <a:p>
            <a:pPr eaLnBrk="1" hangingPunct="1">
              <a:buFontTx/>
              <a:buChar char="•"/>
            </a:pPr>
            <a:r>
              <a:rPr lang="en-NZ" altLang="en-US" sz="2000" baseline="0">
                <a:solidFill>
                  <a:srgbClr val="000000"/>
                </a:solidFill>
              </a:rPr>
              <a:t>Stakeholder engagement &amp; outreach</a:t>
            </a:r>
          </a:p>
          <a:p>
            <a:pPr lvl="1" eaLnBrk="1" hangingPunct="1">
              <a:buFontTx/>
              <a:buChar char="•"/>
            </a:pPr>
            <a:r>
              <a:rPr lang="en-NZ" altLang="en-US" sz="1800" baseline="0">
                <a:solidFill>
                  <a:srgbClr val="000000"/>
                </a:solidFill>
              </a:rPr>
              <a:t>Promoting the work of the IBSC and Standards</a:t>
            </a:r>
          </a:p>
          <a:p>
            <a:pPr lvl="1" eaLnBrk="1" hangingPunct="1">
              <a:buFontTx/>
              <a:buChar char="•"/>
            </a:pPr>
            <a:r>
              <a:rPr lang="en-NZ" altLang="en-US" sz="1800" baseline="0">
                <a:solidFill>
                  <a:srgbClr val="000000"/>
                </a:solidFill>
              </a:rPr>
              <a:t>Guidance and assistance to institutions</a:t>
            </a:r>
            <a:endParaRPr lang="en-AU" altLang="en-US" sz="1800" baseline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385763" y="188913"/>
            <a:ext cx="5465762" cy="7651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C8C93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3C8C93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3C8C93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3C8C93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3C8C93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ACCD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ACCD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ACCD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ACCD"/>
                </a:solidFill>
                <a:latin typeface="Verdana" pitchFamily="34" charset="0"/>
              </a:defRPr>
            </a:lvl9pPr>
          </a:lstStyle>
          <a:p>
            <a:pPr>
              <a:defRPr/>
            </a:pPr>
            <a:r>
              <a:rPr lang="en-NZ" sz="2400" kern="0" baseline="0" dirty="0" smtClean="0"/>
              <a:t>Proposed </a:t>
            </a:r>
            <a:r>
              <a:rPr lang="en-NZ" sz="2400" kern="0" baseline="0" dirty="0"/>
              <a:t>Work </a:t>
            </a:r>
            <a:r>
              <a:rPr lang="en-NZ" sz="2400" kern="0" baseline="0" dirty="0" smtClean="0"/>
              <a:t>Plan</a:t>
            </a:r>
            <a:endParaRPr lang="en-NZ" sz="2400" kern="0" baseline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/>
              <a:t>IRCC10 June 2018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FE2ADB71-517D-4E7C-98D9-796B936B291C}" type="slidenum">
              <a:rPr lang="en-NZ" altLang="en-US">
                <a:solidFill>
                  <a:srgbClr val="898989"/>
                </a:solidFill>
              </a:rPr>
              <a:pPr/>
              <a:t>11</a:t>
            </a:fld>
            <a:endParaRPr lang="en-NZ" altLang="en-US">
              <a:solidFill>
                <a:srgbClr val="898989"/>
              </a:solidFill>
            </a:endParaRPr>
          </a:p>
        </p:txBody>
      </p:sp>
      <p:pic>
        <p:nvPicPr>
          <p:cNvPr id="35845" name="Image 5" descr="IBS_final_letterhea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1600" y="142875"/>
            <a:ext cx="1260475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6" name="Title 1"/>
          <p:cNvSpPr txBox="1">
            <a:spLocks/>
          </p:cNvSpPr>
          <p:nvPr/>
        </p:nvSpPr>
        <p:spPr bwMode="auto">
          <a:xfrm>
            <a:off x="206375" y="1042988"/>
            <a:ext cx="74263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NZ" altLang="en-US" sz="1800" baseline="0"/>
              <a:t>ANNEX B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77813" y="1989138"/>
          <a:ext cx="8480425" cy="37861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7023"/>
                <a:gridCol w="1408418"/>
                <a:gridCol w="631215"/>
                <a:gridCol w="761048"/>
                <a:gridCol w="656944"/>
                <a:gridCol w="590531"/>
                <a:gridCol w="618052"/>
                <a:gridCol w="986012"/>
                <a:gridCol w="1049433"/>
                <a:gridCol w="1291749"/>
              </a:tblGrid>
              <a:tr h="3158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</a:rPr>
                        <a:t>Task</a:t>
                      </a:r>
                      <a:endParaRPr lang="en-NZ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16" marR="627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</a:rPr>
                        <a:t>Work  Item</a:t>
                      </a:r>
                      <a:endParaRPr lang="en-NZ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16" marR="627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000">
                          <a:effectLst/>
                        </a:rPr>
                        <a:t>Priority</a:t>
                      </a:r>
                      <a:endParaRPr lang="en-NZ" sz="1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000">
                          <a:effectLst/>
                        </a:rPr>
                        <a:t> </a:t>
                      </a:r>
                      <a:endParaRPr lang="en-N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16" marR="627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000">
                          <a:effectLst/>
                        </a:rPr>
                        <a:t>Milestones</a:t>
                      </a:r>
                      <a:endParaRPr lang="en-N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16" marR="627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000">
                          <a:effectLst/>
                        </a:rPr>
                        <a:t>Start Date</a:t>
                      </a:r>
                      <a:endParaRPr lang="en-N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16" marR="627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000">
                          <a:effectLst/>
                        </a:rPr>
                        <a:t>End Date</a:t>
                      </a:r>
                      <a:endParaRPr lang="en-N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16" marR="627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000">
                          <a:effectLst/>
                        </a:rPr>
                        <a:t>Status</a:t>
                      </a:r>
                      <a:endParaRPr lang="en-NZ" sz="1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000">
                          <a:effectLst/>
                        </a:rPr>
                        <a:t> </a:t>
                      </a:r>
                      <a:endParaRPr lang="en-N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16" marR="627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000">
                          <a:effectLst/>
                        </a:rPr>
                        <a:t>Contact Person</a:t>
                      </a:r>
                      <a:endParaRPr lang="en-N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16" marR="627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000">
                          <a:effectLst/>
                        </a:rPr>
                        <a:t>Affected Pubs/Standard</a:t>
                      </a:r>
                      <a:endParaRPr lang="en-N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16" marR="627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000">
                          <a:effectLst/>
                        </a:rPr>
                        <a:t>Remarks</a:t>
                      </a:r>
                      <a:endParaRPr lang="en-N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16" marR="62716" marT="0" marB="0"/>
                </a:tc>
              </a:tr>
              <a:tr h="6316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</a:rPr>
                        <a:t>1</a:t>
                      </a:r>
                      <a:endParaRPr lang="en-NZ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16" marR="6271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</a:rPr>
                        <a:t>Review of IBSC41 Conditional Recognition submissions</a:t>
                      </a:r>
                      <a:endParaRPr lang="en-NZ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16" marR="6271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>
                          <a:effectLst/>
                        </a:rPr>
                        <a:t>H</a:t>
                      </a:r>
                      <a:endParaRPr lang="en-N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16" marR="6271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>
                          <a:effectLst/>
                        </a:rPr>
                        <a:t> </a:t>
                      </a:r>
                      <a:endParaRPr lang="en-N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16" marR="6271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>
                          <a:effectLst/>
                        </a:rPr>
                        <a:t>Q2-Q3 2018</a:t>
                      </a:r>
                      <a:endParaRPr lang="en-N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16" marR="6271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>
                          <a:effectLst/>
                        </a:rPr>
                        <a:t> </a:t>
                      </a:r>
                      <a:endParaRPr lang="en-N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16" marR="6271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>
                          <a:effectLst/>
                        </a:rPr>
                        <a:t>O</a:t>
                      </a:r>
                      <a:endParaRPr lang="en-N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16" marR="6271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>
                          <a:effectLst/>
                        </a:rPr>
                        <a:t>Board Members</a:t>
                      </a:r>
                      <a:endParaRPr lang="en-N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16" marR="6271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>
                          <a:effectLst/>
                        </a:rPr>
                        <a:t> </a:t>
                      </a:r>
                      <a:endParaRPr lang="en-N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16" marR="6271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>
                          <a:effectLst/>
                        </a:rPr>
                        <a:t>Intersessional</a:t>
                      </a:r>
                      <a:endParaRPr lang="en-N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16" marR="62716" marT="0" marB="0"/>
                </a:tc>
              </a:tr>
              <a:tr h="4737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000">
                          <a:effectLst/>
                        </a:rPr>
                        <a:t>2</a:t>
                      </a:r>
                      <a:endParaRPr lang="en-N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16" marR="6271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>
                          <a:effectLst/>
                        </a:rPr>
                        <a:t>Develop FAQ Right First Time companion document </a:t>
                      </a:r>
                      <a:endParaRPr lang="en-N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16" marR="6271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>
                          <a:effectLst/>
                        </a:rPr>
                        <a:t>H</a:t>
                      </a:r>
                      <a:endParaRPr lang="en-N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16" marR="6271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>
                          <a:effectLst/>
                        </a:rPr>
                        <a:t> </a:t>
                      </a:r>
                      <a:endParaRPr lang="en-N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16" marR="6271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>
                          <a:effectLst/>
                        </a:rPr>
                        <a:t>Q4 2018</a:t>
                      </a:r>
                      <a:endParaRPr lang="en-N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16" marR="6271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>
                          <a:effectLst/>
                        </a:rPr>
                        <a:t>Q1 2019</a:t>
                      </a:r>
                      <a:endParaRPr lang="en-N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16" marR="6271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>
                          <a:effectLst/>
                        </a:rPr>
                        <a:t>P</a:t>
                      </a:r>
                      <a:endParaRPr lang="en-N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16" marR="6271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>
                          <a:effectLst/>
                        </a:rPr>
                        <a:t>Chair</a:t>
                      </a:r>
                      <a:endParaRPr lang="en-N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16" marR="6271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>
                          <a:effectLst/>
                        </a:rPr>
                        <a:t>New </a:t>
                      </a:r>
                      <a:endParaRPr lang="en-N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16" marR="6271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>
                          <a:effectLst/>
                        </a:rPr>
                        <a:t>1 week workshop</a:t>
                      </a:r>
                      <a:endParaRPr lang="en-N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16" marR="62716" marT="0" marB="0"/>
                </a:tc>
              </a:tr>
              <a:tr h="4737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000">
                          <a:effectLst/>
                        </a:rPr>
                        <a:t>3</a:t>
                      </a:r>
                      <a:endParaRPr lang="en-N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16" marR="6271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>
                          <a:effectLst/>
                        </a:rPr>
                        <a:t>Review submission process</a:t>
                      </a:r>
                      <a:endParaRPr lang="en-N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16" marR="6271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>
                          <a:effectLst/>
                        </a:rPr>
                        <a:t>M</a:t>
                      </a:r>
                      <a:endParaRPr lang="en-N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16" marR="6271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>
                          <a:effectLst/>
                        </a:rPr>
                        <a:t>July 2018 Invitation Letters</a:t>
                      </a:r>
                      <a:endParaRPr lang="en-N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16" marR="6271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>
                          <a:effectLst/>
                        </a:rPr>
                        <a:t>Q2-Q3 2018</a:t>
                      </a:r>
                      <a:endParaRPr lang="en-N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16" marR="6271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>
                          <a:effectLst/>
                        </a:rPr>
                        <a:t> </a:t>
                      </a:r>
                      <a:endParaRPr lang="en-N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16" marR="6271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>
                          <a:effectLst/>
                        </a:rPr>
                        <a:t>O</a:t>
                      </a:r>
                      <a:endParaRPr lang="en-N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16" marR="6271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>
                          <a:effectLst/>
                        </a:rPr>
                        <a:t>Chair</a:t>
                      </a:r>
                      <a:endParaRPr lang="en-NZ" sz="1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>
                          <a:effectLst/>
                        </a:rPr>
                        <a:t>IHO Secretariat</a:t>
                      </a:r>
                      <a:endParaRPr lang="en-N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16" marR="6271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>
                          <a:effectLst/>
                        </a:rPr>
                        <a:t>Guidelines</a:t>
                      </a:r>
                      <a:endParaRPr lang="en-N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16" marR="6271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>
                          <a:effectLst/>
                        </a:rPr>
                        <a:t>Right First Time</a:t>
                      </a:r>
                      <a:endParaRPr lang="en-N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16" marR="62716" marT="0" marB="0"/>
                </a:tc>
              </a:tr>
              <a:tr h="6279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000">
                          <a:effectLst/>
                        </a:rPr>
                        <a:t>4</a:t>
                      </a:r>
                      <a:endParaRPr lang="en-N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16" marR="6271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>
                          <a:effectLst/>
                        </a:rPr>
                        <a:t>On-site visits to provide guidance and assistance to institutions</a:t>
                      </a:r>
                      <a:endParaRPr lang="en-N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16" marR="6271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>
                          <a:effectLst/>
                        </a:rPr>
                        <a:t>M</a:t>
                      </a:r>
                      <a:endParaRPr lang="en-N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16" marR="6271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>
                          <a:effectLst/>
                        </a:rPr>
                        <a:t> </a:t>
                      </a:r>
                      <a:endParaRPr lang="en-N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16" marR="6271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>
                          <a:effectLst/>
                        </a:rPr>
                        <a:t>Q3-Q4 2018</a:t>
                      </a:r>
                      <a:endParaRPr lang="en-N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16" marR="6271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>
                          <a:effectLst/>
                        </a:rPr>
                        <a:t> </a:t>
                      </a:r>
                      <a:endParaRPr lang="en-N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16" marR="6271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>
                          <a:effectLst/>
                        </a:rPr>
                        <a:t>P</a:t>
                      </a:r>
                      <a:endParaRPr lang="en-N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16" marR="6271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>
                          <a:effectLst/>
                        </a:rPr>
                        <a:t>Board Members</a:t>
                      </a:r>
                      <a:endParaRPr lang="en-N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16" marR="6271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>
                          <a:effectLst/>
                        </a:rPr>
                        <a:t> </a:t>
                      </a:r>
                      <a:endParaRPr lang="en-N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16" marR="6271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>
                          <a:effectLst/>
                        </a:rPr>
                        <a:t>China, Colombia, Canada, Indonesia-Navy, Malaysia</a:t>
                      </a:r>
                      <a:endParaRPr lang="en-N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16" marR="62716" marT="0" marB="0"/>
                </a:tc>
              </a:tr>
              <a:tr h="6316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000">
                          <a:effectLst/>
                        </a:rPr>
                        <a:t>5</a:t>
                      </a:r>
                      <a:endParaRPr lang="en-N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16" marR="6271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>
                          <a:effectLst/>
                        </a:rPr>
                        <a:t>Stakeholder engagement – workshops, presentations</a:t>
                      </a:r>
                      <a:endParaRPr lang="en-N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16" marR="6271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>
                          <a:effectLst/>
                        </a:rPr>
                        <a:t>M</a:t>
                      </a:r>
                      <a:endParaRPr lang="en-N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16" marR="6271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>
                          <a:effectLst/>
                        </a:rPr>
                        <a:t> </a:t>
                      </a:r>
                      <a:endParaRPr lang="en-N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16" marR="6271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>
                          <a:effectLst/>
                        </a:rPr>
                        <a:t>2018-19</a:t>
                      </a:r>
                      <a:endParaRPr lang="en-N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16" marR="6271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>
                          <a:effectLst/>
                        </a:rPr>
                        <a:t> </a:t>
                      </a:r>
                      <a:endParaRPr lang="en-N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16" marR="6271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>
                          <a:effectLst/>
                        </a:rPr>
                        <a:t>P</a:t>
                      </a:r>
                      <a:endParaRPr lang="en-N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16" marR="6271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>
                          <a:effectLst/>
                        </a:rPr>
                        <a:t>Board Members</a:t>
                      </a:r>
                      <a:endParaRPr lang="en-N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16" marR="6271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>
                          <a:effectLst/>
                        </a:rPr>
                        <a:t> </a:t>
                      </a:r>
                      <a:endParaRPr lang="en-N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16" marR="6271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>
                          <a:effectLst/>
                        </a:rPr>
                        <a:t>Hydro18, Shallow Survey 2018, ICC 2019 General Assembly</a:t>
                      </a:r>
                      <a:endParaRPr lang="en-N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16" marR="62716" marT="0" marB="0"/>
                </a:tc>
              </a:tr>
              <a:tr h="3158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000">
                          <a:effectLst/>
                        </a:rPr>
                        <a:t>6</a:t>
                      </a:r>
                      <a:endParaRPr lang="en-N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16" marR="6271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>
                          <a:effectLst/>
                        </a:rPr>
                        <a:t>Review item 6. competency schemes</a:t>
                      </a:r>
                      <a:endParaRPr lang="en-N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16" marR="6271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>
                          <a:effectLst/>
                        </a:rPr>
                        <a:t>L</a:t>
                      </a:r>
                      <a:endParaRPr lang="en-N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16" marR="6271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>
                          <a:effectLst/>
                        </a:rPr>
                        <a:t> </a:t>
                      </a:r>
                      <a:endParaRPr lang="en-N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16" marR="6271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>
                          <a:effectLst/>
                        </a:rPr>
                        <a:t>2019</a:t>
                      </a:r>
                      <a:endParaRPr lang="en-N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16" marR="6271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>
                          <a:effectLst/>
                        </a:rPr>
                        <a:t> </a:t>
                      </a:r>
                      <a:endParaRPr lang="en-N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16" marR="6271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>
                          <a:effectLst/>
                        </a:rPr>
                        <a:t>P</a:t>
                      </a:r>
                      <a:endParaRPr lang="en-N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16" marR="6271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>
                          <a:effectLst/>
                        </a:rPr>
                        <a:t>Board Members</a:t>
                      </a:r>
                      <a:endParaRPr lang="en-N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16" marR="6271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>
                          <a:effectLst/>
                        </a:rPr>
                        <a:t>Guidelines</a:t>
                      </a:r>
                      <a:endParaRPr lang="en-N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16" marR="6271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>
                          <a:effectLst/>
                        </a:rPr>
                        <a:t>Intersessional</a:t>
                      </a:r>
                      <a:endParaRPr lang="en-N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16" marR="62716" marT="0" marB="0"/>
                </a:tc>
              </a:tr>
              <a:tr h="3158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</a:rPr>
                        <a:t>7</a:t>
                      </a:r>
                      <a:endParaRPr lang="en-NZ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16" marR="6271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</a:rPr>
                        <a:t>IBSC42</a:t>
                      </a:r>
                      <a:endParaRPr lang="en-NZ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16" marR="6271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</a:rPr>
                        <a:t>M</a:t>
                      </a:r>
                      <a:endParaRPr lang="en-NZ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16" marR="6271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</a:rPr>
                        <a:t> </a:t>
                      </a:r>
                      <a:endParaRPr lang="en-NZ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16" marR="6271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</a:rPr>
                        <a:t>2019</a:t>
                      </a:r>
                      <a:endParaRPr lang="en-NZ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16" marR="6271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</a:rPr>
                        <a:t> </a:t>
                      </a:r>
                      <a:endParaRPr lang="en-NZ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16" marR="6271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</a:rPr>
                        <a:t>P</a:t>
                      </a:r>
                      <a:endParaRPr lang="en-NZ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16" marR="6271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</a:rPr>
                        <a:t>IHO Secretariat</a:t>
                      </a:r>
                      <a:endParaRPr lang="en-NZ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16" marR="6271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</a:rPr>
                        <a:t> </a:t>
                      </a:r>
                      <a:endParaRPr lang="en-NZ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16" marR="6271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</a:rPr>
                        <a:t>Venue and dates TBD</a:t>
                      </a:r>
                      <a:endParaRPr lang="en-NZ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716" marR="62716" marT="0" marB="0"/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385763" y="188913"/>
            <a:ext cx="5465762" cy="7651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C8C93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3C8C93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3C8C93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3C8C93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3C8C93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ACCD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ACCD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ACCD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ACCD"/>
                </a:solidFill>
                <a:latin typeface="Verdana" pitchFamily="34" charset="0"/>
              </a:defRPr>
            </a:lvl9pPr>
          </a:lstStyle>
          <a:p>
            <a:pPr>
              <a:defRPr/>
            </a:pPr>
            <a:r>
              <a:rPr lang="en-NZ" sz="2400" kern="0" baseline="0" dirty="0" smtClean="0"/>
              <a:t>S-5A &amp; S-8A Clarification/Amendments</a:t>
            </a:r>
            <a:endParaRPr lang="en-NZ" sz="2400" kern="0" baseline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/>
              <a:t>IRCC10 June 2018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426E2771-9C1A-43AD-9A63-C95AB386A0DC}" type="slidenum">
              <a:rPr lang="en-NZ" altLang="en-US">
                <a:solidFill>
                  <a:srgbClr val="898989"/>
                </a:solidFill>
              </a:rPr>
              <a:pPr/>
              <a:t>12</a:t>
            </a:fld>
            <a:endParaRPr lang="en-NZ" altLang="en-US">
              <a:solidFill>
                <a:srgbClr val="898989"/>
              </a:solidFill>
            </a:endParaRPr>
          </a:p>
        </p:txBody>
      </p:sp>
      <p:pic>
        <p:nvPicPr>
          <p:cNvPr id="36869" name="Image 5" descr="IBS_final_letterhea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1600" y="142875"/>
            <a:ext cx="1260475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70" name="Title 1"/>
          <p:cNvSpPr txBox="1">
            <a:spLocks/>
          </p:cNvSpPr>
          <p:nvPr/>
        </p:nvSpPr>
        <p:spPr bwMode="auto">
          <a:xfrm>
            <a:off x="206375" y="1042988"/>
            <a:ext cx="7426325" cy="1125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NZ" altLang="en-US" sz="1800" baseline="0"/>
              <a:t>ANNEX C  - Standard: S-5A 1.0.1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NZ" altLang="en-US" sz="1800" baseline="0"/>
              <a:t>Task: review Maritime Zones, Delimitations (H8.2a) following proposal from India on the UNCLOS.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NZ" altLang="en-US" sz="1800" baseline="0"/>
              <a:t> 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061610" y="2320893"/>
          <a:ext cx="6390750" cy="3673392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1198794"/>
                <a:gridCol w="2397586"/>
                <a:gridCol w="2794370"/>
              </a:tblGrid>
              <a:tr h="36733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H8.2a Delimitations</a:t>
                      </a:r>
                      <a:endParaRPr lang="en-NZ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NZ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i="1" dirty="0">
                          <a:effectLst/>
                          <a:latin typeface="Times New Roman"/>
                          <a:ea typeface="Times New Roman"/>
                        </a:rPr>
                        <a:t>(B)</a:t>
                      </a:r>
                      <a:endParaRPr lang="en-NZ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NZ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N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100"/>
                        <a:buFont typeface="+mj-lt"/>
                        <a:buAutoNum type="romanLcParenBoth"/>
                        <a:tabLst>
                          <a:tab pos="365125" algn="l"/>
                        </a:tabLst>
                      </a:pPr>
                      <a:r>
                        <a:rPr lang="en-US" sz="1100" dirty="0">
                          <a:effectLst/>
                          <a:latin typeface="Times New Roman"/>
                          <a:ea typeface="Calibri"/>
                        </a:rPr>
                        <a:t>Historical development of 1982 UNCLOS. </a:t>
                      </a:r>
                      <a:r>
                        <a:rPr lang="en-US" sz="1100" strike="sng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</a:rPr>
                        <a:t>Baselines – normal (including closing lines); straight and archipelagic</a:t>
                      </a:r>
                      <a:endParaRPr lang="en-NZ" sz="1100" dirty="0">
                        <a:effectLst/>
                        <a:latin typeface="Times New Roman"/>
                        <a:ea typeface="Calibri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100"/>
                        <a:buFont typeface="+mj-lt"/>
                        <a:buAutoNum type="romanLcParenBoth"/>
                        <a:tabLst>
                          <a:tab pos="365125" algn="l"/>
                        </a:tabLst>
                      </a:pPr>
                      <a:r>
                        <a:rPr lang="en-US" sz="1100" dirty="0">
                          <a:effectLst/>
                          <a:latin typeface="Times New Roman"/>
                          <a:ea typeface="Calibri"/>
                        </a:rPr>
                        <a:t>Base points</a:t>
                      </a:r>
                      <a:endParaRPr lang="en-NZ" sz="1100" dirty="0">
                        <a:effectLst/>
                        <a:latin typeface="Times New Roman"/>
                        <a:ea typeface="Calibri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100"/>
                        <a:buFont typeface="+mj-lt"/>
                        <a:buAutoNum type="romanLcParenBoth"/>
                        <a:tabLst>
                          <a:tab pos="365125" algn="l"/>
                        </a:tabLs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</a:rPr>
                        <a:t>Low tide elevations</a:t>
                      </a:r>
                      <a:endParaRPr lang="en-NZ" sz="1100" dirty="0">
                        <a:effectLst/>
                        <a:latin typeface="Times New Roman"/>
                        <a:ea typeface="Calibri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100"/>
                        <a:buFont typeface="+mj-lt"/>
                        <a:buAutoNum type="romanLcParenBoth"/>
                        <a:tabLst>
                          <a:tab pos="365125" algn="l"/>
                        </a:tabLst>
                      </a:pPr>
                      <a:r>
                        <a:rPr lang="en-US" sz="1100" dirty="0">
                          <a:effectLst/>
                          <a:latin typeface="Times New Roman"/>
                          <a:ea typeface="Calibri"/>
                        </a:rPr>
                        <a:t>Baselines</a:t>
                      </a: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</a:rPr>
                        <a:t>: normal (including bay closing lines); straight and archipelagic</a:t>
                      </a:r>
                      <a:endParaRPr lang="en-NZ" sz="1100" dirty="0">
                        <a:effectLst/>
                        <a:latin typeface="Times New Roman"/>
                        <a:ea typeface="Calibri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100"/>
                        <a:buFont typeface="+mj-lt"/>
                        <a:buAutoNum type="romanLcParenBoth"/>
                        <a:tabLst>
                          <a:tab pos="365125" algn="l"/>
                        </a:tabLst>
                      </a:pPr>
                      <a:r>
                        <a:rPr lang="en-US" sz="1100" dirty="0">
                          <a:effectLst/>
                          <a:latin typeface="Times New Roman"/>
                          <a:ea typeface="Calibri"/>
                        </a:rPr>
                        <a:t>Internal waters.</a:t>
                      </a:r>
                      <a:endParaRPr lang="en-NZ" sz="1100" dirty="0">
                        <a:effectLst/>
                        <a:latin typeface="Times New Roman"/>
                        <a:ea typeface="Calibri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100"/>
                        <a:buFont typeface="+mj-lt"/>
                        <a:buAutoNum type="romanLcParenBoth"/>
                        <a:tabLst>
                          <a:tab pos="365125" algn="l"/>
                        </a:tabLst>
                      </a:pPr>
                      <a:r>
                        <a:rPr lang="en-US" sz="1100" dirty="0">
                          <a:effectLst/>
                          <a:latin typeface="Times New Roman"/>
                          <a:ea typeface="Calibri"/>
                        </a:rPr>
                        <a:t>Territorial seas.</a:t>
                      </a:r>
                      <a:endParaRPr lang="en-NZ" sz="1100" dirty="0">
                        <a:effectLst/>
                        <a:latin typeface="Times New Roman"/>
                        <a:ea typeface="Calibri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100"/>
                        <a:buFont typeface="+mj-lt"/>
                        <a:buAutoNum type="romanLcParenBoth"/>
                        <a:tabLst>
                          <a:tab pos="365125" algn="l"/>
                        </a:tabLst>
                      </a:pPr>
                      <a:r>
                        <a:rPr lang="en-US" sz="1100" dirty="0">
                          <a:effectLst/>
                          <a:latin typeface="Times New Roman"/>
                          <a:ea typeface="Calibri"/>
                        </a:rPr>
                        <a:t>Contiguous zones.</a:t>
                      </a:r>
                      <a:endParaRPr lang="en-NZ" sz="1100" dirty="0">
                        <a:effectLst/>
                        <a:latin typeface="Times New Roman"/>
                        <a:ea typeface="Calibri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100"/>
                        <a:buFont typeface="+mj-lt"/>
                        <a:buAutoNum type="romanLcParenBoth"/>
                        <a:tabLst>
                          <a:tab pos="365125" algn="l"/>
                        </a:tabLst>
                      </a:pPr>
                      <a:r>
                        <a:rPr lang="en-US" sz="1100" dirty="0">
                          <a:effectLst/>
                          <a:latin typeface="Times New Roman"/>
                          <a:ea typeface="Calibri"/>
                        </a:rPr>
                        <a:t> Exclusive Economic Zone</a:t>
                      </a:r>
                      <a:endParaRPr lang="en-NZ" sz="1100" dirty="0">
                        <a:effectLst/>
                        <a:latin typeface="Times New Roman"/>
                        <a:ea typeface="Calibri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100"/>
                        <a:buFont typeface="+mj-lt"/>
                        <a:buAutoNum type="romanLcParenBoth"/>
                        <a:tabLst>
                          <a:tab pos="365125" algn="l"/>
                          <a:tab pos="381635" algn="l"/>
                        </a:tabLst>
                      </a:pPr>
                      <a:r>
                        <a:rPr lang="en-US" sz="1100" dirty="0">
                          <a:effectLst/>
                          <a:latin typeface="Times New Roman"/>
                          <a:ea typeface="Calibri"/>
                        </a:rPr>
                        <a:t>Extended continental shelf.</a:t>
                      </a:r>
                      <a:endParaRPr lang="en-NZ" sz="1100" dirty="0">
                        <a:effectLst/>
                        <a:latin typeface="Times New Roman"/>
                        <a:ea typeface="Calibri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100"/>
                        <a:buFont typeface="+mj-lt"/>
                        <a:buAutoNum type="romanLcParenBoth"/>
                        <a:tabLst>
                          <a:tab pos="365125" algn="l"/>
                          <a:tab pos="381635" algn="l"/>
                        </a:tabLst>
                      </a:pPr>
                      <a:r>
                        <a:rPr lang="en-US" sz="1100" dirty="0">
                          <a:effectLst/>
                          <a:latin typeface="Times New Roman"/>
                          <a:ea typeface="Calibri"/>
                        </a:rPr>
                        <a:t>High seas</a:t>
                      </a:r>
                      <a:endParaRPr lang="en-NZ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Define the types of baselines under UNCLOS and how the territorial sea limit and other limits are projected from them, including the use of low tide elevations.</a:t>
                      </a:r>
                      <a:endParaRPr lang="en-NZ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NZ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Plan and specify hydrographic surveys to be utilized in the delimitation of baselines and maritime </a:t>
                      </a:r>
                      <a:r>
                        <a:rPr lang="en-US" sz="1100" dirty="0" err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boundaries</a:t>
                      </a:r>
                      <a:r>
                        <a:rPr lang="en-US" sz="1100" strike="sngStrike" dirty="0" err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Conduct</a:t>
                      </a:r>
                      <a:r>
                        <a:rPr lang="en-US" sz="1100" strike="sng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 and document surveys with appreciation for the type of baselines and the implication of the baselines</a:t>
                      </a: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endParaRPr lang="en-NZ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NZ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Describe the legal operational constraints that apply within maritime zones.</a:t>
                      </a:r>
                      <a:endParaRPr lang="en-N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385763" y="188913"/>
            <a:ext cx="5465762" cy="7651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C8C93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3C8C93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3C8C93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3C8C93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3C8C93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ACCD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ACCD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ACCD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ACCD"/>
                </a:solidFill>
                <a:latin typeface="Verdana" pitchFamily="34" charset="0"/>
              </a:defRPr>
            </a:lvl9pPr>
          </a:lstStyle>
          <a:p>
            <a:pPr>
              <a:defRPr/>
            </a:pPr>
            <a:r>
              <a:rPr lang="en-NZ" sz="2400" kern="0" baseline="0" dirty="0" smtClean="0"/>
              <a:t>S-5A &amp; S-8A Clarification/Amendments</a:t>
            </a:r>
            <a:endParaRPr lang="en-NZ" sz="2400" kern="0" baseline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/>
              <a:t>IRCC10 June 2018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237DCE39-E1E9-4DD4-ABD8-3F6DCDF865A5}" type="slidenum">
              <a:rPr lang="en-NZ" altLang="en-US">
                <a:solidFill>
                  <a:srgbClr val="898989"/>
                </a:solidFill>
              </a:rPr>
              <a:pPr/>
              <a:t>13</a:t>
            </a:fld>
            <a:endParaRPr lang="en-NZ" altLang="en-US">
              <a:solidFill>
                <a:srgbClr val="898989"/>
              </a:solidFill>
            </a:endParaRPr>
          </a:p>
        </p:txBody>
      </p:sp>
      <p:pic>
        <p:nvPicPr>
          <p:cNvPr id="37893" name="Image 5" descr="IBS_final_letterhea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1600" y="142875"/>
            <a:ext cx="1260475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4" name="Title 1"/>
          <p:cNvSpPr txBox="1">
            <a:spLocks/>
          </p:cNvSpPr>
          <p:nvPr/>
        </p:nvSpPr>
        <p:spPr bwMode="auto">
          <a:xfrm>
            <a:off x="206375" y="1042988"/>
            <a:ext cx="7426325" cy="90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NZ" altLang="en-US" sz="1800" baseline="0"/>
              <a:t>ANNEX C  - Standard: S-8A 1.0.0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NZ" altLang="en-US" sz="1800" baseline="0"/>
              <a:t>Task: review comments provided by Chile in CL 54/2018 on Printing on Demand and two other clarifications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NZ" altLang="en-US" sz="1800" baseline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196625" y="2033845"/>
          <a:ext cx="5760720" cy="4182618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1080611"/>
                <a:gridCol w="2161221"/>
                <a:gridCol w="2518888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F2.6 Depth measurement</a:t>
                      </a:r>
                      <a:endParaRPr lang="en-NZ" sz="12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i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NZ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i="1" dirty="0">
                          <a:effectLst/>
                          <a:latin typeface="Times New Roman"/>
                          <a:ea typeface="Times New Roman"/>
                        </a:rPr>
                        <a:t>(I)</a:t>
                      </a:r>
                      <a:endParaRPr lang="en-N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SzPts val="1100"/>
                        <a:buFont typeface="Times New Roman"/>
                        <a:buAutoNum type="romanLcParenBoth"/>
                        <a:tabLst>
                          <a:tab pos="269875" algn="l"/>
                          <a:tab pos="288290" algn="l"/>
                        </a:tabLs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Evolution of technology and methodologies for depth measurement</a:t>
                      </a:r>
                      <a:endParaRPr lang="en-NZ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100"/>
                        <a:buFont typeface="Times New Roman"/>
                        <a:buAutoNum type="romanLcParenBoth"/>
                        <a:tabLst>
                          <a:tab pos="269875" algn="l"/>
                          <a:tab pos="288290" algn="l"/>
                        </a:tabLs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Hydrographic vs. bathymetric data measurement</a:t>
                      </a:r>
                      <a:endParaRPr lang="en-NZ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100"/>
                        <a:buFont typeface="Times New Roman"/>
                        <a:buAutoNum type="romanLcParenBoth"/>
                        <a:tabLst>
                          <a:tab pos="269875" algn="l"/>
                          <a:tab pos="288290" algn="l"/>
                        </a:tabLs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Influence of the environmental factors on depth measurement</a:t>
                      </a:r>
                      <a:endParaRPr lang="en-NZ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100"/>
                        <a:buFont typeface="Times New Roman"/>
                        <a:buAutoNum type="romanLcParenBoth"/>
                        <a:tabLst>
                          <a:tab pos="269875" algn="l"/>
                          <a:tab pos="288290" algn="l"/>
                        </a:tabLs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Error sources in depth measurement.</a:t>
                      </a:r>
                      <a:endParaRPr lang="en-N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Classify different methods and systems used for depth measurement with respect to their accuracy. </a:t>
                      </a:r>
                      <a:endParaRPr lang="en-NZ" sz="12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  <a:p>
                      <a:pPr>
                        <a:spcAft>
                          <a:spcPts val="3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Assess the suitability of different depth measurement methods to achieve specific </a:t>
                      </a:r>
                      <a:r>
                        <a:rPr lang="en-US" sz="1100" strike="sngStrike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surveying and </a:t>
                      </a: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charting objectives.</a:t>
                      </a:r>
                      <a:endParaRPr lang="en-NZ" sz="12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  <a:p>
                      <a:pPr>
                        <a:spcAft>
                          <a:spcPts val="3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Examine data for depth measurement uncertainty in relation to the measurement methods employed.</a:t>
                      </a:r>
                      <a:endParaRPr lang="en-NZ" sz="12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C1.5 </a:t>
                      </a:r>
                      <a:r>
                        <a:rPr lang="en-US" sz="1100" strike="sngStrike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Cartographic data s</a:t>
                      </a:r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S</a:t>
                      </a: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cales of measurement </a:t>
                      </a:r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of cartographic and geographical variables</a:t>
                      </a:r>
                      <a:endParaRPr lang="en-NZ" sz="12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NZ" sz="12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(I)</a:t>
                      </a:r>
                      <a:endParaRPr lang="en-NZ" sz="12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100"/>
                        <a:buFont typeface="Times New Roman"/>
                        <a:buAutoNum type="romanLcParenBoth"/>
                        <a:tabLst>
                          <a:tab pos="269875" algn="l"/>
                          <a:tab pos="288290" algn="l"/>
                        </a:tabLs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Scales of measurement of cartographic and geographical variables</a:t>
                      </a:r>
                      <a:r>
                        <a:rPr lang="en-US" sz="1100" strike="sngStrike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Scales of cartographic data measurement</a:t>
                      </a:r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:</a:t>
                      </a:r>
                      <a:endParaRPr lang="en-NZ" sz="1100">
                        <a:effectLst/>
                        <a:latin typeface="Times New Roman"/>
                        <a:ea typeface="Calibri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900"/>
                        <a:buFont typeface="Symbol"/>
                        <a:buChar char=""/>
                        <a:tabLst>
                          <a:tab pos="269875" algn="l"/>
                          <a:tab pos="288290" algn="l"/>
                        </a:tabLs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Nominal scale</a:t>
                      </a:r>
                      <a:endParaRPr lang="en-NZ" sz="1100">
                        <a:effectLst/>
                        <a:latin typeface="Times New Roman"/>
                        <a:ea typeface="Calibri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900"/>
                        <a:buFont typeface="Symbol"/>
                        <a:buChar char=""/>
                        <a:tabLst>
                          <a:tab pos="269875" algn="l"/>
                          <a:tab pos="288290" algn="l"/>
                        </a:tabLs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Ordinal scale</a:t>
                      </a:r>
                      <a:endParaRPr lang="en-NZ" sz="1100">
                        <a:effectLst/>
                        <a:latin typeface="Times New Roman"/>
                        <a:ea typeface="Calibri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900"/>
                        <a:buFont typeface="Symbol"/>
                        <a:buChar char=""/>
                        <a:tabLst>
                          <a:tab pos="269875" algn="l"/>
                          <a:tab pos="288290" algn="l"/>
                        </a:tabLs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Interval scale.</a:t>
                      </a:r>
                      <a:endParaRPr lang="en-NZ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Differentiate cartographic and geographical variables</a:t>
                      </a:r>
                      <a:r>
                        <a:rPr lang="en-US" sz="1100" strike="sngStrike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data</a:t>
                      </a:r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according to their scale of measurement.</a:t>
                      </a:r>
                      <a:endParaRPr lang="en-NZ" sz="12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C4.3g Mapping on demand</a:t>
                      </a:r>
                      <a:endParaRPr lang="en-NZ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NZ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i="1">
                          <a:effectLst/>
                          <a:latin typeface="Times New Roman"/>
                          <a:ea typeface="Times New Roman"/>
                        </a:rPr>
                        <a:t>(I)</a:t>
                      </a:r>
                      <a:endParaRPr lang="en-N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100"/>
                        <a:buFont typeface="Times New Roman"/>
                        <a:buAutoNum type="romanLcParenBoth"/>
                        <a:tabLst>
                          <a:tab pos="269875" algn="l"/>
                          <a:tab pos="288290" algn="l"/>
                        </a:tabLst>
                      </a:pPr>
                      <a:r>
                        <a:rPr lang="en-US" sz="1100">
                          <a:effectLst/>
                          <a:latin typeface="Times New Roman"/>
                          <a:ea typeface="Calibri"/>
                        </a:rPr>
                        <a:t>Customized mapping from existing databases.</a:t>
                      </a:r>
                      <a:endParaRPr lang="en-NZ" sz="1100">
                        <a:effectLst/>
                        <a:latin typeface="Times New Roman"/>
                        <a:ea typeface="Calibri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100"/>
                        <a:buFont typeface="Times New Roman"/>
                        <a:buAutoNum type="romanLcParenBoth"/>
                        <a:tabLst>
                          <a:tab pos="269875" algn="l"/>
                          <a:tab pos="288290" algn="l"/>
                        </a:tabLs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</a:rPr>
                        <a:t>Printing up-to-date official nautical chart from an existing catalog</a:t>
                      </a:r>
                      <a:endParaRPr lang="en-NZ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Identify and apply the processes required for mapping </a:t>
                      </a: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and printing </a:t>
                      </a: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on demand.</a:t>
                      </a:r>
                      <a:endParaRPr lang="en-N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385763" y="188913"/>
            <a:ext cx="5465762" cy="7651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C8C93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3C8C93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3C8C93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3C8C93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3C8C93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ACCD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ACCD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ACCD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ACCD"/>
                </a:solidFill>
                <a:latin typeface="Verdana" pitchFamily="34" charset="0"/>
              </a:defRPr>
            </a:lvl9pPr>
          </a:lstStyle>
          <a:p>
            <a:pPr>
              <a:defRPr/>
            </a:pPr>
            <a:r>
              <a:rPr lang="en-NZ" sz="2400" kern="0" baseline="0" dirty="0" smtClean="0"/>
              <a:t>The IRCC is invited to:</a:t>
            </a:r>
            <a:endParaRPr lang="en-NZ" sz="2400" kern="0" baseline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/>
              <a:t>IRCC10 June 2018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80C56AC9-5C38-46CC-95CE-E577FB23E4D0}" type="slidenum">
              <a:rPr lang="en-NZ" altLang="en-US">
                <a:solidFill>
                  <a:srgbClr val="898989"/>
                </a:solidFill>
              </a:rPr>
              <a:pPr/>
              <a:t>14</a:t>
            </a:fld>
            <a:endParaRPr lang="en-NZ" altLang="en-US">
              <a:solidFill>
                <a:srgbClr val="898989"/>
              </a:solidFill>
            </a:endParaRPr>
          </a:p>
        </p:txBody>
      </p:sp>
      <p:pic>
        <p:nvPicPr>
          <p:cNvPr id="38917" name="Image 5" descr="IBS_final_letterhea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1600" y="142875"/>
            <a:ext cx="1260475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8" name="Rectangle 4"/>
          <p:cNvSpPr>
            <a:spLocks noChangeArrowheads="1"/>
          </p:cNvSpPr>
          <p:nvPr/>
        </p:nvSpPr>
        <p:spPr bwMode="auto">
          <a:xfrm>
            <a:off x="385763" y="1628775"/>
            <a:ext cx="8326437" cy="415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lphaLcParenR"/>
            </a:pPr>
            <a:r>
              <a:rPr lang="en-AU" altLang="en-US" sz="2400" baseline="0">
                <a:solidFill>
                  <a:srgbClr val="000000"/>
                </a:solidFill>
              </a:rPr>
              <a:t>Note this report;</a:t>
            </a:r>
            <a:endParaRPr lang="en-NZ" altLang="en-US" sz="2400" baseline="0">
              <a:solidFill>
                <a:srgbClr val="000000"/>
              </a:solidFill>
            </a:endParaRPr>
          </a:p>
          <a:p>
            <a:pPr eaLnBrk="1" hangingPunct="1">
              <a:buFont typeface="Calibri" panose="020F0502020204030204" pitchFamily="34" charset="0"/>
              <a:buAutoNum type="alphaLcParenR"/>
            </a:pPr>
            <a:r>
              <a:rPr lang="en-AU" altLang="en-US" sz="2400" baseline="0">
                <a:solidFill>
                  <a:srgbClr val="000000"/>
                </a:solidFill>
              </a:rPr>
              <a:t>Acknowledge the work done by the Board in the delivery of the new framework for the Standards of Competence for Hydrographic Surveyors and Nautical Cartographers</a:t>
            </a:r>
            <a:endParaRPr lang="en-NZ" altLang="en-US" sz="2400" baseline="0">
              <a:solidFill>
                <a:srgbClr val="000000"/>
              </a:solidFill>
            </a:endParaRPr>
          </a:p>
          <a:p>
            <a:pPr eaLnBrk="1" hangingPunct="1">
              <a:buFont typeface="Calibri" panose="020F0502020204030204" pitchFamily="34" charset="0"/>
              <a:buAutoNum type="alphaLcParenR"/>
            </a:pPr>
            <a:r>
              <a:rPr lang="en-AU" altLang="en-US" sz="2400" baseline="0">
                <a:solidFill>
                  <a:srgbClr val="000000"/>
                </a:solidFill>
              </a:rPr>
              <a:t>Approve the clarifications/minor amendments made in IHO Publications S-5A Ed 1.0.1 and S-8A Ed 1.0.0 (Annex C)</a:t>
            </a:r>
            <a:endParaRPr lang="en-NZ" altLang="en-US" sz="2400" baseline="0">
              <a:solidFill>
                <a:srgbClr val="000000"/>
              </a:solidFill>
            </a:endParaRPr>
          </a:p>
          <a:p>
            <a:pPr eaLnBrk="1" hangingPunct="1">
              <a:buFont typeface="Calibri" panose="020F0502020204030204" pitchFamily="34" charset="0"/>
              <a:buAutoNum type="alphaLcParenR"/>
            </a:pPr>
            <a:r>
              <a:rPr lang="en-AU" altLang="en-US" sz="2400" baseline="0">
                <a:solidFill>
                  <a:srgbClr val="000000"/>
                </a:solidFill>
              </a:rPr>
              <a:t>Note the IBSC goal of </a:t>
            </a:r>
            <a:r>
              <a:rPr lang="en-AU" altLang="en-US" sz="2400" i="1" baseline="0">
                <a:solidFill>
                  <a:srgbClr val="000000"/>
                </a:solidFill>
              </a:rPr>
              <a:t>Right First Time</a:t>
            </a:r>
            <a:endParaRPr lang="en-NZ" altLang="en-US" sz="2400" i="1" baseline="0">
              <a:solidFill>
                <a:srgbClr val="000000"/>
              </a:solidFill>
            </a:endParaRPr>
          </a:p>
          <a:p>
            <a:pPr eaLnBrk="1" hangingPunct="1">
              <a:buFont typeface="Calibri" panose="020F0502020204030204" pitchFamily="34" charset="0"/>
              <a:buAutoNum type="alphaLcParenR"/>
            </a:pPr>
            <a:r>
              <a:rPr lang="en-AU" altLang="en-US" sz="2400" baseline="0">
                <a:solidFill>
                  <a:srgbClr val="000000"/>
                </a:solidFill>
              </a:rPr>
              <a:t>Agree the IBSC Proposed Work Plan – Q2 2018 to Q2 2019 (Annex B)</a:t>
            </a:r>
            <a:endParaRPr lang="en-NZ" altLang="en-US" sz="2400" baseline="0">
              <a:solidFill>
                <a:srgbClr val="000000"/>
              </a:solidFill>
            </a:endParaRPr>
          </a:p>
          <a:p>
            <a:pPr eaLnBrk="1" hangingPunct="1">
              <a:buFont typeface="Calibri" panose="020F0502020204030204" pitchFamily="34" charset="0"/>
              <a:buAutoNum type="alphaLcParenR"/>
            </a:pPr>
            <a:r>
              <a:rPr lang="en-AU" altLang="en-US" sz="2400" baseline="0">
                <a:solidFill>
                  <a:srgbClr val="000000"/>
                </a:solidFill>
              </a:rPr>
              <a:t>Take any other actions as appropriate</a:t>
            </a:r>
            <a:endParaRPr lang="en-NZ" altLang="en-US" sz="2400" baseline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>
          <a:xfrm>
            <a:off x="0" y="2443163"/>
            <a:ext cx="9144000" cy="2543175"/>
          </a:xfrm>
        </p:spPr>
        <p:txBody>
          <a:bodyPr/>
          <a:lstStyle/>
          <a:p>
            <a:pPr eaLnBrk="1" hangingPunct="1"/>
            <a:r>
              <a:rPr lang="en-US" altLang="en-US" smtClean="0"/>
              <a:t>Thank You</a:t>
            </a:r>
            <a:endParaRPr lang="en-NZ" altLang="en-US" smtClean="0"/>
          </a:p>
        </p:txBody>
      </p:sp>
      <p:pic>
        <p:nvPicPr>
          <p:cNvPr id="39939" name="Image 5" descr="IBS_final_letterhea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1600" y="142875"/>
            <a:ext cx="1260475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0" name="Bild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038" y="368300"/>
            <a:ext cx="633412" cy="735013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1" name="Bild 2" descr="Beschreibung: Iho_coul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6850" y="368300"/>
            <a:ext cx="684213" cy="903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2" name="Bild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9175" y="450850"/>
            <a:ext cx="958850" cy="766763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1"/>
          <p:cNvSpPr txBox="1">
            <a:spLocks/>
          </p:cNvSpPr>
          <p:nvPr/>
        </p:nvSpPr>
        <p:spPr bwMode="auto">
          <a:xfrm>
            <a:off x="427038" y="6197600"/>
            <a:ext cx="5554662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3C8C93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3C8C93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3C8C93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3C8C93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3C8C93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ACCD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ACCD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ACCD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ACCD"/>
                </a:solidFill>
                <a:latin typeface="Verdana" pitchFamily="34" charset="0"/>
              </a:defRPr>
            </a:lvl9pPr>
          </a:lstStyle>
          <a:p>
            <a:pPr>
              <a:defRPr/>
            </a:pPr>
            <a:r>
              <a:rPr lang="en-NZ" sz="1800" b="0" kern="0" baseline="0" dirty="0" smtClean="0">
                <a:hlinkClick r:id="rId7"/>
              </a:rPr>
              <a:t>www.iho.int/ibsc</a:t>
            </a:r>
            <a:endParaRPr lang="en-NZ" sz="1800" b="0" kern="0" baseline="0" dirty="0" smtClean="0"/>
          </a:p>
          <a:p>
            <a:pPr>
              <a:defRPr/>
            </a:pPr>
            <a:endParaRPr lang="en-NZ" sz="1800" kern="0" baseline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/>
              <a:t>IRCC10 June 2018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E4FCE225-3AA9-44B6-9749-3738FC788DA3}" type="slidenum">
              <a:rPr lang="en-NZ" altLang="en-US">
                <a:solidFill>
                  <a:srgbClr val="898989"/>
                </a:solidFill>
              </a:rPr>
              <a:pPr/>
              <a:t>15</a:t>
            </a:fld>
            <a:endParaRPr lang="en-NZ" altLang="en-US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385763" y="188913"/>
            <a:ext cx="5465762" cy="7651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C8C93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3C8C93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3C8C93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3C8C93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3C8C93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ACCD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ACCD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ACCD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ACCD"/>
                </a:solidFill>
                <a:latin typeface="Verdana" pitchFamily="34" charset="0"/>
              </a:defRPr>
            </a:lvl9pPr>
          </a:lstStyle>
          <a:p>
            <a:pPr>
              <a:defRPr/>
            </a:pPr>
            <a:r>
              <a:rPr lang="en-NZ" sz="2400" kern="0" baseline="0" dirty="0" smtClean="0"/>
              <a:t>The Board</a:t>
            </a:r>
            <a:endParaRPr lang="en-NZ" sz="2400" kern="0" baseline="0" dirty="0"/>
          </a:p>
        </p:txBody>
      </p:sp>
      <p:pic>
        <p:nvPicPr>
          <p:cNvPr id="26627" name="Picture 11" descr="V:\000 - IBSC41 Indonesia 16-27 April 18\Photos &amp; movie &amp; graphics\Photos Final 14 May\2-Opening\11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938" y="1898650"/>
            <a:ext cx="7078662" cy="471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/>
              <a:t>IRCC10 June 2018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A2DB76A9-D1DA-4112-AF10-23BBBB4BF60F}" type="slidenum">
              <a:rPr lang="en-NZ" altLang="en-US">
                <a:solidFill>
                  <a:srgbClr val="898989"/>
                </a:solidFill>
              </a:rPr>
              <a:pPr/>
              <a:t>2</a:t>
            </a:fld>
            <a:endParaRPr lang="en-NZ" altLang="en-US">
              <a:solidFill>
                <a:srgbClr val="898989"/>
              </a:solidFill>
            </a:endParaRPr>
          </a:p>
        </p:txBody>
      </p:sp>
      <p:pic>
        <p:nvPicPr>
          <p:cNvPr id="26630" name="Image 5" descr="IBS_final_letterhea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1600" y="142875"/>
            <a:ext cx="1260475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31" name="Title 1"/>
          <p:cNvSpPr txBox="1">
            <a:spLocks/>
          </p:cNvSpPr>
          <p:nvPr/>
        </p:nvSpPr>
        <p:spPr bwMode="auto">
          <a:xfrm>
            <a:off x="385763" y="819150"/>
            <a:ext cx="71120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NZ" altLang="en-US" sz="2400" baseline="0">
                <a:solidFill>
                  <a:srgbClr val="000000"/>
                </a:solidFill>
              </a:rPr>
              <a:t>10 Board members: 4 FIG, 4 IHO, 2 ICA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NZ" altLang="en-US" sz="2400" baseline="0">
                <a:solidFill>
                  <a:srgbClr val="000000"/>
                </a:solidFill>
              </a:rPr>
              <a:t>(+IHO Secretariat)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385763" y="188913"/>
            <a:ext cx="5465762" cy="7651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C8C93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3C8C93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3C8C93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3C8C93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3C8C93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ACCD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ACCD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ACCD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ACCD"/>
                </a:solidFill>
                <a:latin typeface="Verdana" pitchFamily="34" charset="0"/>
              </a:defRPr>
            </a:lvl9pPr>
          </a:lstStyle>
          <a:p>
            <a:pPr>
              <a:defRPr/>
            </a:pPr>
            <a:r>
              <a:rPr lang="en-NZ" sz="2400" kern="0" baseline="0" dirty="0" smtClean="0"/>
              <a:t>The Role of the Board</a:t>
            </a:r>
            <a:endParaRPr lang="en-NZ" sz="2400" kern="0" baseline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/>
              <a:t>IRCC10 June 2018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411C73A3-0D3C-4929-8761-C102C9849CCC}" type="slidenum">
              <a:rPr lang="en-NZ" altLang="en-US">
                <a:solidFill>
                  <a:srgbClr val="898989"/>
                </a:solidFill>
              </a:rPr>
              <a:pPr/>
              <a:t>3</a:t>
            </a:fld>
            <a:endParaRPr lang="en-NZ" altLang="en-US">
              <a:solidFill>
                <a:srgbClr val="898989"/>
              </a:solidFill>
            </a:endParaRPr>
          </a:p>
        </p:txBody>
      </p:sp>
      <p:pic>
        <p:nvPicPr>
          <p:cNvPr id="27653" name="Image 5" descr="IBS_final_letterhea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1600" y="142875"/>
            <a:ext cx="1260475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206375" y="1854200"/>
            <a:ext cx="8775700" cy="40957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spcBef>
                <a:spcPct val="20000"/>
              </a:spcBef>
              <a:buFontTx/>
              <a:buChar char="•"/>
              <a:defRPr/>
            </a:pPr>
            <a:r>
              <a:rPr lang="en-NZ" sz="2400" b="1" baseline="0" dirty="0" smtClean="0">
                <a:solidFill>
                  <a:srgbClr val="000000"/>
                </a:solidFill>
                <a:ea typeface="+mn-ea"/>
                <a:cs typeface="+mn-cs"/>
              </a:rPr>
              <a:t>Review</a:t>
            </a:r>
            <a:r>
              <a:rPr lang="en-NZ" sz="2400" baseline="0" dirty="0" smtClean="0">
                <a:solidFill>
                  <a:srgbClr val="000000"/>
                </a:solidFill>
                <a:ea typeface="+mn-ea"/>
                <a:cs typeface="+mn-cs"/>
              </a:rPr>
              <a:t> syllabi of programmes and individual recognition schemes from education and training institutions</a:t>
            </a:r>
            <a:endParaRPr lang="en-NZ" sz="2400" baseline="0" dirty="0">
              <a:solidFill>
                <a:srgbClr val="000000"/>
              </a:solidFill>
              <a:ea typeface="+mn-ea"/>
              <a:cs typeface="+mn-cs"/>
            </a:endParaRPr>
          </a:p>
          <a:p>
            <a:pPr marL="342900" indent="-342900" algn="l">
              <a:spcBef>
                <a:spcPct val="20000"/>
              </a:spcBef>
              <a:buFontTx/>
              <a:buChar char="•"/>
              <a:defRPr/>
            </a:pPr>
            <a:r>
              <a:rPr lang="en-NZ" sz="2400" b="1" baseline="0" dirty="0" smtClean="0">
                <a:solidFill>
                  <a:srgbClr val="000000"/>
                </a:solidFill>
                <a:ea typeface="+mn-ea"/>
                <a:cs typeface="+mn-cs"/>
              </a:rPr>
              <a:t>Maintain IBSC publications</a:t>
            </a:r>
            <a:r>
              <a:rPr lang="en-NZ" sz="2400" baseline="0" dirty="0" smtClean="0">
                <a:solidFill>
                  <a:srgbClr val="000000"/>
                </a:solidFill>
                <a:ea typeface="+mn-ea"/>
                <a:cs typeface="+mn-cs"/>
              </a:rPr>
              <a:t>;</a:t>
            </a:r>
            <a:endParaRPr lang="en-NZ" sz="2400" baseline="0" dirty="0">
              <a:solidFill>
                <a:srgbClr val="000000"/>
              </a:solidFill>
              <a:ea typeface="+mn-ea"/>
              <a:cs typeface="+mn-cs"/>
            </a:endParaRPr>
          </a:p>
          <a:p>
            <a:pPr marL="342900" indent="-342900" algn="l">
              <a:spcBef>
                <a:spcPct val="20000"/>
              </a:spcBef>
              <a:buFontTx/>
              <a:buChar char="•"/>
              <a:defRPr/>
            </a:pPr>
            <a:r>
              <a:rPr lang="en-NZ" sz="2400" b="1" baseline="0" dirty="0" smtClean="0">
                <a:solidFill>
                  <a:srgbClr val="000000"/>
                </a:solidFill>
                <a:ea typeface="+mn-ea"/>
                <a:cs typeface="+mn-cs"/>
              </a:rPr>
              <a:t>Provide guidance </a:t>
            </a:r>
            <a:r>
              <a:rPr lang="en-NZ" sz="2400" baseline="0" dirty="0" smtClean="0">
                <a:solidFill>
                  <a:srgbClr val="000000"/>
                </a:solidFill>
                <a:ea typeface="+mn-ea"/>
                <a:cs typeface="+mn-cs"/>
              </a:rPr>
              <a:t>to education and training institutions;</a:t>
            </a:r>
            <a:endParaRPr lang="en-NZ" sz="2400" baseline="0" dirty="0">
              <a:solidFill>
                <a:srgbClr val="000000"/>
              </a:solidFill>
              <a:ea typeface="+mn-ea"/>
              <a:cs typeface="+mn-cs"/>
            </a:endParaRPr>
          </a:p>
          <a:p>
            <a:pPr marL="342900" indent="-342900" algn="l">
              <a:spcBef>
                <a:spcPct val="20000"/>
              </a:spcBef>
              <a:buFontTx/>
              <a:buChar char="•"/>
              <a:defRPr/>
            </a:pPr>
            <a:r>
              <a:rPr lang="en-NZ" sz="2400" b="1" baseline="0" dirty="0" smtClean="0">
                <a:solidFill>
                  <a:srgbClr val="000000"/>
                </a:solidFill>
                <a:ea typeface="+mn-ea"/>
                <a:cs typeface="+mn-cs"/>
              </a:rPr>
              <a:t>Support the IHO </a:t>
            </a:r>
            <a:r>
              <a:rPr lang="en-NZ" sz="2400" baseline="0" dirty="0" smtClean="0">
                <a:solidFill>
                  <a:srgbClr val="000000"/>
                </a:solidFill>
                <a:ea typeface="+mn-ea"/>
                <a:cs typeface="+mn-cs"/>
              </a:rPr>
              <a:t>for the establishment of new hydrographic programmes where regional training capacity does not exist;</a:t>
            </a:r>
            <a:endParaRPr lang="en-NZ" sz="2400" baseline="0" dirty="0">
              <a:solidFill>
                <a:srgbClr val="000000"/>
              </a:solidFill>
              <a:ea typeface="+mn-ea"/>
              <a:cs typeface="+mn-cs"/>
            </a:endParaRPr>
          </a:p>
          <a:p>
            <a:pPr marL="342900" indent="-342900" algn="l">
              <a:spcBef>
                <a:spcPct val="20000"/>
              </a:spcBef>
              <a:buFontTx/>
              <a:buChar char="•"/>
              <a:defRPr/>
            </a:pPr>
            <a:r>
              <a:rPr lang="en-NZ" sz="2400" b="1" baseline="0" dirty="0" smtClean="0">
                <a:solidFill>
                  <a:srgbClr val="000000"/>
                </a:solidFill>
                <a:ea typeface="+mn-ea"/>
                <a:cs typeface="+mn-cs"/>
              </a:rPr>
              <a:t>Review</a:t>
            </a:r>
            <a:r>
              <a:rPr lang="en-NZ" sz="2400" baseline="0" dirty="0" smtClean="0">
                <a:solidFill>
                  <a:srgbClr val="000000"/>
                </a:solidFill>
                <a:ea typeface="+mn-ea"/>
                <a:cs typeface="+mn-cs"/>
              </a:rPr>
              <a:t> </a:t>
            </a:r>
            <a:r>
              <a:rPr lang="en-NZ" sz="2400" baseline="0" dirty="0">
                <a:solidFill>
                  <a:srgbClr val="000000"/>
                </a:solidFill>
                <a:ea typeface="+mn-ea"/>
                <a:cs typeface="+mn-cs"/>
              </a:rPr>
              <a:t>the procedures of submission.</a:t>
            </a:r>
            <a:endParaRPr lang="en-NZ" sz="2400" baseline="0" dirty="0" smtClean="0">
              <a:solidFill>
                <a:srgbClr val="000000"/>
              </a:solidFill>
              <a:ea typeface="+mn-ea"/>
              <a:cs typeface="+mn-cs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385763" y="188913"/>
            <a:ext cx="5465762" cy="7651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C8C93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3C8C93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3C8C93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3C8C93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3C8C93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ACCD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ACCD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ACCD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ACCD"/>
                </a:solidFill>
                <a:latin typeface="Verdana" pitchFamily="34" charset="0"/>
              </a:defRPr>
            </a:lvl9pPr>
          </a:lstStyle>
          <a:p>
            <a:pPr>
              <a:defRPr/>
            </a:pPr>
            <a:r>
              <a:rPr lang="en-NZ" sz="2400" kern="0" baseline="0" dirty="0" smtClean="0"/>
              <a:t>Recognised Programmes</a:t>
            </a:r>
            <a:endParaRPr lang="en-NZ" sz="2400" kern="0" baseline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/>
              <a:t>IRCC10 June 2018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4A88738D-8346-4DA9-AA63-7FF9ADB156F2}" type="slidenum">
              <a:rPr lang="en-NZ" altLang="en-US">
                <a:solidFill>
                  <a:srgbClr val="898989"/>
                </a:solidFill>
              </a:rPr>
              <a:pPr/>
              <a:t>4</a:t>
            </a:fld>
            <a:endParaRPr lang="en-NZ" altLang="en-US">
              <a:solidFill>
                <a:srgbClr val="898989"/>
              </a:solidFill>
            </a:endParaRPr>
          </a:p>
        </p:txBody>
      </p:sp>
      <p:pic>
        <p:nvPicPr>
          <p:cNvPr id="28677" name="Image 5" descr="IBS_final_letterhea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1600" y="142875"/>
            <a:ext cx="1260475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5876925" y="3919538"/>
            <a:ext cx="3105150" cy="2430462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spcBef>
                <a:spcPct val="20000"/>
              </a:spcBef>
              <a:buFontTx/>
              <a:buChar char="•"/>
              <a:defRPr/>
            </a:pPr>
            <a:r>
              <a:rPr lang="en-NZ" sz="2000" b="1" baseline="0" dirty="0" smtClean="0">
                <a:solidFill>
                  <a:srgbClr val="000000"/>
                </a:solidFill>
                <a:ea typeface="+mn-ea"/>
                <a:cs typeface="+mn-cs"/>
              </a:rPr>
              <a:t>Total 57 </a:t>
            </a:r>
            <a:r>
              <a:rPr lang="en-NZ" sz="2000" baseline="0" dirty="0" smtClean="0">
                <a:solidFill>
                  <a:srgbClr val="000000"/>
                </a:solidFill>
                <a:ea typeface="+mn-ea"/>
                <a:cs typeface="+mn-cs"/>
              </a:rPr>
              <a:t>recognized programmes &amp; 2 recognized schemes</a:t>
            </a:r>
            <a:endParaRPr lang="en-NZ" sz="2000" baseline="0" dirty="0">
              <a:solidFill>
                <a:srgbClr val="000000"/>
              </a:solidFill>
              <a:ea typeface="+mn-ea"/>
              <a:cs typeface="+mn-cs"/>
            </a:endParaRPr>
          </a:p>
          <a:p>
            <a:pPr marL="342900" indent="-342900" algn="l">
              <a:spcBef>
                <a:spcPct val="20000"/>
              </a:spcBef>
              <a:buFont typeface="Courier New" panose="02070309020205020404" pitchFamily="49" charset="0"/>
              <a:buChar char="o"/>
              <a:defRPr/>
            </a:pPr>
            <a:r>
              <a:rPr lang="en-NZ" sz="2000" baseline="0" dirty="0" smtClean="0">
                <a:solidFill>
                  <a:srgbClr val="000000"/>
                </a:solidFill>
                <a:ea typeface="+mn-ea"/>
                <a:cs typeface="+mn-cs"/>
              </a:rPr>
              <a:t>49 Hydro (19xCatA &amp; 30xCatB)</a:t>
            </a:r>
          </a:p>
          <a:p>
            <a:pPr marL="342900" indent="-342900" algn="l">
              <a:spcBef>
                <a:spcPct val="20000"/>
              </a:spcBef>
              <a:buFont typeface="Courier New" panose="02070309020205020404" pitchFamily="49" charset="0"/>
              <a:buChar char="o"/>
              <a:defRPr/>
            </a:pPr>
            <a:r>
              <a:rPr lang="en-NZ" sz="2000" baseline="0" dirty="0" smtClean="0">
                <a:solidFill>
                  <a:srgbClr val="000000"/>
                </a:solidFill>
                <a:ea typeface="+mn-ea"/>
                <a:cs typeface="+mn-cs"/>
              </a:rPr>
              <a:t>8 </a:t>
            </a:r>
            <a:r>
              <a:rPr lang="en-NZ" sz="2000" baseline="0" dirty="0" err="1" smtClean="0">
                <a:solidFill>
                  <a:srgbClr val="000000"/>
                </a:solidFill>
                <a:ea typeface="+mn-ea"/>
                <a:cs typeface="+mn-cs"/>
              </a:rPr>
              <a:t>Carto</a:t>
            </a:r>
            <a:r>
              <a:rPr lang="en-NZ" sz="2000" baseline="0" dirty="0" smtClean="0">
                <a:solidFill>
                  <a:srgbClr val="000000"/>
                </a:solidFill>
                <a:ea typeface="+mn-ea"/>
                <a:cs typeface="+mn-cs"/>
              </a:rPr>
              <a:t> (2xCatA &amp; 6xCatA)</a:t>
            </a:r>
            <a:endParaRPr lang="en-NZ" sz="2000" baseline="0" dirty="0">
              <a:solidFill>
                <a:srgbClr val="000000"/>
              </a:solidFill>
              <a:ea typeface="+mn-ea"/>
              <a:cs typeface="+mn-cs"/>
            </a:endParaRPr>
          </a:p>
        </p:txBody>
      </p:sp>
      <p:pic>
        <p:nvPicPr>
          <p:cNvPr id="28679" name="Chart 1" descr="cid:image003.png@01D3FB71.B9E70E40"/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0" y="1089025"/>
            <a:ext cx="6286500" cy="265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80" name="Chart 2" descr="cid:image004.png@01D3FB71.B9E70E40"/>
          <p:cNvPicPr>
            <a:picLocks noChangeAspect="1" noChangeArrowheads="1"/>
          </p:cNvPicPr>
          <p:nvPr/>
        </p:nvPicPr>
        <p:blipFill>
          <a:blip r:embed="rId6" r:link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0" y="3743325"/>
            <a:ext cx="4987925" cy="278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385763" y="188913"/>
            <a:ext cx="5465762" cy="7651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C8C93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3C8C93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3C8C93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3C8C93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3C8C93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ACCD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ACCD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ACCD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ACCD"/>
                </a:solidFill>
                <a:latin typeface="Verdana" pitchFamily="34" charset="0"/>
              </a:defRPr>
            </a:lvl9pPr>
          </a:lstStyle>
          <a:p>
            <a:pPr>
              <a:defRPr/>
            </a:pPr>
            <a:r>
              <a:rPr lang="en-NZ" sz="2400" kern="0" baseline="0" dirty="0" smtClean="0"/>
              <a:t>Work Program 2017-2018</a:t>
            </a:r>
            <a:endParaRPr lang="en-NZ" sz="2400" kern="0" baseline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/>
              <a:t>IRCC10 June 2018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79C8EDF7-D76E-42E0-A807-1F15B04F5963}" type="slidenum">
              <a:rPr lang="en-NZ" altLang="en-US">
                <a:solidFill>
                  <a:srgbClr val="898989"/>
                </a:solidFill>
              </a:rPr>
              <a:pPr/>
              <a:t>5</a:t>
            </a:fld>
            <a:endParaRPr lang="en-NZ" altLang="en-US">
              <a:solidFill>
                <a:srgbClr val="898989"/>
              </a:solidFill>
            </a:endParaRPr>
          </a:p>
        </p:txBody>
      </p:sp>
      <p:pic>
        <p:nvPicPr>
          <p:cNvPr id="29701" name="Image 5" descr="IBS_final_letterhea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1600" y="142875"/>
            <a:ext cx="1260475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2" name="Title 1"/>
          <p:cNvSpPr txBox="1">
            <a:spLocks/>
          </p:cNvSpPr>
          <p:nvPr/>
        </p:nvSpPr>
        <p:spPr bwMode="auto">
          <a:xfrm>
            <a:off x="206375" y="1042988"/>
            <a:ext cx="7426325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NZ" altLang="en-US" sz="1800" baseline="0"/>
              <a:t>The IBSC has been working on the following tasks </a:t>
            </a:r>
            <a:r>
              <a:rPr lang="en-AU" altLang="en-US" sz="1800" baseline="0"/>
              <a:t>:</a:t>
            </a:r>
            <a:endParaRPr lang="en-NZ" altLang="en-US" sz="1800" baseline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06375" y="1989138"/>
            <a:ext cx="8775700" cy="3960812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spcBef>
                <a:spcPct val="20000"/>
              </a:spcBef>
              <a:buFontTx/>
              <a:buChar char="•"/>
              <a:defRPr/>
            </a:pPr>
            <a:r>
              <a:rPr lang="en-NZ" sz="2000" baseline="0" dirty="0" smtClean="0">
                <a:solidFill>
                  <a:srgbClr val="000000"/>
                </a:solidFill>
                <a:ea typeface="+mn-ea"/>
                <a:cs typeface="+mn-cs"/>
              </a:rPr>
              <a:t>New standards development - IBSC to develop a new Standards framework to separate competency requirements for Cat A and Cat B (Task 3.3.9.1, IHO Work Programme for 2017) and,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  <a:defRPr/>
            </a:pPr>
            <a:r>
              <a:rPr lang="en-NZ" sz="2000" baseline="0" dirty="0" smtClean="0">
                <a:solidFill>
                  <a:srgbClr val="000000"/>
                </a:solidFill>
                <a:ea typeface="+mn-ea"/>
                <a:cs typeface="+mn-cs"/>
              </a:rPr>
              <a:t>Review the IBSC standards and maintain IBSC Publications (Task 3.8.4, IHO 3 year Work Programme 2018-2020)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  <a:defRPr/>
            </a:pPr>
            <a:r>
              <a:rPr lang="en-NZ" sz="2000" baseline="0" dirty="0" smtClean="0">
                <a:solidFill>
                  <a:srgbClr val="000000"/>
                </a:solidFill>
                <a:ea typeface="+mn-ea"/>
                <a:cs typeface="+mn-cs"/>
              </a:rPr>
              <a:t>IBSC41 meeting April 2018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  <a:defRPr/>
            </a:pPr>
            <a:r>
              <a:rPr lang="en-NZ" sz="2000" baseline="0" dirty="0" smtClean="0">
                <a:solidFill>
                  <a:srgbClr val="000000"/>
                </a:solidFill>
                <a:ea typeface="+mn-ea"/>
                <a:cs typeface="+mn-cs"/>
              </a:rPr>
              <a:t>Engagement with the SEPRHC13 meeting, from 21 to 25 August 2017, in Cartagena, Colombia and visits to both Colombian academies - Academy for Petty Officers in Barranquilla and Course for Officers (Academy in Cartagena).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  <a:defRPr/>
            </a:pPr>
            <a:r>
              <a:rPr lang="en-NZ" sz="2000" baseline="0" dirty="0" smtClean="0">
                <a:solidFill>
                  <a:srgbClr val="000000"/>
                </a:solidFill>
                <a:ea typeface="+mn-ea"/>
                <a:cs typeface="+mn-cs"/>
              </a:rPr>
              <a:t>Article published in the IHR (November 2017) </a:t>
            </a:r>
            <a:r>
              <a:rPr lang="en-NZ" sz="2000" i="1" baseline="0" dirty="0" smtClean="0">
                <a:solidFill>
                  <a:srgbClr val="000000"/>
                </a:solidFill>
                <a:ea typeface="+mn-ea"/>
                <a:cs typeface="+mn-cs"/>
                <a:hlinkClick r:id="rId4"/>
              </a:rPr>
              <a:t>Maintaining the Standards of Competence for Hydrographic Surveyors and Nautical Cartographers: A Modern Approach</a:t>
            </a:r>
            <a:endParaRPr lang="en-NZ" sz="2000" i="1" baseline="0" dirty="0" smtClean="0">
              <a:solidFill>
                <a:srgbClr val="000000"/>
              </a:solidFill>
              <a:ea typeface="+mn-ea"/>
              <a:cs typeface="+mn-cs"/>
            </a:endParaRPr>
          </a:p>
          <a:p>
            <a:pPr marL="342900" indent="-342900" algn="l">
              <a:spcBef>
                <a:spcPct val="20000"/>
              </a:spcBef>
              <a:buFontTx/>
              <a:buChar char="•"/>
              <a:defRPr/>
            </a:pPr>
            <a:endParaRPr lang="en-NZ" sz="2000" baseline="0" dirty="0" smtClean="0">
              <a:solidFill>
                <a:srgbClr val="000000"/>
              </a:solidFill>
              <a:ea typeface="+mn-ea"/>
              <a:cs typeface="+mn-cs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385763" y="188913"/>
            <a:ext cx="5465762" cy="7651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C8C93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3C8C93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3C8C93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3C8C93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3C8C93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ACCD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ACCD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ACCD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ACCD"/>
                </a:solidFill>
                <a:latin typeface="Verdana" pitchFamily="34" charset="0"/>
              </a:defRPr>
            </a:lvl9pPr>
          </a:lstStyle>
          <a:p>
            <a:pPr>
              <a:defRPr/>
            </a:pPr>
            <a:r>
              <a:rPr lang="en-NZ" sz="2400" kern="0" baseline="0" dirty="0" smtClean="0"/>
              <a:t>New Standards Framework Published</a:t>
            </a:r>
            <a:endParaRPr lang="en-NZ" sz="2400" kern="0" baseline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/>
              <a:t>IRCC10 June 2018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D8BD5697-216D-43C7-B047-68D3FEE225A8}" type="slidenum">
              <a:rPr lang="en-NZ" altLang="en-US">
                <a:solidFill>
                  <a:srgbClr val="898989"/>
                </a:solidFill>
              </a:rPr>
              <a:pPr/>
              <a:t>6</a:t>
            </a:fld>
            <a:endParaRPr lang="en-NZ" altLang="en-US">
              <a:solidFill>
                <a:srgbClr val="898989"/>
              </a:solidFill>
            </a:endParaRPr>
          </a:p>
        </p:txBody>
      </p:sp>
      <p:pic>
        <p:nvPicPr>
          <p:cNvPr id="30725" name="Image 5" descr="IBS_final_letterhea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1600" y="142875"/>
            <a:ext cx="1260475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6" name="Title 1"/>
          <p:cNvSpPr txBox="1">
            <a:spLocks/>
          </p:cNvSpPr>
          <p:nvPr/>
        </p:nvSpPr>
        <p:spPr bwMode="auto">
          <a:xfrm>
            <a:off x="206375" y="1042988"/>
            <a:ext cx="7426325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AU" altLang="en-US" sz="1800" baseline="0"/>
              <a:t>Following decisions made at IRCC9 and IHO MS approval and adoption of S-8A and S-8B by CL45/17 and CL54-17 the following standards were published in 2017:</a:t>
            </a:r>
            <a:endParaRPr lang="en-NZ" altLang="en-US" sz="1800" baseline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06375" y="2349500"/>
          <a:ext cx="8480425" cy="1895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75776"/>
                <a:gridCol w="2404649"/>
              </a:tblGrid>
              <a:tr h="3790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Standard</a:t>
                      </a:r>
                      <a:endParaRPr lang="en-N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513" marR="625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Ed</a:t>
                      </a:r>
                      <a:endParaRPr lang="en-N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513" marR="62513" marT="0" marB="0"/>
                </a:tc>
              </a:tr>
              <a:tr h="37909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AU" sz="1600" dirty="0">
                          <a:effectLst/>
                        </a:rPr>
                        <a:t>S-5A Standards of Competence for Category "A" Hydrographic Surveyors</a:t>
                      </a:r>
                      <a:endParaRPr lang="en-N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513" marR="6251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AU" sz="1600" dirty="0">
                          <a:effectLst/>
                        </a:rPr>
                        <a:t>Ed. 1.0.1, June 2017</a:t>
                      </a:r>
                      <a:endParaRPr lang="en-N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513" marR="62513" marT="0" marB="0"/>
                </a:tc>
              </a:tr>
              <a:tr h="37909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AU" sz="1600" dirty="0">
                          <a:effectLst/>
                        </a:rPr>
                        <a:t>S-5B Standards of Competence for Category "B" Hydrographic Surveyors</a:t>
                      </a:r>
                      <a:endParaRPr lang="en-N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513" marR="6251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AU" sz="1600" dirty="0">
                          <a:effectLst/>
                        </a:rPr>
                        <a:t>Ed. 1.0.1, June 2017</a:t>
                      </a:r>
                      <a:endParaRPr lang="en-N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513" marR="62513" marT="0" marB="0"/>
                </a:tc>
              </a:tr>
              <a:tr h="37909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</a:rPr>
                        <a:t>S-8A Standards of Competence for Category "A" Nautical Cartographers</a:t>
                      </a:r>
                      <a:endParaRPr lang="en-N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513" marR="6251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AU" sz="1600" dirty="0">
                          <a:effectLst/>
                        </a:rPr>
                        <a:t>Ed. 1.0.0, September 2017</a:t>
                      </a:r>
                      <a:endParaRPr lang="en-N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513" marR="62513" marT="0" marB="0"/>
                </a:tc>
              </a:tr>
              <a:tr h="37909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</a:rPr>
                        <a:t>S-8B Standards of Competence for Category "B" Nautical Cartographers</a:t>
                      </a:r>
                      <a:endParaRPr lang="en-N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513" marR="6251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AU" sz="1600" dirty="0">
                          <a:effectLst/>
                        </a:rPr>
                        <a:t>Ed. 1.0.0, September 2017</a:t>
                      </a:r>
                      <a:endParaRPr lang="en-N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513" marR="62513" marT="0" marB="0"/>
                </a:tc>
              </a:tr>
            </a:tbl>
          </a:graphicData>
        </a:graphic>
      </p:graphicFrame>
      <p:sp>
        <p:nvSpPr>
          <p:cNvPr id="30747" name="Title 1"/>
          <p:cNvSpPr txBox="1">
            <a:spLocks/>
          </p:cNvSpPr>
          <p:nvPr/>
        </p:nvSpPr>
        <p:spPr bwMode="auto">
          <a:xfrm>
            <a:off x="206375" y="4508500"/>
            <a:ext cx="8775700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AU" altLang="en-US" sz="1800" baseline="0"/>
              <a:t>They are accompanied by the companion document </a:t>
            </a:r>
            <a:r>
              <a:rPr lang="en-AU" altLang="en-US" sz="1800" i="1" baseline="0"/>
              <a:t>Guidelines for the Implementation of the Standards of Competence for Hydrographic Surveyors and Nautical Cartographers</a:t>
            </a:r>
            <a:endParaRPr lang="en-AU" altLang="en-US" sz="1800" baseline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AU" altLang="en-US" sz="1800" baseline="0"/>
              <a:t>(Ed 2.0.0, March 2017)</a:t>
            </a:r>
            <a:endParaRPr lang="en-NZ" altLang="en-US" sz="1800" baseline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385763" y="188913"/>
            <a:ext cx="5465762" cy="7651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C8C93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3C8C93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3C8C93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3C8C93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3C8C93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ACCD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ACCD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ACCD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ACCD"/>
                </a:solidFill>
                <a:latin typeface="Verdana" pitchFamily="34" charset="0"/>
              </a:defRPr>
            </a:lvl9pPr>
          </a:lstStyle>
          <a:p>
            <a:pPr>
              <a:defRPr/>
            </a:pPr>
            <a:r>
              <a:rPr lang="en-NZ" sz="2400" kern="0" baseline="0" dirty="0" smtClean="0"/>
              <a:t>IBSC41 Meeting 16-17 April 2018</a:t>
            </a:r>
            <a:endParaRPr lang="en-NZ" sz="2400" kern="0" baseline="0" dirty="0"/>
          </a:p>
        </p:txBody>
      </p:sp>
      <p:sp>
        <p:nvSpPr>
          <p:cNvPr id="31747" name="Content Placeholder 3"/>
          <p:cNvSpPr txBox="1">
            <a:spLocks/>
          </p:cNvSpPr>
          <p:nvPr/>
        </p:nvSpPr>
        <p:spPr bwMode="auto">
          <a:xfrm>
            <a:off x="4167188" y="1584325"/>
            <a:ext cx="5162550" cy="464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NZ" altLang="en-US" sz="2800" baseline="0">
                <a:solidFill>
                  <a:srgbClr val="000000"/>
                </a:solidFill>
              </a:rPr>
              <a:t>Annual meeting - 10 days</a:t>
            </a:r>
          </a:p>
          <a:p>
            <a:pPr eaLnBrk="1" hangingPunct="1">
              <a:buFontTx/>
              <a:buChar char="•"/>
            </a:pPr>
            <a:r>
              <a:rPr lang="en-NZ" altLang="en-US" sz="2800" baseline="0">
                <a:solidFill>
                  <a:srgbClr val="000000"/>
                </a:solidFill>
              </a:rPr>
              <a:t>Hosted by Institut Teknologi Bandung (ITB), Indonesia</a:t>
            </a:r>
          </a:p>
          <a:p>
            <a:pPr eaLnBrk="1" hangingPunct="1">
              <a:buFontTx/>
              <a:buChar char="•"/>
            </a:pPr>
            <a:r>
              <a:rPr lang="en-NZ" altLang="en-US" sz="2800" baseline="0">
                <a:solidFill>
                  <a:srgbClr val="000000"/>
                </a:solidFill>
              </a:rPr>
              <a:t>16 Submissions from 10 countries (14 Hydro &amp; 2 Carto)</a:t>
            </a:r>
          </a:p>
          <a:p>
            <a:pPr lvl="1" eaLnBrk="1" hangingPunct="1">
              <a:buFontTx/>
              <a:buChar char="–"/>
            </a:pPr>
            <a:r>
              <a:rPr lang="en-NZ" altLang="en-US" sz="2000" baseline="0">
                <a:solidFill>
                  <a:srgbClr val="000000"/>
                </a:solidFill>
              </a:rPr>
              <a:t>3xUSA, 2xUK, 2xArgentina, 2xChina, 2xColombia, Malaysia, Peru, Portugal, Sweden &amp; Turkey</a:t>
            </a:r>
          </a:p>
          <a:p>
            <a:pPr eaLnBrk="1" hangingPunct="1">
              <a:buFontTx/>
              <a:buChar char="•"/>
            </a:pPr>
            <a:r>
              <a:rPr lang="en-NZ" altLang="en-US" sz="2800" baseline="0">
                <a:solidFill>
                  <a:srgbClr val="000000"/>
                </a:solidFill>
              </a:rPr>
              <a:t>3 submissions per day, 10 delegations, 16 presentations</a:t>
            </a:r>
          </a:p>
          <a:p>
            <a:pPr eaLnBrk="1" hangingPunct="1">
              <a:buFontTx/>
              <a:buChar char="•"/>
            </a:pPr>
            <a:endParaRPr lang="en-NZ" altLang="en-US" sz="2400" baseline="0">
              <a:solidFill>
                <a:srgbClr val="000000"/>
              </a:solidFill>
            </a:endParaRPr>
          </a:p>
          <a:p>
            <a:pPr eaLnBrk="1" hangingPunct="1">
              <a:buFontTx/>
              <a:buChar char="•"/>
            </a:pPr>
            <a:endParaRPr lang="en-NZ" altLang="en-US" sz="2400" baseline="0">
              <a:solidFill>
                <a:srgbClr val="000000"/>
              </a:solidFill>
            </a:endParaRPr>
          </a:p>
          <a:p>
            <a:pPr eaLnBrk="1" hangingPunct="1">
              <a:buFontTx/>
              <a:buChar char="•"/>
            </a:pPr>
            <a:endParaRPr lang="en-NZ" altLang="en-US" sz="2400" baseline="0">
              <a:solidFill>
                <a:srgbClr val="000000"/>
              </a:solidFill>
            </a:endParaRPr>
          </a:p>
          <a:p>
            <a:pPr lvl="1" eaLnBrk="1" hangingPunct="1">
              <a:buFontTx/>
              <a:buChar char="–"/>
            </a:pPr>
            <a:endParaRPr lang="en-NZ" altLang="en-US" sz="2000" baseline="0">
              <a:solidFill>
                <a:srgbClr val="000000"/>
              </a:solidFill>
            </a:endParaRPr>
          </a:p>
          <a:p>
            <a:pPr eaLnBrk="1" hangingPunct="1">
              <a:buFontTx/>
              <a:buChar char="•"/>
            </a:pPr>
            <a:endParaRPr lang="en-NZ" altLang="en-US" sz="2400" baseline="0">
              <a:solidFill>
                <a:srgbClr val="000000"/>
              </a:solidFill>
            </a:endParaRPr>
          </a:p>
        </p:txBody>
      </p:sp>
      <p:pic>
        <p:nvPicPr>
          <p:cNvPr id="31748" name="Picture 5" descr="V:\000 - IBSC41 Indonesia 16-27 April 18\Photos &amp; movie &amp; graphics\Graphics\POSTER_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1089025"/>
            <a:ext cx="3627437" cy="544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/>
              <a:t>IRCC10 June 2018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674E4D58-98CA-4988-8870-439D3137A196}" type="slidenum">
              <a:rPr lang="en-NZ" altLang="en-US">
                <a:solidFill>
                  <a:srgbClr val="898989"/>
                </a:solidFill>
              </a:rPr>
              <a:pPr/>
              <a:t>7</a:t>
            </a:fld>
            <a:endParaRPr lang="en-NZ" altLang="en-US">
              <a:solidFill>
                <a:srgbClr val="898989"/>
              </a:solidFill>
            </a:endParaRPr>
          </a:p>
        </p:txBody>
      </p:sp>
      <p:pic>
        <p:nvPicPr>
          <p:cNvPr id="31751" name="Image 5" descr="IBS_final_letterhea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1600" y="142875"/>
            <a:ext cx="1260475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385763" y="188913"/>
            <a:ext cx="5465762" cy="7651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C8C93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3C8C93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3C8C93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3C8C93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3C8C93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ACCD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ACCD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ACCD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ACCD"/>
                </a:solidFill>
                <a:latin typeface="Verdana" pitchFamily="34" charset="0"/>
              </a:defRPr>
            </a:lvl9pPr>
          </a:lstStyle>
          <a:p>
            <a:pPr>
              <a:defRPr/>
            </a:pPr>
            <a:r>
              <a:rPr lang="en-NZ" sz="2400" kern="0" baseline="0" dirty="0" smtClean="0"/>
              <a:t>IBSC41 Submissions</a:t>
            </a:r>
            <a:endParaRPr lang="en-NZ" sz="2400" kern="0" baseline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/>
              <a:t>IRCC10 June 2018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23889DA2-4B2A-4482-AB74-F6861CF2B1C2}" type="slidenum">
              <a:rPr lang="en-NZ" altLang="en-US">
                <a:solidFill>
                  <a:srgbClr val="898989"/>
                </a:solidFill>
              </a:rPr>
              <a:pPr/>
              <a:t>8</a:t>
            </a:fld>
            <a:endParaRPr lang="en-NZ" altLang="en-US">
              <a:solidFill>
                <a:srgbClr val="898989"/>
              </a:solidFill>
            </a:endParaRPr>
          </a:p>
        </p:txBody>
      </p:sp>
      <p:pic>
        <p:nvPicPr>
          <p:cNvPr id="32773" name="Image 5" descr="IBS_final_letterhea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1600" y="142875"/>
            <a:ext cx="1260475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4" name="Title 1"/>
          <p:cNvSpPr txBox="1">
            <a:spLocks/>
          </p:cNvSpPr>
          <p:nvPr/>
        </p:nvSpPr>
        <p:spPr bwMode="auto">
          <a:xfrm>
            <a:off x="206375" y="1042988"/>
            <a:ext cx="74263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AU" altLang="en-US" sz="1800" baseline="0"/>
              <a:t>Sixteen (16) submissions were reviewed against the new standards.</a:t>
            </a:r>
            <a:endParaRPr lang="en-NZ" altLang="en-US" sz="1800" baseline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250825" y="1898650"/>
          <a:ext cx="7470775" cy="32400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8209"/>
                <a:gridCol w="930213"/>
                <a:gridCol w="4812353"/>
              </a:tblGrid>
              <a:tr h="36000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3228975" algn="l"/>
                        </a:tabLst>
                      </a:pPr>
                      <a:r>
                        <a:rPr lang="en-US" sz="1600" dirty="0">
                          <a:effectLst/>
                        </a:rPr>
                        <a:t>Status</a:t>
                      </a:r>
                      <a:endParaRPr lang="en-NZ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1" marR="6858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228975" algn="l"/>
                        </a:tabLst>
                      </a:pPr>
                      <a:r>
                        <a:rPr lang="en-US" sz="1600">
                          <a:effectLst/>
                        </a:rPr>
                        <a:t>N.</a:t>
                      </a:r>
                      <a:endParaRPr lang="en-NZ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1" marR="6858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3228975" algn="l"/>
                        </a:tabLst>
                      </a:pPr>
                      <a:r>
                        <a:rPr lang="en-US" sz="1600">
                          <a:effectLst/>
                        </a:rPr>
                        <a:t>Standards of Competence</a:t>
                      </a:r>
                      <a:endParaRPr lang="en-NZ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1" marR="68581" marT="0" marB="0"/>
                </a:tc>
              </a:tr>
              <a:tr h="7200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3228975" algn="l"/>
                        </a:tabLst>
                      </a:pPr>
                      <a:r>
                        <a:rPr lang="en-US" sz="1600" dirty="0">
                          <a:effectLst/>
                        </a:rPr>
                        <a:t>Recognized</a:t>
                      </a:r>
                      <a:endParaRPr lang="en-NZ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1" marR="6858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228975" algn="l"/>
                        </a:tabLst>
                      </a:pPr>
                      <a:r>
                        <a:rPr lang="en-US" sz="1600" dirty="0">
                          <a:effectLst/>
                        </a:rPr>
                        <a:t>3</a:t>
                      </a:r>
                      <a:endParaRPr lang="en-NZ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1" marR="6858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3228975" algn="l"/>
                        </a:tabLst>
                      </a:pPr>
                      <a:r>
                        <a:rPr lang="en-US" sz="1600" dirty="0">
                          <a:effectLst/>
                        </a:rPr>
                        <a:t>2 x Hydro S-5B</a:t>
                      </a:r>
                      <a:endParaRPr lang="en-NZ" sz="16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3228975" algn="l"/>
                        </a:tabLst>
                      </a:pPr>
                      <a:r>
                        <a:rPr lang="en-US" sz="1600" dirty="0">
                          <a:effectLst/>
                        </a:rPr>
                        <a:t>1 x Hydro S-5A</a:t>
                      </a:r>
                      <a:endParaRPr lang="en-NZ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1" marR="68581" marT="0" marB="0"/>
                </a:tc>
              </a:tr>
              <a:tr h="108003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3228975" algn="l"/>
                        </a:tabLst>
                      </a:pPr>
                      <a:r>
                        <a:rPr lang="en-US" sz="1600">
                          <a:effectLst/>
                        </a:rPr>
                        <a:t>Recognized with Conditions</a:t>
                      </a:r>
                      <a:endParaRPr lang="en-NZ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1" marR="6858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228975" algn="l"/>
                        </a:tabLst>
                      </a:pPr>
                      <a:r>
                        <a:rPr lang="en-US" sz="1600">
                          <a:effectLst/>
                        </a:rPr>
                        <a:t>11</a:t>
                      </a:r>
                      <a:endParaRPr lang="en-NZ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1" marR="6858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3228975" algn="l"/>
                        </a:tabLst>
                      </a:pPr>
                      <a:r>
                        <a:rPr lang="en-US" sz="1600" dirty="0">
                          <a:effectLst/>
                        </a:rPr>
                        <a:t>4 x Hydro S-5A</a:t>
                      </a:r>
                      <a:endParaRPr lang="en-NZ" sz="16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3228975" algn="l"/>
                        </a:tabLst>
                      </a:pPr>
                      <a:r>
                        <a:rPr lang="en-US" sz="1600" dirty="0">
                          <a:effectLst/>
                        </a:rPr>
                        <a:t>6 x Hydro S-5B</a:t>
                      </a:r>
                      <a:endParaRPr lang="en-NZ" sz="16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3228975" algn="l"/>
                        </a:tabLst>
                      </a:pPr>
                      <a:r>
                        <a:rPr lang="en-US" sz="1600" dirty="0">
                          <a:effectLst/>
                        </a:rPr>
                        <a:t>1 x </a:t>
                      </a:r>
                      <a:r>
                        <a:rPr lang="en-US" sz="1600" dirty="0" err="1">
                          <a:effectLst/>
                        </a:rPr>
                        <a:t>Carto</a:t>
                      </a:r>
                      <a:r>
                        <a:rPr lang="en-US" sz="1600" dirty="0">
                          <a:effectLst/>
                        </a:rPr>
                        <a:t> S-8A</a:t>
                      </a:r>
                      <a:endParaRPr lang="en-NZ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1" marR="68581" marT="0" marB="0"/>
                </a:tc>
              </a:tr>
              <a:tr h="7200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3228975" algn="l"/>
                        </a:tabLst>
                      </a:pPr>
                      <a:r>
                        <a:rPr lang="en-US" sz="1600">
                          <a:effectLst/>
                        </a:rPr>
                        <a:t>Not recognized</a:t>
                      </a:r>
                      <a:endParaRPr lang="en-NZ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1" marR="6858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228975" algn="l"/>
                        </a:tabLst>
                      </a:pPr>
                      <a:r>
                        <a:rPr lang="en-US" sz="1600" dirty="0">
                          <a:effectLst/>
                        </a:rPr>
                        <a:t>2</a:t>
                      </a:r>
                      <a:endParaRPr lang="en-NZ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1" marR="6858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3228975" algn="l"/>
                        </a:tabLst>
                      </a:pPr>
                      <a:r>
                        <a:rPr lang="en-US" sz="1600" dirty="0">
                          <a:effectLst/>
                        </a:rPr>
                        <a:t>1 x Hydro S-5A</a:t>
                      </a:r>
                      <a:endParaRPr lang="en-NZ" sz="16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3228975" algn="l"/>
                        </a:tabLst>
                      </a:pPr>
                      <a:r>
                        <a:rPr lang="en-US" sz="1600" dirty="0">
                          <a:effectLst/>
                        </a:rPr>
                        <a:t>1 x </a:t>
                      </a:r>
                      <a:r>
                        <a:rPr lang="en-US" sz="1600" dirty="0" err="1">
                          <a:effectLst/>
                        </a:rPr>
                        <a:t>Carto</a:t>
                      </a:r>
                      <a:r>
                        <a:rPr lang="en-US" sz="1600" dirty="0">
                          <a:effectLst/>
                        </a:rPr>
                        <a:t> S-8A</a:t>
                      </a:r>
                      <a:endParaRPr lang="en-NZ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1" marR="68581" marT="0" marB="0"/>
                </a:tc>
              </a:tr>
              <a:tr h="36000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3228975" algn="l"/>
                        </a:tabLst>
                      </a:pPr>
                      <a:r>
                        <a:rPr lang="en-US" sz="1600" dirty="0">
                          <a:effectLst/>
                        </a:rPr>
                        <a:t>Total</a:t>
                      </a:r>
                      <a:endParaRPr lang="en-NZ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1" marR="6858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228975" algn="l"/>
                        </a:tabLst>
                      </a:pPr>
                      <a:r>
                        <a:rPr lang="en-US" sz="1600">
                          <a:effectLst/>
                        </a:rPr>
                        <a:t>16</a:t>
                      </a:r>
                      <a:endParaRPr lang="en-NZ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1" marR="6858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3228975" algn="l"/>
                        </a:tabLs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NZ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1" marR="68581" marT="0" marB="0"/>
                </a:tc>
              </a:tr>
            </a:tbl>
          </a:graphicData>
        </a:graphic>
      </p:graphicFrame>
      <p:sp>
        <p:nvSpPr>
          <p:cNvPr id="32801" name="Title 1"/>
          <p:cNvSpPr txBox="1">
            <a:spLocks/>
          </p:cNvSpPr>
          <p:nvPr/>
        </p:nvSpPr>
        <p:spPr bwMode="auto">
          <a:xfrm>
            <a:off x="219075" y="5589588"/>
            <a:ext cx="7426325" cy="98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285750" indent="-2857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AU" altLang="en-US" sz="2400" baseline="0"/>
              <a:t>5 new programmes submitted</a:t>
            </a:r>
          </a:p>
          <a:p>
            <a:pPr eaLnBrk="1" hangingPunct="1">
              <a:spcBef>
                <a:spcPct val="0"/>
              </a:spcBef>
            </a:pPr>
            <a:r>
              <a:rPr lang="en-AU" altLang="en-US" sz="2400" baseline="0"/>
              <a:t>14 programmes recognized</a:t>
            </a:r>
            <a:endParaRPr lang="en-AU" altLang="en-US" sz="1800" baseline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385763" y="188913"/>
            <a:ext cx="5465762" cy="7651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C8C93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3C8C93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3C8C93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3C8C93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3C8C93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ACCD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ACCD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ACCD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ACCD"/>
                </a:solidFill>
                <a:latin typeface="Verdana" pitchFamily="34" charset="0"/>
              </a:defRPr>
            </a:lvl9pPr>
          </a:lstStyle>
          <a:p>
            <a:pPr>
              <a:defRPr/>
            </a:pPr>
            <a:r>
              <a:rPr lang="en-NZ" sz="2400" kern="0" baseline="0" dirty="0" smtClean="0"/>
              <a:t>IBSC41 Stakeholder Meeting</a:t>
            </a:r>
            <a:endParaRPr lang="en-NZ" sz="2400" kern="0" baseline="0" dirty="0"/>
          </a:p>
        </p:txBody>
      </p:sp>
      <p:pic>
        <p:nvPicPr>
          <p:cNvPr id="33795" name="Picture 8" descr="V:\000 - IBSC41 Indonesia 16-27 April 18\Photos &amp; movie &amp; graphics\Photos Final 14 May\5-Stakeholders\17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584325"/>
            <a:ext cx="7561262" cy="504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/>
              <a:t>IRCC10 June 2018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9A969AD3-C555-45F2-B11A-9688FA4DAABC}" type="slidenum">
              <a:rPr lang="en-NZ" altLang="en-US">
                <a:solidFill>
                  <a:srgbClr val="898989"/>
                </a:solidFill>
              </a:rPr>
              <a:pPr/>
              <a:t>9</a:t>
            </a:fld>
            <a:endParaRPr lang="en-NZ" altLang="en-US">
              <a:solidFill>
                <a:srgbClr val="898989"/>
              </a:solidFill>
            </a:endParaRPr>
          </a:p>
        </p:txBody>
      </p:sp>
      <p:pic>
        <p:nvPicPr>
          <p:cNvPr id="33798" name="Image 5" descr="IBS_final_letterhea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1600" y="142875"/>
            <a:ext cx="1260475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6177</TotalTime>
  <Words>1158</Words>
  <Application>Microsoft Office PowerPoint</Application>
  <PresentationFormat>On-screen Show (4:3)</PresentationFormat>
  <Paragraphs>257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Verdana</vt:lpstr>
      <vt:lpstr>Arial</vt:lpstr>
      <vt:lpstr>Calibri</vt:lpstr>
      <vt:lpstr>Courier New</vt:lpstr>
      <vt:lpstr>Times New Roman</vt:lpstr>
      <vt:lpstr>1_Custom Design</vt:lpstr>
      <vt:lpstr>Office Theme</vt:lpstr>
      <vt:lpstr>Report of the FIG/IHO/ICA IBSC to the IHO IRCC10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</vt:lpstr>
    </vt:vector>
  </TitlesOfParts>
  <Company>Land Information New Zealand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sserfontein</dc:creator>
  <cp:lastModifiedBy>Alberto Costa Neves</cp:lastModifiedBy>
  <cp:revision>372</cp:revision>
  <cp:lastPrinted>2016-08-17T00:59:23Z</cp:lastPrinted>
  <dcterms:created xsi:type="dcterms:W3CDTF">2011-10-17T01:11:34Z</dcterms:created>
  <dcterms:modified xsi:type="dcterms:W3CDTF">2018-06-14T10:53:53Z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bjective-Id">
    <vt:lpwstr>A1187899</vt:lpwstr>
  </property>
  <property fmtid="{D5CDD505-2E9C-101B-9397-08002B2CF9AE}" pid="3" name="Objective-Title">
    <vt:lpwstr>Powerpoint External</vt:lpwstr>
  </property>
  <property fmtid="{D5CDD505-2E9C-101B-9397-08002B2CF9AE}" pid="4" name="Objective-Comment">
    <vt:lpwstr/>
  </property>
  <property fmtid="{D5CDD505-2E9C-101B-9397-08002B2CF9AE}" pid="5" name="Objective-CreationStamp">
    <vt:filetime>2012-01-23T23:22:27Z</vt:filetime>
  </property>
  <property fmtid="{D5CDD505-2E9C-101B-9397-08002B2CF9AE}" pid="6" name="Objective-IsApproved">
    <vt:bool>false</vt:bool>
  </property>
  <property fmtid="{D5CDD505-2E9C-101B-9397-08002B2CF9AE}" pid="7" name="Objective-IsPublished">
    <vt:bool>false</vt:bool>
  </property>
  <property fmtid="{D5CDD505-2E9C-101B-9397-08002B2CF9AE}" pid="8" name="Objective-DatePublished">
    <vt:lpwstr/>
  </property>
  <property fmtid="{D5CDD505-2E9C-101B-9397-08002B2CF9AE}" pid="9" name="Objective-ModificationStamp">
    <vt:filetime>2016-04-28T00:14:01Z</vt:filetime>
  </property>
  <property fmtid="{D5CDD505-2E9C-101B-9397-08002B2CF9AE}" pid="10" name="Objective-Owner">
    <vt:lpwstr>Objective Administrator</vt:lpwstr>
  </property>
  <property fmtid="{D5CDD505-2E9C-101B-9397-08002B2CF9AE}" pid="11" name="Objective-Path">
    <vt:lpwstr>LinZone Global Folder:LinZone Utilities:Templates:All Corporate Templates:</vt:lpwstr>
  </property>
  <property fmtid="{D5CDD505-2E9C-101B-9397-08002B2CF9AE}" pid="12" name="Objective-Parent">
    <vt:lpwstr>All Corporate Templates</vt:lpwstr>
  </property>
  <property fmtid="{D5CDD505-2E9C-101B-9397-08002B2CF9AE}" pid="13" name="Objective-State">
    <vt:lpwstr>Being Edited</vt:lpwstr>
  </property>
  <property fmtid="{D5CDD505-2E9C-101B-9397-08002B2CF9AE}" pid="14" name="Objective-Version">
    <vt:lpwstr>12.1</vt:lpwstr>
  </property>
  <property fmtid="{D5CDD505-2E9C-101B-9397-08002B2CF9AE}" pid="15" name="Objective-VersionNumber">
    <vt:r8>13</vt:r8>
  </property>
  <property fmtid="{D5CDD505-2E9C-101B-9397-08002B2CF9AE}" pid="16" name="Objective-VersionComment">
    <vt:lpwstr/>
  </property>
  <property fmtid="{D5CDD505-2E9C-101B-9397-08002B2CF9AE}" pid="17" name="Objective-FileNumber">
    <vt:lpwstr/>
  </property>
  <property fmtid="{D5CDD505-2E9C-101B-9397-08002B2CF9AE}" pid="18" name="Objective-Classification">
    <vt:lpwstr>[Inherited - none]</vt:lpwstr>
  </property>
  <property fmtid="{D5CDD505-2E9C-101B-9397-08002B2CF9AE}" pid="19" name="Objective-Caveats">
    <vt:lpwstr/>
  </property>
  <property fmtid="{D5CDD505-2E9C-101B-9397-08002B2CF9AE}" pid="20" name="Objective-Copy To Clipboard [system]">
    <vt:lpwstr>Copy To Clipboard</vt:lpwstr>
  </property>
  <property fmtid="{D5CDD505-2E9C-101B-9397-08002B2CF9AE}" pid="21" name="Objective-Create Hyperlink [system]">
    <vt:lpwstr>Create Hyperlink</vt:lpwstr>
  </property>
  <property fmtid="{D5CDD505-2E9C-101B-9397-08002B2CF9AE}" pid="22" name="Objective-Connect Creator [system]">
    <vt:lpwstr/>
  </property>
</Properties>
</file>