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75" r:id="rId5"/>
    <p:sldId id="263" r:id="rId6"/>
    <p:sldId id="264" r:id="rId7"/>
    <p:sldId id="265" r:id="rId8"/>
    <p:sldId id="274" r:id="rId9"/>
    <p:sldId id="266" r:id="rId10"/>
    <p:sldId id="271" r:id="rId11"/>
    <p:sldId id="262"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52" autoAdjust="0"/>
    <p:restoredTop sz="94660"/>
  </p:normalViewPr>
  <p:slideViewPr>
    <p:cSldViewPr snapToGrid="0">
      <p:cViewPr varScale="1">
        <p:scale>
          <a:sx n="89" d="100"/>
          <a:sy n="89" d="100"/>
        </p:scale>
        <p:origin x="53"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3A9B22A-55EC-4A68-A1AE-1A1AE03C8C30}" type="datetimeFigureOut">
              <a:rPr lang="en-US" smtClean="0"/>
              <a:t>6/7/2019</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349" y="6049723"/>
            <a:ext cx="676525" cy="817921"/>
          </a:xfrm>
          <a:prstGeom prst="rect">
            <a:avLst/>
          </a:prstGeom>
        </p:spPr>
      </p:pic>
      <p:sp>
        <p:nvSpPr>
          <p:cNvPr id="8" name="Footer Placeholder 3"/>
          <p:cNvSpPr txBox="1">
            <a:spLocks/>
          </p:cNvSpPr>
          <p:nvPr userDrawn="1"/>
        </p:nvSpPr>
        <p:spPr>
          <a:xfrm>
            <a:off x="4191000" y="642852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latin typeface="Arial" panose="020B0604020202020204" pitchFamily="34" charset="0"/>
                <a:cs typeface="Arial" panose="020B0604020202020204" pitchFamily="34" charset="0"/>
              </a:rPr>
              <a:t>IRCC11</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Genoa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Italy</a:t>
            </a:r>
            <a:r>
              <a:rPr lang="de-DE" dirty="0">
                <a:latin typeface="Arial" panose="020B0604020202020204" pitchFamily="34" charset="0"/>
                <a:cs typeface="Arial" panose="020B0604020202020204" pitchFamily="34" charset="0"/>
              </a:rPr>
              <a:t> 3</a:t>
            </a:r>
            <a:r>
              <a:rPr lang="de-DE" baseline="30000" dirty="0">
                <a:latin typeface="Arial" panose="020B0604020202020204" pitchFamily="34" charset="0"/>
                <a:cs typeface="Arial" panose="020B0604020202020204" pitchFamily="34" charset="0"/>
              </a:rPr>
              <a:t>rd</a:t>
            </a:r>
            <a:r>
              <a:rPr lang="de-DE" dirty="0">
                <a:latin typeface="Arial" panose="020B0604020202020204" pitchFamily="34" charset="0"/>
                <a:cs typeface="Arial" panose="020B0604020202020204" pitchFamily="34" charset="0"/>
              </a:rPr>
              <a:t> – 5</a:t>
            </a:r>
            <a:r>
              <a:rPr lang="de-DE" baseline="30000" dirty="0">
                <a:latin typeface="Arial" panose="020B0604020202020204" pitchFamily="34" charset="0"/>
                <a:cs typeface="Arial" panose="020B0604020202020204" pitchFamily="34" charset="0"/>
              </a:rPr>
              <a:t>th</a:t>
            </a:r>
            <a:r>
              <a:rPr lang="de-DE" dirty="0">
                <a:latin typeface="Arial" panose="020B0604020202020204" pitchFamily="34" charset="0"/>
                <a:cs typeface="Arial" panose="020B0604020202020204" pitchFamily="34" charset="0"/>
              </a:rPr>
              <a:t> June, 2019</a:t>
            </a:r>
          </a:p>
        </p:txBody>
      </p:sp>
      <p:pic>
        <p:nvPicPr>
          <p:cNvPr id="12" name="Picture 2" descr="Baltic Sea Hydrographic Commission"/>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 y="0"/>
            <a:ext cx="1490039" cy="155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67" y="6040079"/>
            <a:ext cx="676525" cy="817921"/>
          </a:xfrm>
          <a:prstGeom prst="rect">
            <a:avLst/>
          </a:prstGeom>
        </p:spPr>
      </p:pic>
      <p:sp>
        <p:nvSpPr>
          <p:cNvPr id="12" name="Footer Placeholder 3"/>
          <p:cNvSpPr txBox="1">
            <a:spLocks/>
          </p:cNvSpPr>
          <p:nvPr userDrawn="1"/>
        </p:nvSpPr>
        <p:spPr>
          <a:xfrm>
            <a:off x="4191000" y="642852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ja-JP" dirty="0">
                <a:latin typeface="Arial" panose="020B0604020202020204" pitchFamily="34" charset="0"/>
                <a:cs typeface="Arial" panose="020B0604020202020204" pitchFamily="34" charset="0"/>
              </a:rPr>
              <a:t>IRCC11</a:t>
            </a:r>
            <a:br>
              <a:rPr lang="en-US" altLang="ja-JP" dirty="0">
                <a:latin typeface="Arial" panose="020B0604020202020204" pitchFamily="34" charset="0"/>
                <a:cs typeface="Arial" panose="020B0604020202020204" pitchFamily="34" charset="0"/>
              </a:rPr>
            </a:br>
            <a:r>
              <a:rPr lang="en-US" altLang="ja-JP" dirty="0">
                <a:latin typeface="Arial" panose="020B0604020202020204" pitchFamily="34" charset="0"/>
                <a:cs typeface="Arial" panose="020B0604020202020204" pitchFamily="34" charset="0"/>
              </a:rPr>
              <a:t>Genoa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Italy</a:t>
            </a:r>
            <a:r>
              <a:rPr lang="de-DE" dirty="0">
                <a:latin typeface="Arial" panose="020B0604020202020204" pitchFamily="34" charset="0"/>
                <a:cs typeface="Arial" panose="020B0604020202020204" pitchFamily="34" charset="0"/>
              </a:rPr>
              <a:t> 3</a:t>
            </a:r>
            <a:r>
              <a:rPr lang="de-DE" baseline="30000" dirty="0">
                <a:latin typeface="Arial" panose="020B0604020202020204" pitchFamily="34" charset="0"/>
                <a:cs typeface="Arial" panose="020B0604020202020204" pitchFamily="34" charset="0"/>
              </a:rPr>
              <a:t>rd</a:t>
            </a:r>
            <a:r>
              <a:rPr lang="de-DE" dirty="0">
                <a:latin typeface="Arial" panose="020B0604020202020204" pitchFamily="34" charset="0"/>
                <a:cs typeface="Arial" panose="020B0604020202020204" pitchFamily="34" charset="0"/>
              </a:rPr>
              <a:t> – 5</a:t>
            </a:r>
            <a:r>
              <a:rPr lang="de-DE" baseline="30000" dirty="0">
                <a:latin typeface="Arial" panose="020B0604020202020204" pitchFamily="34" charset="0"/>
                <a:cs typeface="Arial" panose="020B0604020202020204" pitchFamily="34" charset="0"/>
              </a:rPr>
              <a:t>th</a:t>
            </a:r>
            <a:r>
              <a:rPr lang="de-DE" dirty="0">
                <a:latin typeface="Arial" panose="020B0604020202020204" pitchFamily="34" charset="0"/>
                <a:cs typeface="Arial" panose="020B0604020202020204" pitchFamily="34" charset="0"/>
              </a:rPr>
              <a:t> June, 2019</a:t>
            </a:r>
          </a:p>
        </p:txBody>
      </p:sp>
      <p:pic>
        <p:nvPicPr>
          <p:cNvPr id="10" name="Picture 2" descr="Baltic Sea Hydrographic Commission"/>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 y="0"/>
            <a:ext cx="1238909" cy="128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775063" y="1801631"/>
            <a:ext cx="11152413" cy="1940857"/>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1" lang="en-US" altLang="ja-JP" b="1" dirty="0">
                <a:solidFill>
                  <a:schemeClr val="bg2">
                    <a:lumMod val="50000"/>
                  </a:schemeClr>
                </a:solidFill>
              </a:rPr>
              <a:t>BALTIC SEA HYDROGRAPHIC COMMISSION (BSHC)</a:t>
            </a:r>
          </a:p>
          <a:p>
            <a:endParaRPr kumimoji="1" lang="en-US" altLang="ja-JP" b="1" dirty="0">
              <a:solidFill>
                <a:schemeClr val="bg2">
                  <a:lumMod val="50000"/>
                </a:schemeClr>
              </a:solidFill>
            </a:endParaRPr>
          </a:p>
          <a:p>
            <a:r>
              <a:rPr kumimoji="1" lang="en-US" altLang="ja-JP" b="1" dirty="0">
                <a:solidFill>
                  <a:schemeClr val="bg2">
                    <a:lumMod val="50000"/>
                  </a:schemeClr>
                </a:solidFill>
              </a:rPr>
              <a:t>BSHC report to IRCC11</a:t>
            </a:r>
          </a:p>
          <a:p>
            <a:endParaRPr kumimoji="1" lang="en-US" altLang="ja-JP" b="1" dirty="0">
              <a:solidFill>
                <a:schemeClr val="bg2">
                  <a:lumMod val="50000"/>
                </a:schemeClr>
              </a:solidFill>
            </a:endParaRPr>
          </a:p>
          <a:p>
            <a:r>
              <a:rPr kumimoji="1" lang="en-US" altLang="ja-JP" sz="5100" b="1" dirty="0">
                <a:solidFill>
                  <a:schemeClr val="bg2">
                    <a:lumMod val="50000"/>
                  </a:schemeClr>
                </a:solidFill>
              </a:rPr>
              <a:t>Genoa, Italy 3-5 June 2019</a:t>
            </a:r>
            <a:endParaRPr kumimoji="1" lang="ja-JP" altLang="en-US" sz="5100" b="1" dirty="0">
              <a:solidFill>
                <a:schemeClr val="bg2">
                  <a:lumMod val="50000"/>
                </a:schemeClr>
              </a:solidFill>
            </a:endParaRPr>
          </a:p>
        </p:txBody>
      </p:sp>
      <p:sp>
        <p:nvSpPr>
          <p:cNvPr id="11" name="テキスト ボックス 10"/>
          <p:cNvSpPr txBox="1"/>
          <p:nvPr/>
        </p:nvSpPr>
        <p:spPr>
          <a:xfrm>
            <a:off x="9336677" y="296162"/>
            <a:ext cx="2590800" cy="523220"/>
          </a:xfrm>
          <a:prstGeom prst="rect">
            <a:avLst/>
          </a:prstGeom>
          <a:noFill/>
        </p:spPr>
        <p:txBody>
          <a:bodyPr wrap="square" rtlCol="0">
            <a:spAutoFit/>
          </a:bodyPr>
          <a:lstStyle/>
          <a:p>
            <a:pPr algn="ctr"/>
            <a:r>
              <a:rPr kumimoji="1" lang="en-US" altLang="ja-JP" sz="2800" dirty="0">
                <a:solidFill>
                  <a:schemeClr val="bg2">
                    <a:lumMod val="50000"/>
                  </a:schemeClr>
                </a:solidFill>
              </a:rPr>
              <a:t>IRCC11-06.1F</a:t>
            </a:r>
            <a:endParaRPr kumimoji="1" lang="ja-JP" altLang="en-US" sz="2800" dirty="0">
              <a:solidFill>
                <a:schemeClr val="bg2">
                  <a:lumMod val="50000"/>
                </a:schemeClr>
              </a:solidFill>
            </a:endParaRPr>
          </a:p>
        </p:txBody>
      </p:sp>
    </p:spTree>
    <p:extLst>
      <p:ext uri="{BB962C8B-B14F-4D97-AF65-F5344CB8AC3E}">
        <p14:creationId xmlns:p14="http://schemas.microsoft.com/office/powerpoint/2010/main" val="334826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6486" y="3934823"/>
            <a:ext cx="4605514" cy="2923177"/>
          </a:xfrm>
          <a:prstGeom prst="rect">
            <a:avLst/>
          </a:prstGeom>
        </p:spPr>
      </p:pic>
      <p:pic>
        <p:nvPicPr>
          <p:cNvPr id="2" name="Bille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6575" y="986740"/>
            <a:ext cx="4527687" cy="4346534"/>
          </a:xfrm>
          <a:prstGeom prst="rect">
            <a:avLst/>
          </a:prstGeom>
          <a:ln>
            <a:solidFill>
              <a:schemeClr val="tx1"/>
            </a:solidFill>
          </a:ln>
        </p:spPr>
      </p:pic>
      <p:sp>
        <p:nvSpPr>
          <p:cNvPr id="5" name="Title 1"/>
          <p:cNvSpPr>
            <a:spLocks noGrp="1"/>
          </p:cNvSpPr>
          <p:nvPr>
            <p:ph type="title"/>
          </p:nvPr>
        </p:nvSpPr>
        <p:spPr>
          <a:xfrm>
            <a:off x="1256212" y="294249"/>
            <a:ext cx="11112500" cy="540511"/>
          </a:xfrm>
        </p:spPr>
        <p:txBody>
          <a:bodyPr>
            <a:noAutofit/>
          </a:bodyPr>
          <a:lstStyle/>
          <a:p>
            <a:r>
              <a:rPr lang="en-US" altLang="ja-JP" sz="3200" dirty="0"/>
              <a:t>Activities      - Relations with other organizations</a:t>
            </a:r>
            <a:r>
              <a:rPr kumimoji="1" lang="en-US" altLang="ja-JP" sz="3200" dirty="0"/>
              <a:t> -</a:t>
            </a:r>
            <a:endParaRPr lang="ja-JP" altLang="en-US" sz="2400" dirty="0"/>
          </a:p>
        </p:txBody>
      </p:sp>
      <p:sp>
        <p:nvSpPr>
          <p:cNvPr id="7" name="Rektangel 6"/>
          <p:cNvSpPr/>
          <p:nvPr/>
        </p:nvSpPr>
        <p:spPr>
          <a:xfrm>
            <a:off x="183648" y="1639955"/>
            <a:ext cx="4650377" cy="3970318"/>
          </a:xfrm>
          <a:prstGeom prst="rect">
            <a:avLst/>
          </a:prstGeom>
        </p:spPr>
        <p:txBody>
          <a:bodyPr wrap="square">
            <a:spAutoFit/>
          </a:bodyPr>
          <a:lstStyle/>
          <a:p>
            <a:r>
              <a:rPr lang="en-US" dirty="0">
                <a:solidFill>
                  <a:schemeClr val="bg2">
                    <a:lumMod val="50000"/>
                  </a:schemeClr>
                </a:solidFill>
              </a:rPr>
              <a:t>Relations with other International Organizations and IHO Stakeholders</a:t>
            </a:r>
          </a:p>
          <a:p>
            <a:endParaRPr lang="en-US" dirty="0">
              <a:solidFill>
                <a:schemeClr val="bg2">
                  <a:lumMod val="50000"/>
                </a:schemeClr>
              </a:solidFill>
            </a:endParaRPr>
          </a:p>
          <a:p>
            <a:r>
              <a:rPr lang="en-US" dirty="0">
                <a:solidFill>
                  <a:schemeClr val="bg2">
                    <a:lumMod val="50000"/>
                  </a:schemeClr>
                </a:solidFill>
              </a:rPr>
              <a:t>RHC’s was asked to consider the relevance of the list and its continued existence in current or different format. </a:t>
            </a:r>
          </a:p>
          <a:p>
            <a:endParaRPr lang="en-US" dirty="0">
              <a:solidFill>
                <a:schemeClr val="bg2">
                  <a:lumMod val="50000"/>
                </a:schemeClr>
              </a:solidFill>
            </a:endParaRPr>
          </a:p>
          <a:p>
            <a:r>
              <a:rPr lang="en-US" dirty="0">
                <a:solidFill>
                  <a:schemeClr val="bg2">
                    <a:lumMod val="50000"/>
                  </a:schemeClr>
                </a:solidFill>
              </a:rPr>
              <a:t>At the BSHC 23 meeting the relevance of the list of stakeholder events was discussed. </a:t>
            </a:r>
          </a:p>
          <a:p>
            <a:endParaRPr lang="en-US" dirty="0">
              <a:solidFill>
                <a:schemeClr val="bg2">
                  <a:lumMod val="50000"/>
                </a:schemeClr>
              </a:solidFill>
            </a:endParaRPr>
          </a:p>
          <a:p>
            <a:r>
              <a:rPr lang="en-US" dirty="0">
                <a:solidFill>
                  <a:schemeClr val="bg2">
                    <a:lumMod val="50000"/>
                  </a:schemeClr>
                </a:solidFill>
              </a:rPr>
              <a:t>The BSHC MS concluded that the relevance of the list of stakeholder events was  considered rather low and that the BSHC MS see no need for a further existence of the list. </a:t>
            </a:r>
          </a:p>
        </p:txBody>
      </p:sp>
    </p:spTree>
    <p:extLst>
      <p:ext uri="{BB962C8B-B14F-4D97-AF65-F5344CB8AC3E}">
        <p14:creationId xmlns:p14="http://schemas.microsoft.com/office/powerpoint/2010/main" val="3489132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77" y="309449"/>
            <a:ext cx="10515600" cy="540511"/>
          </a:xfrm>
        </p:spPr>
        <p:txBody>
          <a:bodyPr>
            <a:normAutofit/>
          </a:bodyPr>
          <a:lstStyle/>
          <a:p>
            <a:r>
              <a:rPr lang="en-US" sz="3200" b="1" dirty="0">
                <a:latin typeface="Arial" panose="020B0604020202020204" pitchFamily="34" charset="0"/>
                <a:cs typeface="Arial" panose="020B0604020202020204" pitchFamily="34" charset="0"/>
              </a:rPr>
              <a:t>Action requested to IRCC</a:t>
            </a:r>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11</a:t>
            </a:fld>
            <a:endParaRPr lang="en-US" dirty="0"/>
          </a:p>
        </p:txBody>
      </p:sp>
      <p:sp>
        <p:nvSpPr>
          <p:cNvPr id="7" name="Rektangel 6"/>
          <p:cNvSpPr/>
          <p:nvPr/>
        </p:nvSpPr>
        <p:spPr>
          <a:xfrm>
            <a:off x="182880" y="1233513"/>
            <a:ext cx="12009120" cy="5109091"/>
          </a:xfrm>
          <a:prstGeom prst="rect">
            <a:avLst/>
          </a:prstGeom>
        </p:spPr>
        <p:txBody>
          <a:bodyPr wrap="square">
            <a:spAutoFit/>
          </a:bodyPr>
          <a:lstStyle/>
          <a:p>
            <a:r>
              <a:rPr lang="en-US" sz="2000" b="1" dirty="0">
                <a:solidFill>
                  <a:schemeClr val="bg2">
                    <a:lumMod val="50000"/>
                  </a:schemeClr>
                </a:solidFill>
                <a:latin typeface="Calibri" panose="020F0502020204030204" pitchFamily="34" charset="0"/>
              </a:rPr>
              <a:t>Conclusions:</a:t>
            </a:r>
          </a:p>
          <a:p>
            <a:r>
              <a:rPr lang="en-US" sz="2000" dirty="0">
                <a:solidFill>
                  <a:schemeClr val="bg2">
                    <a:lumMod val="50000"/>
                  </a:schemeClr>
                </a:solidFill>
                <a:latin typeface="Calibri" panose="020F0502020204030204" pitchFamily="34" charset="0"/>
              </a:rPr>
              <a:t>The BSHC Statutes have been reviewed and updated and the amended version of the Statutes was signed at the BSHC24 Conference in Aalborg.</a:t>
            </a:r>
          </a:p>
          <a:p>
            <a:endParaRPr lang="en-US" sz="2000" dirty="0">
              <a:solidFill>
                <a:schemeClr val="bg2">
                  <a:lumMod val="50000"/>
                </a:schemeClr>
              </a:solidFill>
              <a:latin typeface="Calibri" panose="020F0502020204030204" pitchFamily="34" charset="0"/>
            </a:endParaRPr>
          </a:p>
          <a:p>
            <a:r>
              <a:rPr lang="en-US" sz="2000" b="1" dirty="0">
                <a:solidFill>
                  <a:schemeClr val="bg2">
                    <a:lumMod val="50000"/>
                  </a:schemeClr>
                </a:solidFill>
                <a:latin typeface="Calibri" panose="020F0502020204030204" pitchFamily="34" charset="0"/>
              </a:rPr>
              <a:t>Achievements and lessons learned:</a:t>
            </a:r>
          </a:p>
          <a:p>
            <a:r>
              <a:rPr lang="en-US" sz="2000" dirty="0">
                <a:solidFill>
                  <a:schemeClr val="bg2">
                    <a:lumMod val="50000"/>
                  </a:schemeClr>
                </a:solidFill>
                <a:latin typeface="Calibri" panose="020F0502020204030204" pitchFamily="34" charset="0"/>
              </a:rPr>
              <a:t>The cooperation within the BSHC is very productive. The Baltic Sea can be seen as a test bed for hydrographic developments. Several projects have led to joint databases and results provided in the web. </a:t>
            </a:r>
          </a:p>
          <a:p>
            <a:endParaRPr lang="en-US" sz="2000" dirty="0">
              <a:solidFill>
                <a:schemeClr val="bg2">
                  <a:lumMod val="50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The outreach of the hydrographic work in the region and beyond has improved even further. Member states have continued to contribute extensively to the work of the IHO and have been active participants of working groups.</a:t>
            </a:r>
          </a:p>
          <a:p>
            <a:endParaRPr lang="en-US" sz="2000" dirty="0">
              <a:solidFill>
                <a:schemeClr val="bg2">
                  <a:lumMod val="50000"/>
                </a:schemeClr>
              </a:solidFill>
              <a:latin typeface="Calibri" panose="020F0502020204030204" pitchFamily="34" charset="0"/>
            </a:endParaRPr>
          </a:p>
          <a:p>
            <a:r>
              <a:rPr lang="en-US" sz="2000" dirty="0">
                <a:solidFill>
                  <a:schemeClr val="bg2">
                    <a:lumMod val="50000"/>
                  </a:schemeClr>
                </a:solidFill>
                <a:latin typeface="Calibri" panose="020F0502020204030204" pitchFamily="34" charset="0"/>
              </a:rPr>
              <a:t>There has been substantial cooperation between commission member states and other European States</a:t>
            </a:r>
          </a:p>
          <a:p>
            <a:r>
              <a:rPr lang="en-US" sz="2000" dirty="0">
                <a:solidFill>
                  <a:schemeClr val="bg2">
                    <a:lumMod val="50000"/>
                  </a:schemeClr>
                </a:solidFill>
                <a:latin typeface="Calibri" panose="020F0502020204030204" pitchFamily="34" charset="0"/>
              </a:rPr>
              <a:t>and the EU on information sharing and shared projects.</a:t>
            </a:r>
            <a:endParaRPr lang="en-US" dirty="0">
              <a:solidFill>
                <a:schemeClr val="bg2">
                  <a:lumMod val="50000"/>
                </a:schemeClr>
              </a:solidFill>
              <a:latin typeface="Calibri" panose="020F0502020204030204" pitchFamily="34" charset="0"/>
            </a:endParaRPr>
          </a:p>
          <a:p>
            <a:endParaRPr lang="en-US" sz="2400" dirty="0">
              <a:solidFill>
                <a:schemeClr val="bg2">
                  <a:lumMod val="50000"/>
                </a:schemeClr>
              </a:solidFill>
              <a:latin typeface="Calibri" panose="020F0502020204030204" pitchFamily="34" charset="0"/>
            </a:endParaRPr>
          </a:p>
          <a:p>
            <a:r>
              <a:rPr lang="en-US" sz="2400" b="1" dirty="0">
                <a:solidFill>
                  <a:schemeClr val="bg2">
                    <a:lumMod val="50000"/>
                  </a:schemeClr>
                </a:solidFill>
                <a:latin typeface="Calibri" panose="020F0502020204030204" pitchFamily="34" charset="0"/>
              </a:rPr>
              <a:t>The IRCC is invited to note this report.</a:t>
            </a:r>
          </a:p>
          <a:p>
            <a:pPr marL="285750" indent="-285750">
              <a:buFont typeface="Arial" panose="020B0604020202020204" pitchFamily="34" charset="0"/>
              <a:buChar char="•"/>
            </a:pPr>
            <a:endParaRPr lang="en-US"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246959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304" y="267111"/>
            <a:ext cx="10515600" cy="540511"/>
          </a:xfrm>
        </p:spPr>
        <p:txBody>
          <a:bodyPr>
            <a:normAutofit fontScale="90000"/>
          </a:bodyPr>
          <a:lstStyle/>
          <a:p>
            <a:r>
              <a:rPr lang="en-US" dirty="0">
                <a:latin typeface="Arial" panose="020B0604020202020204" pitchFamily="34" charset="0"/>
                <a:cs typeface="Arial" panose="020B0604020202020204" pitchFamily="34" charset="0"/>
              </a:rPr>
              <a:t>Outline of BSHC</a:t>
            </a:r>
          </a:p>
        </p:txBody>
      </p:sp>
      <p:sp>
        <p:nvSpPr>
          <p:cNvPr id="5" name="Slide Number Placeholder 4"/>
          <p:cNvSpPr>
            <a:spLocks noGrp="1"/>
          </p:cNvSpPr>
          <p:nvPr>
            <p:ph type="sldNum" sz="quarter" idx="4294967295"/>
          </p:nvPr>
        </p:nvSpPr>
        <p:spPr>
          <a:xfrm>
            <a:off x="8986777" y="5931826"/>
            <a:ext cx="2743200" cy="365125"/>
          </a:xfrm>
        </p:spPr>
        <p:txBody>
          <a:bodyPr/>
          <a:lstStyle/>
          <a:p>
            <a:fld id="{EC878826-814C-4FD2-96B3-D147818A5C89}" type="slidenum">
              <a:rPr lang="en-US" smtClean="0"/>
              <a:t>2</a:t>
            </a:fld>
            <a:endParaRPr lang="en-US" dirty="0"/>
          </a:p>
        </p:txBody>
      </p:sp>
      <p:sp>
        <p:nvSpPr>
          <p:cNvPr id="8" name="コンテンツ プレースホルダー 2"/>
          <p:cNvSpPr>
            <a:spLocks noGrp="1"/>
          </p:cNvSpPr>
          <p:nvPr>
            <p:ph idx="1"/>
          </p:nvPr>
        </p:nvSpPr>
        <p:spPr>
          <a:xfrm>
            <a:off x="209636" y="1373752"/>
            <a:ext cx="11520341" cy="5254123"/>
          </a:xfrm>
        </p:spPr>
        <p:txBody>
          <a:bodyPr>
            <a:normAutofit/>
          </a:bodyPr>
          <a:lstStyle/>
          <a:p>
            <a:pPr marL="0" indent="0">
              <a:buNone/>
            </a:pPr>
            <a:r>
              <a:rPr lang="en-US" altLang="ja-JP" sz="2400" u="sng" dirty="0">
                <a:solidFill>
                  <a:schemeClr val="bg2">
                    <a:lumMod val="50000"/>
                  </a:schemeClr>
                </a:solidFill>
              </a:rPr>
              <a:t>Membership</a:t>
            </a:r>
          </a:p>
          <a:p>
            <a:pPr marL="0" indent="0">
              <a:buNone/>
            </a:pPr>
            <a:r>
              <a:rPr lang="en-US" altLang="ja-JP" sz="2000" dirty="0">
                <a:solidFill>
                  <a:schemeClr val="bg2">
                    <a:lumMod val="50000"/>
                  </a:schemeClr>
                </a:solidFill>
              </a:rPr>
              <a:t>Chair: 		</a:t>
            </a:r>
            <a:r>
              <a:rPr lang="en-US" altLang="ja-JP" sz="2000" dirty="0" err="1">
                <a:solidFill>
                  <a:schemeClr val="bg2">
                    <a:lumMod val="50000"/>
                  </a:schemeClr>
                </a:solidFill>
              </a:rPr>
              <a:t>Mr</a:t>
            </a:r>
            <a:r>
              <a:rPr lang="en-US" altLang="ja-JP" sz="2000" dirty="0">
                <a:solidFill>
                  <a:schemeClr val="bg2">
                    <a:lumMod val="50000"/>
                  </a:schemeClr>
                </a:solidFill>
              </a:rPr>
              <a:t> Thomas Dehling (Germany) from Sept 21, 2017 </a:t>
            </a:r>
          </a:p>
          <a:p>
            <a:pPr marL="0" indent="0">
              <a:buNone/>
            </a:pPr>
            <a:r>
              <a:rPr lang="en-US" altLang="ja-JP" sz="2000" dirty="0">
                <a:solidFill>
                  <a:schemeClr val="bg2">
                    <a:lumMod val="50000"/>
                  </a:schemeClr>
                </a:solidFill>
              </a:rPr>
              <a:t>		</a:t>
            </a:r>
            <a:r>
              <a:rPr lang="en-US" altLang="ja-JP" sz="2000" dirty="0" err="1">
                <a:solidFill>
                  <a:schemeClr val="bg2">
                    <a:lumMod val="50000"/>
                  </a:schemeClr>
                </a:solidFill>
              </a:rPr>
              <a:t>Mrs</a:t>
            </a:r>
            <a:r>
              <a:rPr lang="en-US" altLang="ja-JP" sz="2000" dirty="0">
                <a:solidFill>
                  <a:schemeClr val="bg2">
                    <a:lumMod val="50000"/>
                  </a:schemeClr>
                </a:solidFill>
              </a:rPr>
              <a:t> Pia Dahl Højgaard (Denmark) from August 29, 2018</a:t>
            </a:r>
          </a:p>
          <a:p>
            <a:pPr marL="0" indent="0">
              <a:buNone/>
            </a:pPr>
            <a:endParaRPr lang="en-US" altLang="ja-JP" sz="2000" dirty="0">
              <a:solidFill>
                <a:schemeClr val="bg2">
                  <a:lumMod val="50000"/>
                </a:schemeClr>
              </a:solidFill>
            </a:endParaRPr>
          </a:p>
          <a:p>
            <a:pPr marL="0" indent="0">
              <a:buNone/>
            </a:pPr>
            <a:r>
              <a:rPr lang="en-US" altLang="ja-JP" sz="2000" dirty="0">
                <a:solidFill>
                  <a:schemeClr val="bg2">
                    <a:lumMod val="50000"/>
                  </a:schemeClr>
                </a:solidFill>
              </a:rPr>
              <a:t>Vice-Chair: 	</a:t>
            </a:r>
            <a:r>
              <a:rPr lang="en-US" altLang="ja-JP" sz="2000" dirty="0" err="1">
                <a:solidFill>
                  <a:schemeClr val="bg2">
                    <a:lumMod val="50000"/>
                  </a:schemeClr>
                </a:solidFill>
              </a:rPr>
              <a:t>Mrs</a:t>
            </a:r>
            <a:r>
              <a:rPr lang="en-US" altLang="ja-JP" sz="2000" dirty="0">
                <a:solidFill>
                  <a:schemeClr val="bg2">
                    <a:lumMod val="50000"/>
                  </a:schemeClr>
                </a:solidFill>
              </a:rPr>
              <a:t> Pia Dahl Højgaard (Denmark) from Sept 21, 2017</a:t>
            </a:r>
          </a:p>
          <a:p>
            <a:pPr marL="0" indent="0">
              <a:buNone/>
            </a:pPr>
            <a:r>
              <a:rPr lang="en-US" altLang="ja-JP" sz="2000" dirty="0">
                <a:solidFill>
                  <a:schemeClr val="bg2">
                    <a:lumMod val="50000"/>
                  </a:schemeClr>
                </a:solidFill>
              </a:rPr>
              <a:t>		Cpt. Andrzej Kowalski (Poland) from August 29, 2018Membership:</a:t>
            </a:r>
          </a:p>
          <a:p>
            <a:pPr marL="0" indent="0">
              <a:buNone/>
            </a:pPr>
            <a:endParaRPr lang="en-US" altLang="ja-JP" sz="2000" dirty="0">
              <a:solidFill>
                <a:schemeClr val="bg2">
                  <a:lumMod val="50000"/>
                </a:schemeClr>
              </a:solidFill>
            </a:endParaRPr>
          </a:p>
          <a:p>
            <a:r>
              <a:rPr lang="en-US" altLang="ja-JP" sz="2000" dirty="0">
                <a:solidFill>
                  <a:schemeClr val="bg2">
                    <a:lumMod val="50000"/>
                  </a:schemeClr>
                </a:solidFill>
              </a:rPr>
              <a:t>Members: Members: Denmark, Estonia, Finland, Germany, Latvia, Poland, Russian Federation, Sweden.</a:t>
            </a:r>
          </a:p>
          <a:p>
            <a:r>
              <a:rPr lang="en-US" altLang="ja-JP" sz="2000" dirty="0">
                <a:solidFill>
                  <a:schemeClr val="bg2">
                    <a:lumMod val="50000"/>
                  </a:schemeClr>
                </a:solidFill>
              </a:rPr>
              <a:t>Associate Member: Lithuania.</a:t>
            </a:r>
          </a:p>
          <a:p>
            <a:r>
              <a:rPr lang="en-US" altLang="ja-JP" sz="2000" dirty="0">
                <a:solidFill>
                  <a:schemeClr val="bg2">
                    <a:lumMod val="50000"/>
                  </a:schemeClr>
                </a:solidFill>
              </a:rPr>
              <a:t>Observers: UKHO, US Navy</a:t>
            </a:r>
          </a:p>
          <a:p>
            <a:r>
              <a:rPr lang="en-US" altLang="ja-JP" sz="2000" dirty="0">
                <a:solidFill>
                  <a:schemeClr val="bg2">
                    <a:lumMod val="50000"/>
                  </a:schemeClr>
                </a:solidFill>
              </a:rPr>
              <a:t>IHO representative, Secretary General, Dr Mathias Jonas</a:t>
            </a:r>
          </a:p>
          <a:p>
            <a:pPr marL="0" indent="0">
              <a:buNone/>
            </a:pPr>
            <a:endParaRPr lang="en-US" altLang="ja-JP" sz="2100" dirty="0">
              <a:solidFill>
                <a:schemeClr val="bg2">
                  <a:lumMod val="50000"/>
                </a:schemeClr>
              </a:solidFill>
            </a:endParaRPr>
          </a:p>
        </p:txBody>
      </p:sp>
    </p:spTree>
    <p:extLst>
      <p:ext uri="{BB962C8B-B14F-4D97-AF65-F5344CB8AC3E}">
        <p14:creationId xmlns:p14="http://schemas.microsoft.com/office/powerpoint/2010/main" val="377420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377" y="259414"/>
            <a:ext cx="10515600" cy="540511"/>
          </a:xfrm>
        </p:spPr>
        <p:txBody>
          <a:bodyPr>
            <a:normAutofit fontScale="90000"/>
          </a:bodyPr>
          <a:lstStyle/>
          <a:p>
            <a:r>
              <a:rPr lang="en-US" dirty="0">
                <a:latin typeface="Arial" panose="020B0604020202020204" pitchFamily="34" charset="0"/>
                <a:cs typeface="Arial" panose="020B0604020202020204" pitchFamily="34" charset="0"/>
              </a:rPr>
              <a:t>Meetings since IRCC10 (June 2018)</a:t>
            </a:r>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3</a:t>
            </a:fld>
            <a:endParaRPr lang="en-US" dirty="0"/>
          </a:p>
        </p:txBody>
      </p:sp>
      <p:sp>
        <p:nvSpPr>
          <p:cNvPr id="4" name="Rektangel 3"/>
          <p:cNvSpPr/>
          <p:nvPr/>
        </p:nvSpPr>
        <p:spPr>
          <a:xfrm>
            <a:off x="357308" y="1357715"/>
            <a:ext cx="7933508" cy="2277547"/>
          </a:xfrm>
          <a:prstGeom prst="rect">
            <a:avLst/>
          </a:prstGeom>
        </p:spPr>
        <p:txBody>
          <a:bodyPr wrap="square">
            <a:spAutoFit/>
          </a:bodyPr>
          <a:lstStyle/>
          <a:p>
            <a:r>
              <a:rPr lang="da-DK" sz="2200" b="1" u="sng" dirty="0" err="1">
                <a:solidFill>
                  <a:schemeClr val="bg2">
                    <a:lumMod val="50000"/>
                  </a:schemeClr>
                </a:solidFill>
              </a:rPr>
              <a:t>Metings</a:t>
            </a:r>
            <a:r>
              <a:rPr lang="da-DK" sz="2200" b="1" u="sng" dirty="0">
                <a:solidFill>
                  <a:schemeClr val="bg2">
                    <a:lumMod val="50000"/>
                  </a:schemeClr>
                </a:solidFill>
              </a:rPr>
              <a:t>: </a:t>
            </a:r>
          </a:p>
          <a:p>
            <a:pPr lvl="1"/>
            <a:r>
              <a:rPr lang="en-US" sz="2000" dirty="0">
                <a:solidFill>
                  <a:schemeClr val="bg2">
                    <a:lumMod val="50000"/>
                  </a:schemeClr>
                </a:solidFill>
                <a:latin typeface="Calibri" panose="020F0502020204030204" pitchFamily="34" charset="0"/>
              </a:rPr>
              <a:t>Following BSHC meetings have taken place:</a:t>
            </a:r>
          </a:p>
          <a:p>
            <a:pPr lvl="1"/>
            <a:r>
              <a:rPr lang="en-US" sz="2000" dirty="0">
                <a:solidFill>
                  <a:schemeClr val="bg2">
                    <a:lumMod val="50000"/>
                  </a:schemeClr>
                </a:solidFill>
                <a:latin typeface="Calibri" panose="020F0502020204030204" pitchFamily="34" charset="0"/>
              </a:rPr>
              <a:t>23rd Meeting - Aalborg, Denmark Germany, 27-29 August 2018</a:t>
            </a:r>
          </a:p>
          <a:p>
            <a:pPr lvl="1"/>
            <a:endParaRPr lang="en-US" sz="2000" dirty="0">
              <a:solidFill>
                <a:schemeClr val="bg2">
                  <a:lumMod val="50000"/>
                </a:schemeClr>
              </a:solidFill>
              <a:latin typeface="Calibri" panose="020F0502020204030204" pitchFamily="34" charset="0"/>
            </a:endParaRPr>
          </a:p>
          <a:p>
            <a:pPr lvl="1"/>
            <a:r>
              <a:rPr lang="en-US" sz="2000" dirty="0">
                <a:solidFill>
                  <a:schemeClr val="bg2">
                    <a:lumMod val="50000"/>
                  </a:schemeClr>
                </a:solidFill>
                <a:latin typeface="Calibri" panose="020F0502020204030204" pitchFamily="34" charset="0"/>
              </a:rPr>
              <a:t>Next meeting: </a:t>
            </a:r>
            <a:br>
              <a:rPr lang="en-US" sz="2000" dirty="0">
                <a:solidFill>
                  <a:schemeClr val="bg2">
                    <a:lumMod val="50000"/>
                  </a:schemeClr>
                </a:solidFill>
                <a:latin typeface="Calibri" panose="020F0502020204030204" pitchFamily="34" charset="0"/>
              </a:rPr>
            </a:br>
            <a:r>
              <a:rPr lang="en-US" sz="2000" dirty="0">
                <a:solidFill>
                  <a:schemeClr val="bg2">
                    <a:lumMod val="50000"/>
                  </a:schemeClr>
                </a:solidFill>
                <a:latin typeface="Calibri" panose="020F0502020204030204" pitchFamily="34" charset="0"/>
              </a:rPr>
              <a:t>24th BSHC meeting will take place 10-12 September 2019, </a:t>
            </a:r>
            <a:r>
              <a:rPr lang="en-US" sz="2000" dirty="0" err="1">
                <a:solidFill>
                  <a:schemeClr val="bg2">
                    <a:lumMod val="50000"/>
                  </a:schemeClr>
                </a:solidFill>
                <a:latin typeface="Calibri" panose="020F0502020204030204" pitchFamily="34" charset="0"/>
              </a:rPr>
              <a:t>Gdańsk</a:t>
            </a:r>
            <a:r>
              <a:rPr lang="en-US" sz="2000" dirty="0">
                <a:solidFill>
                  <a:schemeClr val="bg2">
                    <a:lumMod val="50000"/>
                  </a:schemeClr>
                </a:solidFill>
                <a:latin typeface="Calibri" panose="020F0502020204030204" pitchFamily="34" charset="0"/>
              </a:rPr>
              <a:t>, Poland</a:t>
            </a:r>
            <a:endParaRPr lang="da-DK" sz="2000" dirty="0">
              <a:solidFill>
                <a:schemeClr val="bg2">
                  <a:lumMod val="50000"/>
                </a:schemeClr>
              </a:solidFill>
            </a:endParaRPr>
          </a:p>
        </p:txBody>
      </p:sp>
      <p:sp>
        <p:nvSpPr>
          <p:cNvPr id="3" name="Rektangel 2"/>
          <p:cNvSpPr/>
          <p:nvPr/>
        </p:nvSpPr>
        <p:spPr>
          <a:xfrm>
            <a:off x="287383" y="3399203"/>
            <a:ext cx="7576457" cy="2616101"/>
          </a:xfrm>
          <a:prstGeom prst="rect">
            <a:avLst/>
          </a:prstGeom>
        </p:spPr>
        <p:txBody>
          <a:bodyPr wrap="square">
            <a:spAutoFit/>
          </a:bodyPr>
          <a:lstStyle/>
          <a:p>
            <a:endParaRPr lang="da-DK" sz="2000" dirty="0">
              <a:solidFill>
                <a:schemeClr val="bg2">
                  <a:lumMod val="50000"/>
                </a:schemeClr>
              </a:solidFill>
              <a:latin typeface="Times New Roman" panose="02020603050405020304" pitchFamily="18" charset="0"/>
            </a:endParaRPr>
          </a:p>
          <a:p>
            <a:r>
              <a:rPr lang="da-DK" sz="2000" dirty="0">
                <a:solidFill>
                  <a:schemeClr val="bg2">
                    <a:lumMod val="50000"/>
                  </a:schemeClr>
                </a:solidFill>
                <a:latin typeface="Times New Roman" panose="02020603050405020304" pitchFamily="18" charset="0"/>
              </a:rPr>
              <a:t> </a:t>
            </a:r>
            <a:r>
              <a:rPr lang="da-DK" sz="2200" b="1" dirty="0" err="1">
                <a:solidFill>
                  <a:schemeClr val="bg2">
                    <a:lumMod val="50000"/>
                  </a:schemeClr>
                </a:solidFill>
                <a:latin typeface="Calibri" panose="020F0502020204030204" pitchFamily="34" charset="0"/>
              </a:rPr>
              <a:t>Current</a:t>
            </a:r>
            <a:r>
              <a:rPr lang="da-DK" sz="2200" b="1" dirty="0">
                <a:solidFill>
                  <a:schemeClr val="bg2">
                    <a:lumMod val="50000"/>
                  </a:schemeClr>
                </a:solidFill>
                <a:latin typeface="Calibri" panose="020F0502020204030204" pitchFamily="34" charset="0"/>
              </a:rPr>
              <a:t> BSHC </a:t>
            </a:r>
            <a:r>
              <a:rPr lang="da-DK" sz="2200" b="1" dirty="0" err="1">
                <a:solidFill>
                  <a:schemeClr val="bg2">
                    <a:lumMod val="50000"/>
                  </a:schemeClr>
                </a:solidFill>
                <a:latin typeface="Calibri" panose="020F0502020204030204" pitchFamily="34" charset="0"/>
              </a:rPr>
              <a:t>Working</a:t>
            </a:r>
            <a:r>
              <a:rPr lang="da-DK" sz="2200" b="1" dirty="0">
                <a:solidFill>
                  <a:schemeClr val="bg2">
                    <a:lumMod val="50000"/>
                  </a:schemeClr>
                </a:solidFill>
                <a:latin typeface="Calibri" panose="020F0502020204030204" pitchFamily="34" charset="0"/>
              </a:rPr>
              <a:t> Groups: </a:t>
            </a:r>
          </a:p>
          <a:p>
            <a:pPr lvl="1"/>
            <a:r>
              <a:rPr lang="en-US" sz="2000" dirty="0">
                <a:solidFill>
                  <a:schemeClr val="bg2">
                    <a:lumMod val="50000"/>
                  </a:schemeClr>
                </a:solidFill>
                <a:latin typeface="Calibri" panose="020F0502020204030204" pitchFamily="34" charset="0"/>
              </a:rPr>
              <a:t>a) Baltic Sea Bathymetry Database (BSBD) </a:t>
            </a:r>
          </a:p>
          <a:p>
            <a:pPr lvl="1"/>
            <a:r>
              <a:rPr lang="en-US" sz="2000" dirty="0">
                <a:solidFill>
                  <a:schemeClr val="bg2">
                    <a:lumMod val="50000"/>
                  </a:schemeClr>
                </a:solidFill>
                <a:latin typeface="Calibri" panose="020F0502020204030204" pitchFamily="34" charset="0"/>
              </a:rPr>
              <a:t>b) Re-survey Monitoring Working Group (MWG) </a:t>
            </a:r>
          </a:p>
          <a:p>
            <a:pPr lvl="1"/>
            <a:r>
              <a:rPr lang="en-US" sz="2000" dirty="0">
                <a:solidFill>
                  <a:schemeClr val="bg2">
                    <a:lumMod val="50000"/>
                  </a:schemeClr>
                </a:solidFill>
                <a:latin typeface="Calibri" panose="020F0502020204030204" pitchFamily="34" charset="0"/>
              </a:rPr>
              <a:t>c) Chart Datum Working Group (CDWG) </a:t>
            </a:r>
          </a:p>
          <a:p>
            <a:pPr lvl="1"/>
            <a:r>
              <a:rPr lang="en-US" sz="2000" dirty="0">
                <a:solidFill>
                  <a:schemeClr val="bg2">
                    <a:lumMod val="50000"/>
                  </a:schemeClr>
                </a:solidFill>
                <a:latin typeface="Calibri" panose="020F0502020204030204" pitchFamily="34" charset="0"/>
              </a:rPr>
              <a:t>d) Baltic Sea INT-Chart coordination (BSICC) </a:t>
            </a:r>
          </a:p>
          <a:p>
            <a:pPr lvl="1"/>
            <a:r>
              <a:rPr lang="it-IT" sz="2000" dirty="0">
                <a:solidFill>
                  <a:schemeClr val="bg2">
                    <a:lumMod val="50000"/>
                  </a:schemeClr>
                </a:solidFill>
                <a:latin typeface="Calibri" panose="020F0502020204030204" pitchFamily="34" charset="0"/>
              </a:rPr>
              <a:t>e) Marine Spatial Data Infrastructure WG (BS-NSMSDIWG) </a:t>
            </a:r>
          </a:p>
          <a:p>
            <a:pPr lvl="1"/>
            <a:r>
              <a:rPr lang="en-US" sz="2000" dirty="0">
                <a:solidFill>
                  <a:schemeClr val="bg2">
                    <a:lumMod val="50000"/>
                  </a:schemeClr>
                </a:solidFill>
                <a:latin typeface="Calibri" panose="020F0502020204030204" pitchFamily="34" charset="0"/>
              </a:rPr>
              <a:t>f) Baltic Sea MSI Working Group (BSMSIWG) </a:t>
            </a:r>
            <a:endParaRPr lang="da-DK" sz="2000" dirty="0">
              <a:solidFill>
                <a:schemeClr val="bg2">
                  <a:lumMod val="50000"/>
                </a:schemeClr>
              </a:solidFill>
              <a:latin typeface="Calibri" panose="020F0502020204030204" pitchFamily="34" charset="0"/>
            </a:endParaRPr>
          </a:p>
        </p:txBody>
      </p:sp>
      <p:pic>
        <p:nvPicPr>
          <p:cNvPr id="7" name="Billed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54905" y="3452699"/>
            <a:ext cx="5000322" cy="2992403"/>
          </a:xfrm>
          <a:prstGeom prst="rect">
            <a:avLst/>
          </a:prstGeom>
        </p:spPr>
      </p:pic>
    </p:spTree>
    <p:extLst>
      <p:ext uri="{BB962C8B-B14F-4D97-AF65-F5344CB8AC3E}">
        <p14:creationId xmlns:p14="http://schemas.microsoft.com/office/powerpoint/2010/main" val="185380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4</a:t>
            </a:fld>
            <a:endParaRPr lang="en-US" dirty="0"/>
          </a:p>
        </p:txBody>
      </p:sp>
      <p:sp>
        <p:nvSpPr>
          <p:cNvPr id="8" name="Title 1"/>
          <p:cNvSpPr>
            <a:spLocks noGrp="1"/>
          </p:cNvSpPr>
          <p:nvPr>
            <p:ph type="title"/>
          </p:nvPr>
        </p:nvSpPr>
        <p:spPr>
          <a:xfrm>
            <a:off x="1256212" y="294249"/>
            <a:ext cx="11112500" cy="540511"/>
          </a:xfrm>
        </p:spPr>
        <p:txBody>
          <a:bodyPr>
            <a:normAutofit fontScale="90000"/>
          </a:bodyPr>
          <a:lstStyle/>
          <a:p>
            <a:r>
              <a:rPr lang="en-US" altLang="ja-JP" dirty="0"/>
              <a:t>Activities      - </a:t>
            </a:r>
            <a:r>
              <a:rPr kumimoji="1" lang="en-US" altLang="ja-JP" dirty="0"/>
              <a:t>The BSHC Statutes -</a:t>
            </a:r>
            <a:endParaRPr lang="ja-JP" altLang="en-US" sz="3600" dirty="0"/>
          </a:p>
        </p:txBody>
      </p:sp>
      <p:sp>
        <p:nvSpPr>
          <p:cNvPr id="2" name="Rektangel 1"/>
          <p:cNvSpPr/>
          <p:nvPr/>
        </p:nvSpPr>
        <p:spPr>
          <a:xfrm>
            <a:off x="1525665" y="1034951"/>
            <a:ext cx="8552329" cy="646331"/>
          </a:xfrm>
          <a:prstGeom prst="rect">
            <a:avLst/>
          </a:prstGeom>
        </p:spPr>
        <p:txBody>
          <a:bodyPr wrap="square">
            <a:spAutoFit/>
          </a:bodyPr>
          <a:lstStyle/>
          <a:p>
            <a:r>
              <a:rPr lang="en-US" dirty="0">
                <a:solidFill>
                  <a:schemeClr val="bg2">
                    <a:lumMod val="50000"/>
                  </a:schemeClr>
                </a:solidFill>
              </a:rPr>
              <a:t>The BSHC Statutes have been reviewed and updated and the amended version of the Statutes was signed at the BSHC24 Conference in Aalborg</a:t>
            </a:r>
            <a:endParaRPr lang="da-DK" dirty="0">
              <a:solidFill>
                <a:schemeClr val="bg2">
                  <a:lumMod val="50000"/>
                </a:schemeClr>
              </a:solidFill>
            </a:endParaRPr>
          </a:p>
        </p:txBody>
      </p:sp>
      <p:pic>
        <p:nvPicPr>
          <p:cNvPr id="6" name="Billed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2990" y="2090079"/>
            <a:ext cx="5146732" cy="3431155"/>
          </a:xfrm>
          <a:prstGeom prst="rect">
            <a:avLst/>
          </a:prstGeom>
        </p:spPr>
      </p:pic>
      <p:pic>
        <p:nvPicPr>
          <p:cNvPr id="7" name="Billed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3661" y="2090078"/>
            <a:ext cx="6638801" cy="3431155"/>
          </a:xfrm>
          <a:prstGeom prst="rect">
            <a:avLst/>
          </a:prstGeom>
        </p:spPr>
      </p:pic>
    </p:spTree>
    <p:extLst>
      <p:ext uri="{BB962C8B-B14F-4D97-AF65-F5344CB8AC3E}">
        <p14:creationId xmlns:p14="http://schemas.microsoft.com/office/powerpoint/2010/main" val="1910858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834" y="259414"/>
            <a:ext cx="11112500" cy="540511"/>
          </a:xfrm>
        </p:spPr>
        <p:txBody>
          <a:bodyPr>
            <a:normAutofit fontScale="90000"/>
          </a:bodyPr>
          <a:lstStyle/>
          <a:p>
            <a:r>
              <a:rPr lang="en-US" altLang="ja-JP" dirty="0"/>
              <a:t>Activities   - Baltic Sea Bathymetry Database -</a:t>
            </a:r>
            <a:endParaRPr lang="ja-JP" altLang="en-US" sz="3600" dirty="0"/>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5</a:t>
            </a:fld>
            <a:endParaRPr lang="en-US" dirty="0"/>
          </a:p>
        </p:txBody>
      </p:sp>
      <p:sp>
        <p:nvSpPr>
          <p:cNvPr id="3" name="Rektangel 2"/>
          <p:cNvSpPr/>
          <p:nvPr/>
        </p:nvSpPr>
        <p:spPr>
          <a:xfrm>
            <a:off x="1367246" y="945909"/>
            <a:ext cx="13115107" cy="1754326"/>
          </a:xfrm>
          <a:prstGeom prst="rect">
            <a:avLst/>
          </a:prstGeom>
        </p:spPr>
        <p:txBody>
          <a:bodyPr wrap="square">
            <a:spAutoFit/>
          </a:bodyPr>
          <a:lstStyle/>
          <a:p>
            <a:r>
              <a:rPr lang="en-US" b="1" dirty="0">
                <a:solidFill>
                  <a:schemeClr val="bg2">
                    <a:lumMod val="50000"/>
                  </a:schemeClr>
                </a:solidFill>
              </a:rPr>
              <a:t>Baltic Sea Bathymetry Database (BSBD) </a:t>
            </a: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Bathymetry for the Baltic Sea is available in a resolution of minimum 500 grid space. </a:t>
            </a:r>
          </a:p>
          <a:p>
            <a:pPr marL="285750" indent="-285750">
              <a:buFont typeface="Arial" panose="020B0604020202020204" pitchFamily="34" charset="0"/>
              <a:buChar char="•"/>
            </a:pPr>
            <a:r>
              <a:rPr lang="en-US" dirty="0">
                <a:solidFill>
                  <a:schemeClr val="bg2">
                    <a:lumMod val="50000"/>
                  </a:schemeClr>
                </a:solidFill>
              </a:rPr>
              <a:t>Plans are ongoing to produce a higher resolution bathymetric model of the Baltic Sea. </a:t>
            </a:r>
          </a:p>
          <a:p>
            <a:pPr marL="285750" indent="-285750">
              <a:buFont typeface="Arial" panose="020B0604020202020204" pitchFamily="34" charset="0"/>
              <a:buChar char="•"/>
            </a:pPr>
            <a:r>
              <a:rPr lang="en-US" dirty="0">
                <a:solidFill>
                  <a:schemeClr val="bg2">
                    <a:lumMod val="50000"/>
                  </a:schemeClr>
                </a:solidFill>
              </a:rPr>
              <a:t>Several MS are already providing up to 50 m resolution. </a:t>
            </a:r>
          </a:p>
          <a:p>
            <a:pPr marL="285750" indent="-285750">
              <a:buFont typeface="Arial" panose="020B0604020202020204" pitchFamily="34" charset="0"/>
              <a:buChar char="•"/>
            </a:pPr>
            <a:r>
              <a:rPr lang="en-US" dirty="0">
                <a:solidFill>
                  <a:schemeClr val="bg2">
                    <a:lumMod val="50000"/>
                  </a:schemeClr>
                </a:solidFill>
              </a:rPr>
              <a:t>Some might be able to provide a 300 m model. </a:t>
            </a:r>
          </a:p>
          <a:p>
            <a:pPr marL="285750" indent="-285750">
              <a:buFont typeface="Arial" panose="020B0604020202020204" pitchFamily="34" charset="0"/>
              <a:buChar char="•"/>
            </a:pPr>
            <a:r>
              <a:rPr lang="en-US" dirty="0">
                <a:solidFill>
                  <a:schemeClr val="bg2">
                    <a:lumMod val="50000"/>
                  </a:schemeClr>
                </a:solidFill>
              </a:rPr>
              <a:t>Another action item is to regularly update the model</a:t>
            </a:r>
            <a:r>
              <a:rPr lang="en-US" dirty="0">
                <a:solidFill>
                  <a:srgbClr val="000000"/>
                </a:solidFill>
                <a:latin typeface="Times New Roman" panose="02020603050405020304" pitchFamily="18" charset="0"/>
              </a:rPr>
              <a:t>. </a:t>
            </a:r>
            <a:endParaRPr lang="da-DK" dirty="0"/>
          </a:p>
        </p:txBody>
      </p:sp>
      <p:pic>
        <p:nvPicPr>
          <p:cNvPr id="8" name="Billed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67246" y="2682898"/>
            <a:ext cx="8521594" cy="4175102"/>
          </a:xfrm>
          <a:prstGeom prst="rect">
            <a:avLst/>
          </a:prstGeom>
        </p:spPr>
      </p:pic>
      <p:sp>
        <p:nvSpPr>
          <p:cNvPr id="9" name="Rektangel 8"/>
          <p:cNvSpPr/>
          <p:nvPr/>
        </p:nvSpPr>
        <p:spPr>
          <a:xfrm>
            <a:off x="10014255" y="5573226"/>
            <a:ext cx="1590307" cy="369332"/>
          </a:xfrm>
          <a:prstGeom prst="rect">
            <a:avLst/>
          </a:prstGeom>
        </p:spPr>
        <p:txBody>
          <a:bodyPr wrap="none">
            <a:spAutoFit/>
          </a:bodyPr>
          <a:lstStyle/>
          <a:p>
            <a:r>
              <a:rPr lang="da-DK" dirty="0">
                <a:solidFill>
                  <a:schemeClr val="bg2">
                    <a:lumMod val="50000"/>
                  </a:schemeClr>
                </a:solidFill>
              </a:rPr>
              <a:t>www.bshc.pro</a:t>
            </a:r>
          </a:p>
        </p:txBody>
      </p:sp>
    </p:spTree>
    <p:extLst>
      <p:ext uri="{BB962C8B-B14F-4D97-AF65-F5344CB8AC3E}">
        <p14:creationId xmlns:p14="http://schemas.microsoft.com/office/powerpoint/2010/main" val="58135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25" y="259414"/>
            <a:ext cx="11112500" cy="540511"/>
          </a:xfrm>
        </p:spPr>
        <p:txBody>
          <a:bodyPr>
            <a:normAutofit fontScale="90000"/>
          </a:bodyPr>
          <a:lstStyle/>
          <a:p>
            <a:r>
              <a:rPr lang="en-US" altLang="ja-JP" dirty="0"/>
              <a:t>Activities      - </a:t>
            </a:r>
            <a:r>
              <a:rPr kumimoji="1" lang="en-US" altLang="ja-JP" dirty="0"/>
              <a:t>Re-survey Monitoring -</a:t>
            </a:r>
            <a:endParaRPr lang="ja-JP" altLang="en-US" sz="3600" dirty="0"/>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6</a:t>
            </a:fld>
            <a:endParaRPr lang="en-US" dirty="0"/>
          </a:p>
        </p:txBody>
      </p:sp>
      <p:pic>
        <p:nvPicPr>
          <p:cNvPr id="7" name="Billed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211" y="2690312"/>
            <a:ext cx="4911635" cy="3126553"/>
          </a:xfrm>
          <a:prstGeom prst="rect">
            <a:avLst/>
          </a:prstGeom>
          <a:ln>
            <a:solidFill>
              <a:schemeClr val="tx1"/>
            </a:solidFill>
          </a:ln>
        </p:spPr>
      </p:pic>
      <p:sp>
        <p:nvSpPr>
          <p:cNvPr id="6" name="Rektangel 5"/>
          <p:cNvSpPr/>
          <p:nvPr/>
        </p:nvSpPr>
        <p:spPr>
          <a:xfrm>
            <a:off x="1317169" y="935986"/>
            <a:ext cx="11658601" cy="1754326"/>
          </a:xfrm>
          <a:prstGeom prst="rect">
            <a:avLst/>
          </a:prstGeom>
        </p:spPr>
        <p:txBody>
          <a:bodyPr wrap="square">
            <a:spAutoFit/>
          </a:bodyPr>
          <a:lstStyle/>
          <a:p>
            <a:r>
              <a:rPr lang="da-DK" b="1" dirty="0">
                <a:solidFill>
                  <a:schemeClr val="bg2">
                    <a:lumMod val="50000"/>
                  </a:schemeClr>
                </a:solidFill>
              </a:rPr>
              <a:t>Re-</a:t>
            </a:r>
            <a:r>
              <a:rPr lang="da-DK" b="1" dirty="0" err="1">
                <a:solidFill>
                  <a:schemeClr val="bg2">
                    <a:lumMod val="50000"/>
                  </a:schemeClr>
                </a:solidFill>
              </a:rPr>
              <a:t>survey</a:t>
            </a:r>
            <a:r>
              <a:rPr lang="da-DK" b="1" dirty="0">
                <a:solidFill>
                  <a:schemeClr val="bg2">
                    <a:lumMod val="50000"/>
                  </a:schemeClr>
                </a:solidFill>
              </a:rPr>
              <a:t> </a:t>
            </a:r>
            <a:r>
              <a:rPr lang="da-DK" b="1" dirty="0" err="1">
                <a:solidFill>
                  <a:schemeClr val="bg2">
                    <a:lumMod val="50000"/>
                  </a:schemeClr>
                </a:solidFill>
              </a:rPr>
              <a:t>Monitoring</a:t>
            </a:r>
            <a:r>
              <a:rPr lang="da-DK" b="1" dirty="0">
                <a:solidFill>
                  <a:schemeClr val="bg2">
                    <a:lumMod val="50000"/>
                  </a:schemeClr>
                </a:solidFill>
              </a:rPr>
              <a:t> and </a:t>
            </a:r>
            <a:r>
              <a:rPr lang="da-DK" b="1" dirty="0" err="1">
                <a:solidFill>
                  <a:schemeClr val="bg2">
                    <a:lumMod val="50000"/>
                  </a:schemeClr>
                </a:solidFill>
              </a:rPr>
              <a:t>coordination</a:t>
            </a:r>
            <a:r>
              <a:rPr lang="da-DK" b="1" dirty="0">
                <a:solidFill>
                  <a:schemeClr val="bg2">
                    <a:lumMod val="50000"/>
                  </a:schemeClr>
                </a:solidFill>
              </a:rPr>
              <a:t> </a:t>
            </a:r>
            <a:endParaRPr lang="da-DK"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BSHC developed and operates a standing scheme of re-surveys for the region. </a:t>
            </a:r>
          </a:p>
          <a:p>
            <a:pPr marL="285750" indent="-285750">
              <a:buFont typeface="Arial" panose="020B0604020202020204" pitchFamily="34" charset="0"/>
              <a:buChar char="•"/>
            </a:pPr>
            <a:r>
              <a:rPr lang="en-US" dirty="0">
                <a:solidFill>
                  <a:schemeClr val="bg2">
                    <a:lumMod val="50000"/>
                  </a:schemeClr>
                </a:solidFill>
              </a:rPr>
              <a:t>Schedule and execution of surveys are provided in an updated web based interface. </a:t>
            </a:r>
          </a:p>
          <a:p>
            <a:pPr marL="285750" indent="-285750">
              <a:buFont typeface="Arial" panose="020B0604020202020204" pitchFamily="34" charset="0"/>
              <a:buChar char="•"/>
            </a:pPr>
            <a:r>
              <a:rPr lang="en-US" dirty="0">
                <a:solidFill>
                  <a:schemeClr val="bg2">
                    <a:lumMod val="50000"/>
                  </a:schemeClr>
                </a:solidFill>
              </a:rPr>
              <a:t>Further developments of the common re-survey database as metadata repository are ongoing. </a:t>
            </a:r>
          </a:p>
          <a:p>
            <a:pPr marL="285750" indent="-285750">
              <a:buFont typeface="Arial" panose="020B0604020202020204" pitchFamily="34" charset="0"/>
              <a:buChar char="•"/>
            </a:pPr>
            <a:r>
              <a:rPr lang="en-US" dirty="0">
                <a:solidFill>
                  <a:schemeClr val="bg2">
                    <a:lumMod val="50000"/>
                  </a:schemeClr>
                </a:solidFill>
              </a:rPr>
              <a:t>Member States update the information for their waters of jurisdiction independently. </a:t>
            </a:r>
          </a:p>
          <a:p>
            <a:pPr marL="285750" indent="-285750">
              <a:buFont typeface="Arial" panose="020B0604020202020204" pitchFamily="34" charset="0"/>
              <a:buChar char="•"/>
            </a:pPr>
            <a:endParaRPr lang="da-DK" dirty="0">
              <a:solidFill>
                <a:schemeClr val="bg2">
                  <a:lumMod val="50000"/>
                </a:schemeClr>
              </a:solidFill>
            </a:endParaRPr>
          </a:p>
        </p:txBody>
      </p:sp>
      <p:pic>
        <p:nvPicPr>
          <p:cNvPr id="9" name="Billed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2758" y="2693976"/>
            <a:ext cx="4064453" cy="3083815"/>
          </a:xfrm>
          <a:prstGeom prst="rect">
            <a:avLst/>
          </a:prstGeom>
          <a:ln>
            <a:solidFill>
              <a:schemeClr val="tx1"/>
            </a:solidFill>
          </a:ln>
        </p:spPr>
      </p:pic>
      <p:sp>
        <p:nvSpPr>
          <p:cNvPr id="3" name="Rektangel 2"/>
          <p:cNvSpPr/>
          <p:nvPr/>
        </p:nvSpPr>
        <p:spPr>
          <a:xfrm>
            <a:off x="5024846" y="6077874"/>
            <a:ext cx="7602582" cy="369332"/>
          </a:xfrm>
          <a:prstGeom prst="rect">
            <a:avLst/>
          </a:prstGeom>
        </p:spPr>
        <p:txBody>
          <a:bodyPr wrap="square">
            <a:spAutoFit/>
          </a:bodyPr>
          <a:lstStyle/>
          <a:p>
            <a:r>
              <a:rPr lang="en-US" dirty="0">
                <a:solidFill>
                  <a:schemeClr val="bg2">
                    <a:lumMod val="50000"/>
                  </a:schemeClr>
                </a:solidFill>
              </a:rPr>
              <a:t>Link to BSHC RE-Survey Database: https://helcomresurvey.sjofartsverket.se</a:t>
            </a:r>
            <a:endParaRPr lang="da-DK" dirty="0"/>
          </a:p>
        </p:txBody>
      </p:sp>
      <p:sp>
        <p:nvSpPr>
          <p:cNvPr id="4" name="Rektangel 3"/>
          <p:cNvSpPr/>
          <p:nvPr/>
        </p:nvSpPr>
        <p:spPr>
          <a:xfrm>
            <a:off x="9231086" y="2686214"/>
            <a:ext cx="2960914" cy="2308324"/>
          </a:xfrm>
          <a:prstGeom prst="rect">
            <a:avLst/>
          </a:prstGeom>
        </p:spPr>
        <p:txBody>
          <a:bodyPr wrap="square">
            <a:spAutoFit/>
          </a:bodyPr>
          <a:lstStyle/>
          <a:p>
            <a:pPr marL="285750" indent="-285750">
              <a:buFont typeface="Arial" panose="020B0604020202020204" pitchFamily="34" charset="0"/>
              <a:buChar char="•"/>
            </a:pPr>
            <a:r>
              <a:rPr lang="en-US" dirty="0">
                <a:solidFill>
                  <a:schemeClr val="bg2">
                    <a:lumMod val="50000"/>
                  </a:schemeClr>
                </a:solidFill>
              </a:rPr>
              <a:t>The GIS tool:</a:t>
            </a:r>
          </a:p>
          <a:p>
            <a:pPr marL="285750" indent="-285750">
              <a:buFont typeface="Arial" panose="020B0604020202020204" pitchFamily="34" charset="0"/>
              <a:buChar char="•"/>
            </a:pPr>
            <a:r>
              <a:rPr lang="en-US" dirty="0">
                <a:solidFill>
                  <a:schemeClr val="bg2">
                    <a:lumMod val="50000"/>
                  </a:schemeClr>
                </a:solidFill>
              </a:rPr>
              <a:t>is a very practicable tool for MS</a:t>
            </a:r>
          </a:p>
          <a:p>
            <a:pPr marL="285750" indent="-285750">
              <a:buFont typeface="Arial" panose="020B0604020202020204" pitchFamily="34" charset="0"/>
              <a:buChar char="•"/>
            </a:pPr>
            <a:r>
              <a:rPr lang="en-US" dirty="0">
                <a:solidFill>
                  <a:schemeClr val="bg2">
                    <a:lumMod val="50000"/>
                  </a:schemeClr>
                </a:solidFill>
              </a:rPr>
              <a:t>MS fill in the information regularly</a:t>
            </a:r>
          </a:p>
          <a:p>
            <a:pPr marL="285750" indent="-285750">
              <a:buFont typeface="Arial" panose="020B0604020202020204" pitchFamily="34" charset="0"/>
              <a:buChar char="•"/>
            </a:pPr>
            <a:r>
              <a:rPr lang="en-US" dirty="0">
                <a:solidFill>
                  <a:schemeClr val="bg2">
                    <a:lumMod val="50000"/>
                  </a:schemeClr>
                </a:solidFill>
              </a:rPr>
              <a:t>very good tool to convince decision makers that surveying is needed.</a:t>
            </a:r>
          </a:p>
        </p:txBody>
      </p:sp>
    </p:spTree>
    <p:extLst>
      <p:ext uri="{BB962C8B-B14F-4D97-AF65-F5344CB8AC3E}">
        <p14:creationId xmlns:p14="http://schemas.microsoft.com/office/powerpoint/2010/main" val="246835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23169" y="340353"/>
            <a:ext cx="11112500" cy="540511"/>
          </a:xfrm>
        </p:spPr>
        <p:txBody>
          <a:bodyPr>
            <a:normAutofit fontScale="90000"/>
          </a:bodyPr>
          <a:lstStyle/>
          <a:p>
            <a:r>
              <a:rPr lang="en-US" altLang="ja-JP" dirty="0"/>
              <a:t>Activities - </a:t>
            </a:r>
            <a:r>
              <a:rPr kumimoji="1" lang="en-US" altLang="ja-JP" dirty="0"/>
              <a:t>Harmonized Chart Datum in the Baltic -</a:t>
            </a:r>
            <a:endParaRPr lang="ja-JP" altLang="en-US" sz="3600" dirty="0"/>
          </a:p>
        </p:txBody>
      </p:sp>
      <p:sp>
        <p:nvSpPr>
          <p:cNvPr id="3" name="Rektangel 2"/>
          <p:cNvSpPr/>
          <p:nvPr/>
        </p:nvSpPr>
        <p:spPr>
          <a:xfrm>
            <a:off x="156755" y="1290166"/>
            <a:ext cx="6008914" cy="4801314"/>
          </a:xfrm>
          <a:prstGeom prst="rect">
            <a:avLst/>
          </a:prstGeom>
        </p:spPr>
        <p:txBody>
          <a:bodyPr wrap="square">
            <a:spAutoFit/>
          </a:bodyPr>
          <a:lstStyle/>
          <a:p>
            <a:r>
              <a:rPr lang="en-US" b="1" dirty="0">
                <a:solidFill>
                  <a:schemeClr val="bg2">
                    <a:lumMod val="50000"/>
                  </a:schemeClr>
                </a:solidFill>
              </a:rPr>
              <a:t>Harmonized Chart Datum in the Baltic (BSCD 2000)</a:t>
            </a:r>
          </a:p>
          <a:p>
            <a:endParaRPr lang="en-US" b="1" dirty="0">
              <a:solidFill>
                <a:schemeClr val="bg2">
                  <a:lumMod val="50000"/>
                </a:schemeClr>
              </a:solidFill>
            </a:endParaRPr>
          </a:p>
          <a:p>
            <a:r>
              <a:rPr lang="en-US" dirty="0">
                <a:solidFill>
                  <a:schemeClr val="bg2">
                    <a:lumMod val="50000"/>
                  </a:schemeClr>
                </a:solidFill>
              </a:rPr>
              <a:t>BSHC developed the Baltic Sea Chart Datum 2000 as a joint height reference. It is based on the European Vertical Reference Frame (EVRF). </a:t>
            </a:r>
          </a:p>
          <a:p>
            <a:endParaRPr lang="en-US" dirty="0">
              <a:solidFill>
                <a:schemeClr val="bg2">
                  <a:lumMod val="50000"/>
                </a:schemeClr>
              </a:solidFill>
            </a:endParaRPr>
          </a:p>
          <a:p>
            <a:r>
              <a:rPr lang="en-US" dirty="0">
                <a:solidFill>
                  <a:schemeClr val="bg2">
                    <a:lumMod val="50000"/>
                  </a:schemeClr>
                </a:solidFill>
              </a:rPr>
              <a:t>All member state will adopt the new chart datum in the next few years. </a:t>
            </a:r>
          </a:p>
          <a:p>
            <a:r>
              <a:rPr lang="en-US" dirty="0">
                <a:solidFill>
                  <a:schemeClr val="bg2">
                    <a:lumMod val="50000"/>
                  </a:schemeClr>
                </a:solidFill>
              </a:rPr>
              <a:t>In some countries implementation has already </a:t>
            </a:r>
            <a:r>
              <a:rPr lang="da-DK" dirty="0">
                <a:solidFill>
                  <a:schemeClr val="bg2">
                    <a:lumMod val="50000"/>
                  </a:schemeClr>
                </a:solidFill>
              </a:rPr>
              <a:t>startede. </a:t>
            </a:r>
          </a:p>
          <a:p>
            <a:endParaRPr lang="en-US" dirty="0">
              <a:solidFill>
                <a:schemeClr val="bg2">
                  <a:lumMod val="50000"/>
                </a:schemeClr>
              </a:solidFill>
            </a:endParaRPr>
          </a:p>
          <a:p>
            <a:r>
              <a:rPr lang="en-US" dirty="0">
                <a:solidFill>
                  <a:schemeClr val="bg2">
                    <a:lumMod val="50000"/>
                  </a:schemeClr>
                </a:solidFill>
              </a:rPr>
              <a:t>Difference between old and new datum varies country by country. And it is expected that the transition will take many years. </a:t>
            </a:r>
          </a:p>
          <a:p>
            <a:endParaRPr lang="en-US" dirty="0">
              <a:solidFill>
                <a:schemeClr val="bg2">
                  <a:lumMod val="50000"/>
                </a:schemeClr>
              </a:solidFill>
            </a:endParaRPr>
          </a:p>
          <a:p>
            <a:r>
              <a:rPr lang="en-US" dirty="0">
                <a:solidFill>
                  <a:schemeClr val="bg2">
                    <a:lumMod val="50000"/>
                  </a:schemeClr>
                </a:solidFill>
              </a:rPr>
              <a:t>Information to the mariners about this change in the products to mariners, especially in ENCs is seen as a challenge.</a:t>
            </a:r>
          </a:p>
          <a:p>
            <a:endParaRPr lang="da-DK" dirty="0">
              <a:solidFill>
                <a:schemeClr val="bg2">
                  <a:lumMod val="50000"/>
                </a:schemeClr>
              </a:solidFill>
            </a:endParaRPr>
          </a:p>
        </p:txBody>
      </p:sp>
      <p:pic>
        <p:nvPicPr>
          <p:cNvPr id="11" name="Billed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97214" y="1071153"/>
            <a:ext cx="5702666" cy="5103223"/>
          </a:xfrm>
          <a:prstGeom prst="rect">
            <a:avLst/>
          </a:prstGeom>
          <a:ln>
            <a:solidFill>
              <a:schemeClr val="tx1"/>
            </a:solidFill>
          </a:ln>
        </p:spPr>
      </p:pic>
    </p:spTree>
    <p:extLst>
      <p:ext uri="{BB962C8B-B14F-4D97-AF65-F5344CB8AC3E}">
        <p14:creationId xmlns:p14="http://schemas.microsoft.com/office/powerpoint/2010/main" val="110641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17172" y="355209"/>
            <a:ext cx="11112500" cy="540511"/>
          </a:xfrm>
        </p:spPr>
        <p:txBody>
          <a:bodyPr>
            <a:normAutofit fontScale="90000"/>
          </a:bodyPr>
          <a:lstStyle/>
          <a:p>
            <a:r>
              <a:rPr lang="en-US" altLang="ja-JP" dirty="0"/>
              <a:t>Activities - Baltic Sea MSI Working Group </a:t>
            </a:r>
            <a:r>
              <a:rPr kumimoji="1" lang="en-US" altLang="ja-JP" dirty="0"/>
              <a:t>-</a:t>
            </a:r>
            <a:endParaRPr lang="ja-JP" altLang="en-US" sz="3600" dirty="0"/>
          </a:p>
        </p:txBody>
      </p:sp>
      <p:sp>
        <p:nvSpPr>
          <p:cNvPr id="2" name="Rektangel 1"/>
          <p:cNvSpPr/>
          <p:nvPr/>
        </p:nvSpPr>
        <p:spPr>
          <a:xfrm>
            <a:off x="156755" y="1366528"/>
            <a:ext cx="8011886" cy="4247317"/>
          </a:xfrm>
          <a:prstGeom prst="rect">
            <a:avLst/>
          </a:prstGeom>
        </p:spPr>
        <p:txBody>
          <a:bodyPr wrap="square">
            <a:spAutoFit/>
          </a:bodyPr>
          <a:lstStyle/>
          <a:p>
            <a:r>
              <a:rPr lang="en-US" dirty="0">
                <a:solidFill>
                  <a:schemeClr val="bg2">
                    <a:lumMod val="50000"/>
                  </a:schemeClr>
                </a:solidFill>
              </a:rPr>
              <a:t>At the recent </a:t>
            </a:r>
            <a:r>
              <a:rPr lang="en-US" dirty="0" err="1">
                <a:solidFill>
                  <a:schemeClr val="bg2">
                    <a:lumMod val="50000"/>
                  </a:schemeClr>
                </a:solidFill>
              </a:rPr>
              <a:t>Baltico</a:t>
            </a:r>
            <a:r>
              <a:rPr lang="en-US" dirty="0">
                <a:solidFill>
                  <a:schemeClr val="bg2">
                    <a:lumMod val="50000"/>
                  </a:schemeClr>
                </a:solidFill>
              </a:rPr>
              <a:t> Meeting in Sankt Petersburg in April 2018, a proposal to formalize the </a:t>
            </a:r>
            <a:r>
              <a:rPr lang="en-US" dirty="0" err="1">
                <a:solidFill>
                  <a:schemeClr val="bg2">
                    <a:lumMod val="50000"/>
                  </a:schemeClr>
                </a:solidFill>
              </a:rPr>
              <a:t>Baltico</a:t>
            </a:r>
            <a:r>
              <a:rPr lang="en-US" dirty="0">
                <a:solidFill>
                  <a:schemeClr val="bg2">
                    <a:lumMod val="50000"/>
                  </a:schemeClr>
                </a:solidFill>
              </a:rPr>
              <a:t> meeting under BSHC was discussed. The meeting agreed upon that Sweden should forwards a proposal, to the BSHC23 Conference in August 2018. </a:t>
            </a:r>
          </a:p>
          <a:p>
            <a:endParaRPr lang="en-US" dirty="0">
              <a:solidFill>
                <a:schemeClr val="bg2">
                  <a:lumMod val="50000"/>
                </a:schemeClr>
              </a:solidFill>
            </a:endParaRPr>
          </a:p>
          <a:p>
            <a:r>
              <a:rPr lang="en-US" dirty="0">
                <a:solidFill>
                  <a:schemeClr val="bg2">
                    <a:lumMod val="50000"/>
                  </a:schemeClr>
                </a:solidFill>
              </a:rPr>
              <a:t>At the BSHC23 Conference it was decided to make the </a:t>
            </a:r>
            <a:r>
              <a:rPr lang="en-US" dirty="0" err="1">
                <a:solidFill>
                  <a:schemeClr val="bg2">
                    <a:lumMod val="50000"/>
                  </a:schemeClr>
                </a:solidFill>
              </a:rPr>
              <a:t>Baltico</a:t>
            </a:r>
            <a:r>
              <a:rPr lang="en-US" dirty="0">
                <a:solidFill>
                  <a:schemeClr val="bg2">
                    <a:lumMod val="50000"/>
                  </a:schemeClr>
                </a:solidFill>
              </a:rPr>
              <a:t> Meetings more official and their authority, aims and procedures more formal, therefor it was agreed to make the existing forum to be organized as a permanent Working Group under the Baltic Sea Hydrographic Commission. </a:t>
            </a:r>
          </a:p>
          <a:p>
            <a:endParaRPr lang="en-US" dirty="0">
              <a:solidFill>
                <a:schemeClr val="bg2">
                  <a:lumMod val="50000"/>
                </a:schemeClr>
              </a:solidFill>
            </a:endParaRPr>
          </a:p>
          <a:p>
            <a:r>
              <a:rPr lang="en-US" dirty="0">
                <a:solidFill>
                  <a:schemeClr val="bg2">
                    <a:lumMod val="50000"/>
                  </a:schemeClr>
                </a:solidFill>
              </a:rPr>
              <a:t>It was agreed that the name of the Working Group to be the Baltic Sea MSI Working Group (BSMSIWG). The BSHC23 Conference also agreed on the Terms of Reference and Rules of Procedure for the Baltic Sea MSI Working Group (BSMSIWG). </a:t>
            </a:r>
          </a:p>
          <a:p>
            <a:endParaRPr lang="en-US" dirty="0">
              <a:solidFill>
                <a:schemeClr val="bg2">
                  <a:lumMod val="50000"/>
                </a:schemeClr>
              </a:solidFill>
            </a:endParaRPr>
          </a:p>
          <a:p>
            <a:r>
              <a:rPr lang="en-US" dirty="0">
                <a:solidFill>
                  <a:schemeClr val="bg2">
                    <a:lumMod val="50000"/>
                  </a:schemeClr>
                </a:solidFill>
              </a:rPr>
              <a:t>The members of the BSMSIWG consist of the National Coordinators and other persons involved in the MSI service in the Baltic Sea Sub-area. </a:t>
            </a:r>
            <a:endParaRPr lang="da-DK" dirty="0">
              <a:solidFill>
                <a:schemeClr val="bg2">
                  <a:lumMod val="50000"/>
                </a:schemeClr>
              </a:solidFill>
            </a:endParaRPr>
          </a:p>
        </p:txBody>
      </p:sp>
      <p:pic>
        <p:nvPicPr>
          <p:cNvPr id="5" name="Billed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3718" y="1002698"/>
            <a:ext cx="3682817" cy="4974978"/>
          </a:xfrm>
          <a:prstGeom prst="rect">
            <a:avLst/>
          </a:prstGeom>
        </p:spPr>
      </p:pic>
    </p:spTree>
    <p:extLst>
      <p:ext uri="{BB962C8B-B14F-4D97-AF65-F5344CB8AC3E}">
        <p14:creationId xmlns:p14="http://schemas.microsoft.com/office/powerpoint/2010/main" val="8922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212" y="294249"/>
            <a:ext cx="11112500" cy="540511"/>
          </a:xfrm>
        </p:spPr>
        <p:txBody>
          <a:bodyPr>
            <a:noAutofit/>
          </a:bodyPr>
          <a:lstStyle/>
          <a:p>
            <a:r>
              <a:rPr lang="en-US" altLang="ja-JP" sz="3200" dirty="0"/>
              <a:t>Activities  - </a:t>
            </a:r>
            <a:r>
              <a:rPr kumimoji="1" lang="en-US" altLang="ja-JP" sz="3200" dirty="0"/>
              <a:t>Workshop about processing of bathymetric data -</a:t>
            </a:r>
            <a:endParaRPr lang="ja-JP" altLang="en-US" sz="2400" dirty="0"/>
          </a:p>
        </p:txBody>
      </p:sp>
      <p:sp>
        <p:nvSpPr>
          <p:cNvPr id="5" name="Slide Number Placeholder 4"/>
          <p:cNvSpPr>
            <a:spLocks noGrp="1"/>
          </p:cNvSpPr>
          <p:nvPr>
            <p:ph type="sldNum" sz="quarter" idx="4294967295"/>
          </p:nvPr>
        </p:nvSpPr>
        <p:spPr>
          <a:xfrm>
            <a:off x="8986777" y="6262540"/>
            <a:ext cx="2743200" cy="365125"/>
          </a:xfrm>
        </p:spPr>
        <p:txBody>
          <a:bodyPr/>
          <a:lstStyle/>
          <a:p>
            <a:fld id="{EC878826-814C-4FD2-96B3-D147818A5C89}" type="slidenum">
              <a:rPr lang="en-US" smtClean="0"/>
              <a:t>9</a:t>
            </a:fld>
            <a:endParaRPr lang="en-US" dirty="0"/>
          </a:p>
        </p:txBody>
      </p:sp>
      <p:sp>
        <p:nvSpPr>
          <p:cNvPr id="4" name="Rektangel 3"/>
          <p:cNvSpPr/>
          <p:nvPr/>
        </p:nvSpPr>
        <p:spPr>
          <a:xfrm>
            <a:off x="134514" y="1548286"/>
            <a:ext cx="6505303" cy="4247317"/>
          </a:xfrm>
          <a:prstGeom prst="rect">
            <a:avLst/>
          </a:prstGeom>
        </p:spPr>
        <p:txBody>
          <a:bodyPr wrap="square">
            <a:spAutoFit/>
          </a:bodyPr>
          <a:lstStyle/>
          <a:p>
            <a:r>
              <a:rPr lang="en-US" b="1" dirty="0">
                <a:solidFill>
                  <a:schemeClr val="bg2">
                    <a:lumMod val="50000"/>
                  </a:schemeClr>
                </a:solidFill>
              </a:rPr>
              <a:t>Workshop about processing of bathymetric data </a:t>
            </a:r>
            <a:endParaRPr lang="en-US" dirty="0">
              <a:solidFill>
                <a:schemeClr val="bg2">
                  <a:lumMod val="50000"/>
                </a:schemeClr>
              </a:solidFill>
            </a:endParaRPr>
          </a:p>
          <a:p>
            <a:r>
              <a:rPr lang="en-US" dirty="0">
                <a:solidFill>
                  <a:schemeClr val="bg2">
                    <a:lumMod val="50000"/>
                  </a:schemeClr>
                </a:solidFill>
              </a:rPr>
              <a:t>The goal of the workshop was to discuss and collect general requirements concerning high density ENCs using the current S-57 and concerning future S-102 gridded data. </a:t>
            </a:r>
          </a:p>
          <a:p>
            <a:endParaRPr lang="en-US" dirty="0">
              <a:solidFill>
                <a:schemeClr val="bg2">
                  <a:lumMod val="50000"/>
                </a:schemeClr>
              </a:solidFill>
            </a:endParaRPr>
          </a:p>
          <a:p>
            <a:r>
              <a:rPr lang="en-US" dirty="0">
                <a:solidFill>
                  <a:schemeClr val="bg2">
                    <a:lumMod val="50000"/>
                  </a:schemeClr>
                </a:solidFill>
              </a:rPr>
              <a:t>The German HO BSH Nautical Information Service conducted a joint workshop of data producers and software developers to exchange technical potential and requirements regarding the processing of bathymetric data and thus to receive valuable input for the development of efficient solutions in data management and the production of nautical information products. The workshop was attended by 39 participants. </a:t>
            </a:r>
          </a:p>
          <a:p>
            <a:endParaRPr lang="en-US" dirty="0">
              <a:solidFill>
                <a:schemeClr val="bg2">
                  <a:lumMod val="50000"/>
                </a:schemeClr>
              </a:solidFill>
            </a:endParaRPr>
          </a:p>
          <a:p>
            <a:r>
              <a:rPr lang="en-US" dirty="0">
                <a:solidFill>
                  <a:schemeClr val="bg2">
                    <a:lumMod val="50000"/>
                  </a:schemeClr>
                </a:solidFill>
              </a:rPr>
              <a:t>The status and content of S-102 and bathymetric data processing were discussed.</a:t>
            </a:r>
          </a:p>
        </p:txBody>
      </p:sp>
      <p:pic>
        <p:nvPicPr>
          <p:cNvPr id="6" name="Billed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18194" y="3727710"/>
            <a:ext cx="5308395" cy="2899955"/>
          </a:xfrm>
          <a:prstGeom prst="rect">
            <a:avLst/>
          </a:prstGeom>
        </p:spPr>
      </p:pic>
      <p:pic>
        <p:nvPicPr>
          <p:cNvPr id="7" name="Billed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18194" y="1041958"/>
            <a:ext cx="5376345" cy="2629987"/>
          </a:xfrm>
          <a:prstGeom prst="rect">
            <a:avLst/>
          </a:prstGeom>
        </p:spPr>
      </p:pic>
    </p:spTree>
    <p:extLst>
      <p:ext uri="{BB962C8B-B14F-4D97-AF65-F5344CB8AC3E}">
        <p14:creationId xmlns:p14="http://schemas.microsoft.com/office/powerpoint/2010/main" val="282233445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1268</TotalTime>
  <Words>959</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Calibri Light</vt:lpstr>
      <vt:lpstr>Times New Roman</vt:lpstr>
      <vt:lpstr>Office Theme</vt:lpstr>
      <vt:lpstr>PowerPoint Presentation</vt:lpstr>
      <vt:lpstr>Outline of BSHC</vt:lpstr>
      <vt:lpstr>Meetings since IRCC10 (June 2018)</vt:lpstr>
      <vt:lpstr>Activities      - The BSHC Statutes -</vt:lpstr>
      <vt:lpstr>Activities   - Baltic Sea Bathymetry Database -</vt:lpstr>
      <vt:lpstr>Activities      - Re-survey Monitoring -</vt:lpstr>
      <vt:lpstr>Activities - Harmonized Chart Datum in the Baltic -</vt:lpstr>
      <vt:lpstr>Activities - Baltic Sea MSI Working Group -</vt:lpstr>
      <vt:lpstr>Activities  - Workshop about processing of bathymetric data -</vt:lpstr>
      <vt:lpstr>Activities      - Relations with other organizations -</vt:lpstr>
      <vt:lpstr>Action requested to IRCC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Wyatt</dc:creator>
  <cp:lastModifiedBy>Alberto Costaneves</cp:lastModifiedBy>
  <cp:revision>65</cp:revision>
  <cp:lastPrinted>2019-05-13T02:32:04Z</cp:lastPrinted>
  <dcterms:created xsi:type="dcterms:W3CDTF">2018-03-14T09:31:16Z</dcterms:created>
  <dcterms:modified xsi:type="dcterms:W3CDTF">2019-06-07T13:21:16Z</dcterms:modified>
</cp:coreProperties>
</file>