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sldIdLst>
    <p:sldId id="256" r:id="rId2"/>
    <p:sldId id="316" r:id="rId3"/>
    <p:sldId id="286" r:id="rId4"/>
    <p:sldId id="287" r:id="rId5"/>
    <p:sldId id="312" r:id="rId6"/>
    <p:sldId id="288" r:id="rId7"/>
    <p:sldId id="297" r:id="rId8"/>
    <p:sldId id="293" r:id="rId9"/>
    <p:sldId id="291" r:id="rId10"/>
    <p:sldId id="299" r:id="rId11"/>
    <p:sldId id="313" r:id="rId12"/>
    <p:sldId id="289" r:id="rId13"/>
    <p:sldId id="315" r:id="rId14"/>
    <p:sldId id="298" r:id="rId15"/>
    <p:sldId id="314" r:id="rId16"/>
    <p:sldId id="300" r:id="rId17"/>
    <p:sldId id="303" r:id="rId18"/>
    <p:sldId id="292" r:id="rId19"/>
    <p:sldId id="311" r:id="rId20"/>
    <p:sldId id="290" r:id="rId21"/>
    <p:sldId id="317" r:id="rId22"/>
    <p:sldId id="279" r:id="rId23"/>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2ED86E0C-BC1E-4957-8D1A-02BF7947C26F}">
          <p14:sldIdLst>
            <p14:sldId id="256"/>
            <p14:sldId id="316"/>
            <p14:sldId id="286"/>
            <p14:sldId id="287"/>
            <p14:sldId id="312"/>
            <p14:sldId id="288"/>
            <p14:sldId id="297"/>
            <p14:sldId id="293"/>
            <p14:sldId id="291"/>
            <p14:sldId id="299"/>
            <p14:sldId id="313"/>
            <p14:sldId id="289"/>
            <p14:sldId id="315"/>
            <p14:sldId id="298"/>
            <p14:sldId id="314"/>
            <p14:sldId id="300"/>
            <p14:sldId id="303"/>
            <p14:sldId id="292"/>
            <p14:sldId id="311"/>
            <p14:sldId id="290"/>
            <p14:sldId id="317"/>
            <p14:sldId id="279"/>
          </p14:sldIdLst>
        </p14:section>
        <p14:section name="Untitled Section" id="{9B788826-F057-4758-B812-A60C28A6EFD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18" autoAdjust="0"/>
  </p:normalViewPr>
  <p:slideViewPr>
    <p:cSldViewPr>
      <p:cViewPr varScale="1">
        <p:scale>
          <a:sx n="81" d="100"/>
          <a:sy n="81" d="100"/>
        </p:scale>
        <p:origin x="1277"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AU" altLang="en-US"/>
          </a:p>
        </p:txBody>
      </p:sp>
      <p:sp>
        <p:nvSpPr>
          <p:cNvPr id="256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AU"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256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AU" altLang="en-US"/>
          </a:p>
        </p:txBody>
      </p:sp>
      <p:sp>
        <p:nvSpPr>
          <p:cNvPr id="256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1EF9ED1-76F8-4FED-85C1-147CA8D85EC3}" type="slidenum">
              <a:rPr lang="en-AU" altLang="en-US"/>
              <a:pPr/>
              <a:t>‹#›</a:t>
            </a:fld>
            <a:endParaRPr lang="en-AU" altLang="en-US"/>
          </a:p>
        </p:txBody>
      </p:sp>
    </p:spTree>
    <p:extLst>
      <p:ext uri="{BB962C8B-B14F-4D97-AF65-F5344CB8AC3E}">
        <p14:creationId xmlns:p14="http://schemas.microsoft.com/office/powerpoint/2010/main" val="4160337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1</a:t>
            </a:fld>
            <a:endParaRPr lang="en-AU" altLang="en-US" dirty="0"/>
          </a:p>
        </p:txBody>
      </p:sp>
    </p:spTree>
    <p:extLst>
      <p:ext uri="{BB962C8B-B14F-4D97-AF65-F5344CB8AC3E}">
        <p14:creationId xmlns:p14="http://schemas.microsoft.com/office/powerpoint/2010/main" val="4032909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err="1"/>
              <a:t>SaWPac</a:t>
            </a:r>
            <a:r>
              <a:rPr lang="en-AU" b="1" dirty="0"/>
              <a:t> Regional Mapping Committee </a:t>
            </a:r>
            <a:r>
              <a:rPr lang="en-AU" dirty="0"/>
              <a:t>held inaugural meeting on 4-6 March 2019, in Wellington.  Representatives from countries in region discussed what bathymetry data their country has and learnt how they can contribute this data to the Seabed2030 project.</a:t>
            </a:r>
          </a:p>
          <a:p>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16</a:t>
            </a:fld>
            <a:endParaRPr lang="en-AU" altLang="en-US"/>
          </a:p>
        </p:txBody>
      </p:sp>
    </p:spTree>
    <p:extLst>
      <p:ext uri="{BB962C8B-B14F-4D97-AF65-F5344CB8AC3E}">
        <p14:creationId xmlns:p14="http://schemas.microsoft.com/office/powerpoint/2010/main" val="342121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22</a:t>
            </a:fld>
            <a:endParaRPr lang="en-AU" altLang="en-US"/>
          </a:p>
        </p:txBody>
      </p:sp>
    </p:spTree>
    <p:extLst>
      <p:ext uri="{BB962C8B-B14F-4D97-AF65-F5344CB8AC3E}">
        <p14:creationId xmlns:p14="http://schemas.microsoft.com/office/powerpoint/2010/main" val="225168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Total</a:t>
            </a:r>
            <a:r>
              <a:rPr lang="en-AU" baseline="0" dirty="0"/>
              <a:t> of 17 members – i.e. 9 Members (IHO MS) and 8 Associate Members.  </a:t>
            </a:r>
          </a:p>
          <a:p>
            <a:r>
              <a:rPr lang="en-AU" baseline="0" dirty="0"/>
              <a:t>The Pacific Island Countries (PICs) currently having Observer status have expressed interest in becoming Associate Members.</a:t>
            </a:r>
          </a:p>
          <a:p>
            <a:r>
              <a:rPr lang="en-AU" dirty="0"/>
              <a:t>Solomon Islands is in the process of becoming an IHO Member.  </a:t>
            </a:r>
          </a:p>
          <a:p>
            <a:endParaRPr lang="en-AU" dirty="0"/>
          </a:p>
          <a:p>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3</a:t>
            </a:fld>
            <a:endParaRPr lang="en-AU" altLang="en-US"/>
          </a:p>
        </p:txBody>
      </p:sp>
    </p:spTree>
    <p:extLst>
      <p:ext uri="{BB962C8B-B14F-4D97-AF65-F5344CB8AC3E}">
        <p14:creationId xmlns:p14="http://schemas.microsoft.com/office/powerpoint/2010/main" val="385986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SWPHC16</a:t>
            </a:r>
            <a:r>
              <a:rPr lang="en-AU" baseline="0" dirty="0"/>
              <a:t> hosted by the Government of Niue, and opening speech given by the Minister of Infrastructure, the Honourable </a:t>
            </a:r>
            <a:r>
              <a:rPr lang="en-AU" baseline="0" dirty="0" err="1"/>
              <a:t>Pokotoa</a:t>
            </a:r>
            <a:r>
              <a:rPr lang="en-AU" baseline="0" dirty="0"/>
              <a:t> </a:t>
            </a:r>
            <a:r>
              <a:rPr lang="en-AU" baseline="0" dirty="0" err="1"/>
              <a:t>Sipeli</a:t>
            </a:r>
            <a:r>
              <a:rPr lang="en-AU" baseline="0" dirty="0"/>
              <a:t>. </a:t>
            </a:r>
          </a:p>
          <a:p>
            <a:r>
              <a:rPr lang="en-AU" baseline="0" dirty="0"/>
              <a:t>SWPHC-ICCWG members -  Charting Nations and PCAs in the region, </a:t>
            </a:r>
            <a:r>
              <a:rPr lang="en-AU" baseline="0" dirty="0" err="1"/>
              <a:t>i.e</a:t>
            </a:r>
            <a:r>
              <a:rPr lang="en-AU" baseline="0" dirty="0"/>
              <a:t> Australia (Chair), France, New Zealand, UK and USA</a:t>
            </a:r>
            <a:endParaRPr lang="en-AU" dirty="0"/>
          </a:p>
          <a:p>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4</a:t>
            </a:fld>
            <a:endParaRPr lang="en-AU" altLang="en-US"/>
          </a:p>
        </p:txBody>
      </p:sp>
    </p:spTree>
    <p:extLst>
      <p:ext uri="{BB962C8B-B14F-4D97-AF65-F5344CB8AC3E}">
        <p14:creationId xmlns:p14="http://schemas.microsoft.com/office/powerpoint/2010/main" val="319369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5</a:t>
            </a:fld>
            <a:endParaRPr lang="en-AU" altLang="en-US"/>
          </a:p>
        </p:txBody>
      </p:sp>
    </p:spTree>
    <p:extLst>
      <p:ext uri="{BB962C8B-B14F-4D97-AF65-F5344CB8AC3E}">
        <p14:creationId xmlns:p14="http://schemas.microsoft.com/office/powerpoint/2010/main" val="225168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MSI Training </a:t>
            </a:r>
            <a:r>
              <a:rPr lang="en-AU" dirty="0"/>
              <a:t>- Participants from 13 SWPHC</a:t>
            </a:r>
            <a:r>
              <a:rPr lang="en-AU" baseline="0" dirty="0"/>
              <a:t> Coastal States</a:t>
            </a:r>
            <a:r>
              <a:rPr lang="en-AU" dirty="0"/>
              <a:t> attended.  The objective of the course was to increase the flow of MSI to the NAVAREA X and NAVAREA XIV Coordinators and emphasize the importance of establishing expertise in the countries within this region.</a:t>
            </a:r>
          </a:p>
          <a:p>
            <a:r>
              <a:rPr lang="en-AU" dirty="0"/>
              <a:t>Inclusion of a MSAF staff (</a:t>
            </a:r>
            <a:r>
              <a:rPr lang="en-AU" dirty="0" err="1"/>
              <a:t>mr</a:t>
            </a:r>
            <a:r>
              <a:rPr lang="en-AU" dirty="0"/>
              <a:t> Sunil Kumar) is</a:t>
            </a:r>
            <a:r>
              <a:rPr lang="en-AU" baseline="0" dirty="0"/>
              <a:t> a direct response to IHO’s goal to build capacity by appointing MSI trainers from the region.</a:t>
            </a:r>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6</a:t>
            </a:fld>
            <a:endParaRPr lang="en-AU" altLang="en-US"/>
          </a:p>
        </p:txBody>
      </p:sp>
    </p:spTree>
    <p:extLst>
      <p:ext uri="{BB962C8B-B14F-4D97-AF65-F5344CB8AC3E}">
        <p14:creationId xmlns:p14="http://schemas.microsoft.com/office/powerpoint/2010/main" val="41047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‘Disaster Response Planning’ </a:t>
            </a:r>
            <a:r>
              <a:rPr lang="en-AU" dirty="0"/>
              <a:t>session aimed to make PICTs aware of roles of  IHO and SWPHC in aftermath of a disaster and to understand the procedures needed to identify appropriate action and support.  In addition it provided guidance to PICTs to establish national procedures and guidelines. </a:t>
            </a:r>
          </a:p>
          <a:p>
            <a:r>
              <a:rPr lang="en-AU" b="1" dirty="0"/>
              <a:t>‘Data Discovery’ </a:t>
            </a:r>
            <a:r>
              <a:rPr lang="en-AU" dirty="0"/>
              <a:t>session provided overview of discovery tools, search capabilities, use of metadata and data, mechanisms to share data (release agreements, bilateral arrangements) and establishment of geospatial portals.</a:t>
            </a:r>
          </a:p>
          <a:p>
            <a:endParaRPr lang="en-AU" dirty="0"/>
          </a:p>
          <a:p>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7</a:t>
            </a:fld>
            <a:endParaRPr lang="en-AU" altLang="en-US"/>
          </a:p>
        </p:txBody>
      </p:sp>
    </p:spTree>
    <p:extLst>
      <p:ext uri="{BB962C8B-B14F-4D97-AF65-F5344CB8AC3E}">
        <p14:creationId xmlns:p14="http://schemas.microsoft.com/office/powerpoint/2010/main" val="141757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LINZ has updated charts for Tonga using</a:t>
            </a:r>
            <a:r>
              <a:rPr lang="en-AU" baseline="0" dirty="0"/>
              <a:t> the new survey data.</a:t>
            </a:r>
            <a:endParaRPr lang="en-AU" dirty="0"/>
          </a:p>
        </p:txBody>
      </p:sp>
      <p:sp>
        <p:nvSpPr>
          <p:cNvPr id="4" name="Slide Number Placeholder 3"/>
          <p:cNvSpPr>
            <a:spLocks noGrp="1"/>
          </p:cNvSpPr>
          <p:nvPr>
            <p:ph type="sldNum" sz="quarter" idx="10"/>
          </p:nvPr>
        </p:nvSpPr>
        <p:spPr/>
        <p:txBody>
          <a:bodyPr/>
          <a:lstStyle/>
          <a:p>
            <a:fld id="{41EF9ED1-76F8-4FED-85C1-147CA8D85EC3}" type="slidenum">
              <a:rPr lang="en-AU" altLang="en-US" smtClean="0"/>
              <a:pPr/>
              <a:t>9</a:t>
            </a:fld>
            <a:endParaRPr lang="en-AU" altLang="en-US"/>
          </a:p>
        </p:txBody>
      </p:sp>
    </p:spTree>
    <p:extLst>
      <p:ext uri="{BB962C8B-B14F-4D97-AF65-F5344CB8AC3E}">
        <p14:creationId xmlns:p14="http://schemas.microsoft.com/office/powerpoint/2010/main" val="186957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But it’s not just bathymetry that’s been collected.</a:t>
            </a:r>
            <a:br>
              <a:rPr lang="en-NZ" dirty="0"/>
            </a:br>
            <a:r>
              <a:rPr lang="en-NZ" dirty="0"/>
              <a:t>In</a:t>
            </a:r>
            <a:r>
              <a:rPr lang="en-NZ" baseline="0" dirty="0"/>
              <a:t> Tonga where the planes flight path took them over land, topographic </a:t>
            </a:r>
            <a:r>
              <a:rPr lang="en-NZ" baseline="0" dirty="0" err="1"/>
              <a:t>LiDAR</a:t>
            </a:r>
            <a:r>
              <a:rPr lang="en-NZ" baseline="0" dirty="0"/>
              <a:t> and imagery was collected</a:t>
            </a:r>
          </a:p>
          <a:p>
            <a:r>
              <a:rPr lang="en-NZ" baseline="0" dirty="0"/>
              <a:t>This can be used to assist with determining land use and tsunami inundation modelling</a:t>
            </a:r>
          </a:p>
          <a:p>
            <a:r>
              <a:rPr lang="en-NZ" baseline="0" dirty="0"/>
              <a:t>All the data collected will be provided too each country</a:t>
            </a:r>
            <a:endParaRPr lang="en-NZ" dirty="0"/>
          </a:p>
        </p:txBody>
      </p:sp>
      <p:sp>
        <p:nvSpPr>
          <p:cNvPr id="4" name="Slide Number Placeholder 3"/>
          <p:cNvSpPr>
            <a:spLocks noGrp="1"/>
          </p:cNvSpPr>
          <p:nvPr>
            <p:ph type="sldNum" sz="quarter" idx="10"/>
          </p:nvPr>
        </p:nvSpPr>
        <p:spPr/>
        <p:txBody>
          <a:bodyPr/>
          <a:lstStyle/>
          <a:p>
            <a:pPr marL="0" marR="0" lvl="0" indent="0" algn="r" defTabSz="914291" rtl="0" eaLnBrk="1" fontAlgn="auto" latinLnBrk="0" hangingPunct="1">
              <a:lnSpc>
                <a:spcPct val="100000"/>
              </a:lnSpc>
              <a:spcBef>
                <a:spcPts val="0"/>
              </a:spcBef>
              <a:spcAft>
                <a:spcPts val="0"/>
              </a:spcAft>
              <a:buClrTx/>
              <a:buSzTx/>
              <a:buFontTx/>
              <a:buNone/>
              <a:tabLst/>
              <a:defRPr/>
            </a:pPr>
            <a:fld id="{5C14B252-8EFF-4387-B930-F07556521A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9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21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After</a:t>
            </a:r>
            <a:r>
              <a:rPr lang="en-NZ" baseline="0" dirty="0"/>
              <a:t> the SDB was delivered, the ALB areas were reviewed.</a:t>
            </a:r>
          </a:p>
          <a:p>
            <a:r>
              <a:rPr lang="en-NZ" baseline="0" dirty="0"/>
              <a:t>This required referencing the fathoms chart to match the SDB and imagery, then refining the ALB areas</a:t>
            </a:r>
            <a:endParaRPr lang="en-NZ" dirty="0"/>
          </a:p>
        </p:txBody>
      </p:sp>
      <p:sp>
        <p:nvSpPr>
          <p:cNvPr id="4" name="Slide Number Placeholder 3"/>
          <p:cNvSpPr>
            <a:spLocks noGrp="1"/>
          </p:cNvSpPr>
          <p:nvPr>
            <p:ph type="sldNum" sz="quarter" idx="10"/>
          </p:nvPr>
        </p:nvSpPr>
        <p:spPr/>
        <p:txBody>
          <a:bodyPr/>
          <a:lstStyle/>
          <a:p>
            <a:pPr marL="0" marR="0" lvl="0" indent="0" algn="r" defTabSz="914291" rtl="0" eaLnBrk="1" fontAlgn="auto" latinLnBrk="0" hangingPunct="1">
              <a:lnSpc>
                <a:spcPct val="100000"/>
              </a:lnSpc>
              <a:spcBef>
                <a:spcPts val="0"/>
              </a:spcBef>
              <a:spcAft>
                <a:spcPts val="0"/>
              </a:spcAft>
              <a:buClrTx/>
              <a:buSzTx/>
              <a:buFontTx/>
              <a:buNone/>
              <a:tabLst/>
              <a:defRPr/>
            </a:pPr>
            <a:fld id="{5C14B252-8EFF-4387-B930-F07556521A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9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09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fld id="{B2E9E23F-4335-4625-8310-10E6DF7A8D98}" type="slidenum">
              <a:rPr lang="en-AU" altLang="en-US"/>
              <a:pPr/>
              <a:t>‹#›</a:t>
            </a:fld>
            <a:endParaRPr lang="en-AU" altLang="en-US"/>
          </a:p>
        </p:txBody>
      </p:sp>
    </p:spTree>
    <p:extLst>
      <p:ext uri="{BB962C8B-B14F-4D97-AF65-F5344CB8AC3E}">
        <p14:creationId xmlns:p14="http://schemas.microsoft.com/office/powerpoint/2010/main" val="62791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fld id="{907B7AF1-D47B-453B-B5DD-A75EF99F5698}" type="slidenum">
              <a:rPr lang="en-AU" altLang="en-US"/>
              <a:pPr/>
              <a:t>‹#›</a:t>
            </a:fld>
            <a:endParaRPr lang="en-AU" altLang="en-US"/>
          </a:p>
        </p:txBody>
      </p:sp>
    </p:spTree>
    <p:extLst>
      <p:ext uri="{BB962C8B-B14F-4D97-AF65-F5344CB8AC3E}">
        <p14:creationId xmlns:p14="http://schemas.microsoft.com/office/powerpoint/2010/main" val="124904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fld id="{CF7C1FA4-8AD0-4F6F-84A5-7E5B51BF31FE}" type="slidenum">
              <a:rPr lang="en-AU" altLang="en-US"/>
              <a:pPr/>
              <a:t>‹#›</a:t>
            </a:fld>
            <a:endParaRPr lang="en-AU" altLang="en-US"/>
          </a:p>
        </p:txBody>
      </p:sp>
    </p:spTree>
    <p:extLst>
      <p:ext uri="{BB962C8B-B14F-4D97-AF65-F5344CB8AC3E}">
        <p14:creationId xmlns:p14="http://schemas.microsoft.com/office/powerpoint/2010/main" val="285258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Table Placeholder 2"/>
          <p:cNvSpPr>
            <a:spLocks noGrp="1"/>
          </p:cNvSpPr>
          <p:nvPr>
            <p:ph type="tbl" idx="1"/>
          </p:nvPr>
        </p:nvSpPr>
        <p:spPr>
          <a:xfrm>
            <a:off x="457200" y="1600200"/>
            <a:ext cx="8229600" cy="4525963"/>
          </a:xfrm>
        </p:spPr>
        <p:txBody>
          <a:bodyPr/>
          <a:lstStyle/>
          <a:p>
            <a:pPr lvl="0"/>
            <a:endParaRPr lang="en-A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fld id="{DDD3B2FB-9D68-4655-B201-96E235770C11}" type="slidenum">
              <a:rPr lang="en-AU" altLang="en-US"/>
              <a:pPr/>
              <a:t>‹#›</a:t>
            </a:fld>
            <a:endParaRPr lang="en-AU" altLang="en-US"/>
          </a:p>
        </p:txBody>
      </p:sp>
    </p:spTree>
    <p:extLst>
      <p:ext uri="{BB962C8B-B14F-4D97-AF65-F5344CB8AC3E}">
        <p14:creationId xmlns:p14="http://schemas.microsoft.com/office/powerpoint/2010/main" val="353909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fld id="{906D1D08-4B84-40E9-B8FC-F7D81A4FCC5A}" type="slidenum">
              <a:rPr lang="en-AU" altLang="en-US"/>
              <a:pPr/>
              <a:t>‹#›</a:t>
            </a:fld>
            <a:endParaRPr lang="en-AU" altLang="en-US"/>
          </a:p>
        </p:txBody>
      </p:sp>
    </p:spTree>
    <p:extLst>
      <p:ext uri="{BB962C8B-B14F-4D97-AF65-F5344CB8AC3E}">
        <p14:creationId xmlns:p14="http://schemas.microsoft.com/office/powerpoint/2010/main" val="288762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fld id="{5B4839C7-E133-4DA3-8686-E1220C9951E5}" type="slidenum">
              <a:rPr lang="en-AU" altLang="en-US"/>
              <a:pPr/>
              <a:t>‹#›</a:t>
            </a:fld>
            <a:endParaRPr lang="en-AU" altLang="en-US"/>
          </a:p>
        </p:txBody>
      </p:sp>
    </p:spTree>
    <p:extLst>
      <p:ext uri="{BB962C8B-B14F-4D97-AF65-F5344CB8AC3E}">
        <p14:creationId xmlns:p14="http://schemas.microsoft.com/office/powerpoint/2010/main" val="67302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sz="quarter" idx="12"/>
          </p:nvPr>
        </p:nvSpPr>
        <p:spPr>
          <a:ln/>
        </p:spPr>
        <p:txBody>
          <a:bodyPr/>
          <a:lstStyle>
            <a:lvl1pPr>
              <a:defRPr/>
            </a:lvl1pPr>
          </a:lstStyle>
          <a:p>
            <a:fld id="{BAF6FEB7-BB1B-4C08-A9BC-79E4D1FFFCB1}" type="slidenum">
              <a:rPr lang="en-AU" altLang="en-US"/>
              <a:pPr/>
              <a:t>‹#›</a:t>
            </a:fld>
            <a:endParaRPr lang="en-AU" altLang="en-US"/>
          </a:p>
        </p:txBody>
      </p:sp>
    </p:spTree>
    <p:extLst>
      <p:ext uri="{BB962C8B-B14F-4D97-AF65-F5344CB8AC3E}">
        <p14:creationId xmlns:p14="http://schemas.microsoft.com/office/powerpoint/2010/main" val="349933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9" name="Rectangle 6"/>
          <p:cNvSpPr>
            <a:spLocks noGrp="1" noChangeArrowheads="1"/>
          </p:cNvSpPr>
          <p:nvPr>
            <p:ph type="sldNum" sz="quarter" idx="12"/>
          </p:nvPr>
        </p:nvSpPr>
        <p:spPr>
          <a:ln/>
        </p:spPr>
        <p:txBody>
          <a:bodyPr/>
          <a:lstStyle>
            <a:lvl1pPr>
              <a:defRPr/>
            </a:lvl1pPr>
          </a:lstStyle>
          <a:p>
            <a:fld id="{5D9FAD39-73EF-42B3-AE40-0CEE943CD15A}" type="slidenum">
              <a:rPr lang="en-AU" altLang="en-US"/>
              <a:pPr/>
              <a:t>‹#›</a:t>
            </a:fld>
            <a:endParaRPr lang="en-AU" altLang="en-US"/>
          </a:p>
        </p:txBody>
      </p:sp>
    </p:spTree>
    <p:extLst>
      <p:ext uri="{BB962C8B-B14F-4D97-AF65-F5344CB8AC3E}">
        <p14:creationId xmlns:p14="http://schemas.microsoft.com/office/powerpoint/2010/main" val="264863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5" name="Rectangle 6"/>
          <p:cNvSpPr>
            <a:spLocks noGrp="1" noChangeArrowheads="1"/>
          </p:cNvSpPr>
          <p:nvPr>
            <p:ph type="sldNum" sz="quarter" idx="12"/>
          </p:nvPr>
        </p:nvSpPr>
        <p:spPr>
          <a:ln/>
        </p:spPr>
        <p:txBody>
          <a:bodyPr/>
          <a:lstStyle>
            <a:lvl1pPr>
              <a:defRPr/>
            </a:lvl1pPr>
          </a:lstStyle>
          <a:p>
            <a:fld id="{5675AA8F-0092-4F26-A5F2-BC4A40BD351B}" type="slidenum">
              <a:rPr lang="en-AU" altLang="en-US"/>
              <a:pPr/>
              <a:t>‹#›</a:t>
            </a:fld>
            <a:endParaRPr lang="en-AU" altLang="en-US"/>
          </a:p>
        </p:txBody>
      </p:sp>
    </p:spTree>
    <p:extLst>
      <p:ext uri="{BB962C8B-B14F-4D97-AF65-F5344CB8AC3E}">
        <p14:creationId xmlns:p14="http://schemas.microsoft.com/office/powerpoint/2010/main" val="175479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4" name="Rectangle 6"/>
          <p:cNvSpPr>
            <a:spLocks noGrp="1" noChangeArrowheads="1"/>
          </p:cNvSpPr>
          <p:nvPr>
            <p:ph type="sldNum" sz="quarter" idx="12"/>
          </p:nvPr>
        </p:nvSpPr>
        <p:spPr>
          <a:ln/>
        </p:spPr>
        <p:txBody>
          <a:bodyPr/>
          <a:lstStyle>
            <a:lvl1pPr>
              <a:defRPr/>
            </a:lvl1pPr>
          </a:lstStyle>
          <a:p>
            <a:fld id="{71257D1F-16BF-4353-9669-85AC4E9BF71B}" type="slidenum">
              <a:rPr lang="en-AU" altLang="en-US"/>
              <a:pPr/>
              <a:t>‹#›</a:t>
            </a:fld>
            <a:endParaRPr lang="en-AU" altLang="en-US"/>
          </a:p>
        </p:txBody>
      </p:sp>
    </p:spTree>
    <p:extLst>
      <p:ext uri="{BB962C8B-B14F-4D97-AF65-F5344CB8AC3E}">
        <p14:creationId xmlns:p14="http://schemas.microsoft.com/office/powerpoint/2010/main" val="29150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sz="quarter" idx="12"/>
          </p:nvPr>
        </p:nvSpPr>
        <p:spPr>
          <a:ln/>
        </p:spPr>
        <p:txBody>
          <a:bodyPr/>
          <a:lstStyle>
            <a:lvl1pPr>
              <a:defRPr/>
            </a:lvl1pPr>
          </a:lstStyle>
          <a:p>
            <a:fld id="{2AE09C98-CD62-4323-9056-C8DE8A5F4246}" type="slidenum">
              <a:rPr lang="en-AU" altLang="en-US"/>
              <a:pPr/>
              <a:t>‹#›</a:t>
            </a:fld>
            <a:endParaRPr lang="en-AU" altLang="en-US"/>
          </a:p>
        </p:txBody>
      </p:sp>
    </p:spTree>
    <p:extLst>
      <p:ext uri="{BB962C8B-B14F-4D97-AF65-F5344CB8AC3E}">
        <p14:creationId xmlns:p14="http://schemas.microsoft.com/office/powerpoint/2010/main" val="237143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sz="quarter" idx="12"/>
          </p:nvPr>
        </p:nvSpPr>
        <p:spPr>
          <a:ln/>
        </p:spPr>
        <p:txBody>
          <a:bodyPr/>
          <a:lstStyle>
            <a:lvl1pPr>
              <a:defRPr/>
            </a:lvl1pPr>
          </a:lstStyle>
          <a:p>
            <a:fld id="{FA58D4E1-F3EF-491F-99D1-0D6F5D157738}" type="slidenum">
              <a:rPr lang="en-AU" altLang="en-US"/>
              <a:pPr/>
              <a:t>‹#›</a:t>
            </a:fld>
            <a:endParaRPr lang="en-AU" altLang="en-US"/>
          </a:p>
        </p:txBody>
      </p:sp>
    </p:spTree>
    <p:extLst>
      <p:ext uri="{BB962C8B-B14F-4D97-AF65-F5344CB8AC3E}">
        <p14:creationId xmlns:p14="http://schemas.microsoft.com/office/powerpoint/2010/main" val="10591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AU" alt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AU" alt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2F4CE2-28C6-41E2-A1EE-0A59BA46D0F7}"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58166" y="332656"/>
            <a:ext cx="7920855" cy="1225550"/>
          </a:xfrm>
        </p:spPr>
        <p:txBody>
          <a:bodyPr/>
          <a:lstStyle/>
          <a:p>
            <a:pPr algn="l" eaLnBrk="1" hangingPunct="1"/>
            <a:r>
              <a:rPr lang="en-AU" altLang="en-US" sz="3600" b="1" dirty="0">
                <a:latin typeface="Times New Roman" panose="02020603050405020304" pitchFamily="18" charset="0"/>
              </a:rPr>
              <a:t>South West Pacific</a:t>
            </a:r>
            <a:br>
              <a:rPr lang="en-AU" altLang="en-US" sz="3600" b="1" dirty="0">
                <a:latin typeface="Times New Roman" panose="02020603050405020304" pitchFamily="18" charset="0"/>
              </a:rPr>
            </a:br>
            <a:r>
              <a:rPr lang="en-AU" altLang="en-US" sz="3600" b="1" dirty="0">
                <a:latin typeface="Times New Roman" panose="02020603050405020304" pitchFamily="18" charset="0"/>
              </a:rPr>
              <a:t>Hydrographic Commission (SWPHC)</a:t>
            </a:r>
          </a:p>
        </p:txBody>
      </p:sp>
      <p:sp>
        <p:nvSpPr>
          <p:cNvPr id="2051" name="Rectangle 3"/>
          <p:cNvSpPr>
            <a:spLocks noGrp="1" noChangeArrowheads="1"/>
          </p:cNvSpPr>
          <p:nvPr>
            <p:ph type="subTitle" idx="1"/>
          </p:nvPr>
        </p:nvSpPr>
        <p:spPr>
          <a:xfrm>
            <a:off x="1908175" y="4797425"/>
            <a:ext cx="6400800" cy="1752600"/>
          </a:xfrm>
        </p:spPr>
        <p:txBody>
          <a:bodyPr/>
          <a:lstStyle/>
          <a:p>
            <a:pPr algn="r" eaLnBrk="1" hangingPunct="1"/>
            <a:r>
              <a:rPr lang="en-AU" altLang="en-US" sz="1800" b="1" dirty="0">
                <a:latin typeface="Times New Roman" panose="02020603050405020304" pitchFamily="18" charset="0"/>
              </a:rPr>
              <a:t>Commodore Fiona Freeman (In Absentia)</a:t>
            </a:r>
            <a:br>
              <a:rPr lang="en-AU" altLang="en-US" sz="1800" b="1" dirty="0">
                <a:latin typeface="Times New Roman" panose="02020603050405020304" pitchFamily="18" charset="0"/>
              </a:rPr>
            </a:br>
            <a:r>
              <a:rPr lang="en-AU" altLang="en-US" sz="1800" b="1" dirty="0">
                <a:latin typeface="Times New Roman" panose="02020603050405020304" pitchFamily="18" charset="0"/>
              </a:rPr>
              <a:t>Chair SWPHC</a:t>
            </a:r>
            <a:br>
              <a:rPr lang="en-AU" altLang="en-US" sz="1800" b="1" dirty="0">
                <a:latin typeface="Times New Roman" panose="02020603050405020304" pitchFamily="18" charset="0"/>
              </a:rPr>
            </a:br>
            <a:r>
              <a:rPr lang="en-AU" altLang="en-US" sz="1800" b="1" dirty="0">
                <a:latin typeface="Times New Roman" panose="02020603050405020304" pitchFamily="18" charset="0"/>
              </a:rPr>
              <a:t>Hydrographer of Australia</a:t>
            </a:r>
          </a:p>
          <a:p>
            <a:pPr algn="r" eaLnBrk="1" hangingPunct="1"/>
            <a:endParaRPr lang="en-AU" altLang="en-US" sz="1800" b="1" dirty="0">
              <a:latin typeface="Times New Roman" panose="02020603050405020304" pitchFamily="18" charset="0"/>
            </a:endParaRPr>
          </a:p>
        </p:txBody>
      </p:sp>
      <p:pic>
        <p:nvPicPr>
          <p:cNvPr id="2052" name="Picture 4"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1763713" y="2492375"/>
            <a:ext cx="6480175"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4000" dirty="0">
                <a:solidFill>
                  <a:schemeClr val="tx2"/>
                </a:solidFill>
                <a:latin typeface="Times New Roman" panose="02020603050405020304" pitchFamily="18" charset="0"/>
              </a:rPr>
              <a:t>Report to IRCC11</a:t>
            </a:r>
            <a:br>
              <a:rPr lang="en-AU" altLang="en-US" sz="4000" dirty="0">
                <a:solidFill>
                  <a:schemeClr val="tx2"/>
                </a:solidFill>
                <a:latin typeface="Times New Roman" panose="02020603050405020304" pitchFamily="18" charset="0"/>
              </a:rPr>
            </a:br>
            <a:r>
              <a:rPr lang="en-AU" altLang="en-US" sz="2800" dirty="0">
                <a:solidFill>
                  <a:schemeClr val="tx2"/>
                </a:solidFill>
                <a:latin typeface="Times New Roman" panose="02020603050405020304" pitchFamily="18" charset="0"/>
              </a:rPr>
              <a:t>Genoa, Italy – 3-5 June 2019</a:t>
            </a:r>
            <a:r>
              <a:rPr lang="en-AU" altLang="en-US" sz="4000" dirty="0">
                <a:solidFill>
                  <a:schemeClr val="tx2"/>
                </a:solidFill>
                <a:latin typeface="Times New Roman" panose="02020603050405020304"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Capacity Building Activities</a:t>
            </a:r>
            <a:endParaRPr lang="en-AU" altLang="en-US" sz="3600" b="1" dirty="0">
              <a:latin typeface="Times New Roman" panose="02020603050405020304" pitchFamily="18" charset="0"/>
            </a:endParaRPr>
          </a:p>
        </p:txBody>
      </p:sp>
      <p:pic>
        <p:nvPicPr>
          <p:cNvPr id="6147" name="Picture 3" descr="SWPHC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2"/>
          <p:cNvSpPr>
            <a:spLocks noChangeArrowheads="1"/>
          </p:cNvSpPr>
          <p:nvPr/>
        </p:nvSpPr>
        <p:spPr bwMode="auto">
          <a:xfrm>
            <a:off x="468313" y="1556792"/>
            <a:ext cx="82296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FontTx/>
              <a:buNone/>
              <a:defRPr/>
            </a:pPr>
            <a:r>
              <a:rPr lang="en-US" altLang="en-US" sz="1800" b="1" dirty="0">
                <a:latin typeface="Times New Roman" pitchFamily="18" charset="0"/>
              </a:rPr>
              <a:t>Major Support Activities</a:t>
            </a:r>
          </a:p>
          <a:p>
            <a:pPr marL="0" indent="0" eaLnBrk="1" hangingPunct="1">
              <a:buFontTx/>
              <a:buNone/>
              <a:defRPr/>
            </a:pPr>
            <a:endParaRPr lang="en-US" altLang="en-US" sz="1200" b="1" dirty="0">
              <a:latin typeface="Times New Roman" pitchFamily="18" charset="0"/>
            </a:endParaRPr>
          </a:p>
          <a:p>
            <a:pPr marL="0" indent="0" eaLnBrk="1" hangingPunct="1">
              <a:buFontTx/>
              <a:buNone/>
              <a:defRPr/>
            </a:pPr>
            <a:endParaRPr lang="en-US" altLang="en-US" sz="400" dirty="0">
              <a:latin typeface="Times New Roman" pitchFamily="18" charset="0"/>
            </a:endParaRPr>
          </a:p>
          <a:p>
            <a:pPr eaLnBrk="1" hangingPunct="1">
              <a:defRPr/>
            </a:pPr>
            <a:r>
              <a:rPr lang="en-US" altLang="en-US" sz="1600" b="1" dirty="0">
                <a:latin typeface="Times New Roman" pitchFamily="18" charset="0"/>
              </a:rPr>
              <a:t>NZ Pacific Regional Navigation Initiative (PRNI)</a:t>
            </a:r>
          </a:p>
          <a:p>
            <a:pPr marL="457200" lvl="1" indent="0" eaLnBrk="1" hangingPunct="1">
              <a:buNone/>
              <a:defRPr/>
            </a:pPr>
            <a:endParaRPr lang="en-AU" sz="800" dirty="0">
              <a:latin typeface="Times New Roman" pitchFamily="18" charset="0"/>
            </a:endParaRPr>
          </a:p>
          <a:p>
            <a:pPr marL="457200" lvl="1" indent="0" eaLnBrk="1" hangingPunct="1">
              <a:buNone/>
              <a:defRPr/>
            </a:pPr>
            <a:r>
              <a:rPr lang="en-AU" sz="1600" dirty="0">
                <a:latin typeface="Times New Roman" pitchFamily="18" charset="0"/>
              </a:rPr>
              <a:t>New Zealand progressed with surveys and charting nationally as well as in the region through the NZ Aid programme ‘PRNI’. </a:t>
            </a:r>
            <a:endParaRPr lang="en-AU" altLang="en-US" sz="1600" dirty="0">
              <a:latin typeface="Times New Roman" pitchFamily="18" charset="0"/>
            </a:endParaRPr>
          </a:p>
          <a:p>
            <a:pPr marL="457200" lvl="1" indent="0" eaLnBrk="1" hangingPunct="1">
              <a:buNone/>
              <a:defRPr/>
            </a:pPr>
            <a:endParaRPr lang="en-AU" altLang="en-US" sz="1000" dirty="0">
              <a:latin typeface="Times New Roman" pitchFamily="18" charset="0"/>
            </a:endParaRPr>
          </a:p>
          <a:p>
            <a:pPr lvl="2" eaLnBrk="1" hangingPunct="1">
              <a:buFont typeface="Courier New" panose="02070309020205020404" pitchFamily="49" charset="0"/>
              <a:buChar char="o"/>
              <a:defRPr/>
            </a:pPr>
            <a:r>
              <a:rPr lang="en-AU" altLang="en-US" sz="1600" dirty="0">
                <a:latin typeface="Times New Roman" pitchFamily="18" charset="0"/>
              </a:rPr>
              <a:t>Full ENC coverage of NZ waters was achieved and 45 ENCs for the PICTs released.</a:t>
            </a:r>
          </a:p>
          <a:p>
            <a:pPr marL="914400" lvl="2" indent="0" eaLnBrk="1" hangingPunct="1">
              <a:buNone/>
              <a:defRPr/>
            </a:pPr>
            <a:endParaRPr lang="en-AU" altLang="en-US" sz="1000" dirty="0">
              <a:latin typeface="Times New Roman" pitchFamily="18" charset="0"/>
            </a:endParaRPr>
          </a:p>
          <a:p>
            <a:pPr lvl="2" eaLnBrk="1" hangingPunct="1">
              <a:buFont typeface="Courier New" panose="02070309020205020404" pitchFamily="49" charset="0"/>
              <a:buChar char="o"/>
              <a:defRPr/>
            </a:pPr>
            <a:r>
              <a:rPr lang="en-AU" altLang="en-US" sz="1600" dirty="0">
                <a:latin typeface="Times New Roman" pitchFamily="18" charset="0"/>
              </a:rPr>
              <a:t>Hydrographic surveys comprising SDB, ALB and MBES (Vessel &amp; USV) were carried out in the </a:t>
            </a:r>
            <a:r>
              <a:rPr lang="en-AU" altLang="en-US" sz="1600" b="1" dirty="0">
                <a:latin typeface="Times New Roman" pitchFamily="18" charset="0"/>
              </a:rPr>
              <a:t>Cook Islands, Niue, Tokelau and Tonga</a:t>
            </a:r>
            <a:r>
              <a:rPr lang="en-AU" altLang="en-US" sz="1600" dirty="0">
                <a:latin typeface="Times New Roman" pitchFamily="18" charset="0"/>
              </a:rPr>
              <a:t>. The data will be used to update existing charts and produce new charts, replacing charts in fathoms on undetermined </a:t>
            </a:r>
            <a:r>
              <a:rPr lang="en-AU" altLang="en-US" sz="1600" dirty="0" err="1">
                <a:latin typeface="Times New Roman" pitchFamily="18" charset="0"/>
              </a:rPr>
              <a:t>datums</a:t>
            </a:r>
            <a:r>
              <a:rPr lang="en-AU" altLang="en-US" sz="1600" dirty="0">
                <a:latin typeface="Times New Roman" pitchFamily="18" charset="0"/>
              </a:rPr>
              <a:t>. </a:t>
            </a:r>
          </a:p>
          <a:p>
            <a:pPr marL="457200" lvl="1" indent="0" eaLnBrk="1" hangingPunct="1">
              <a:buNone/>
              <a:defRPr/>
            </a:pPr>
            <a:endParaRPr lang="en-US" altLang="en-US" sz="1600" dirty="0">
              <a:latin typeface="Times New Roman" pitchFamily="18" charset="0"/>
            </a:endParaRPr>
          </a:p>
          <a:p>
            <a:pPr eaLnBrk="1" hangingPunct="1">
              <a:defRPr/>
            </a:pPr>
            <a:r>
              <a:rPr lang="en-US" altLang="en-US" sz="1600" b="1" dirty="0">
                <a:latin typeface="Times New Roman" pitchFamily="18" charset="0"/>
              </a:rPr>
              <a:t>PNG Maritime and Waterways Safety Project</a:t>
            </a:r>
          </a:p>
          <a:p>
            <a:pPr marL="0" indent="0" eaLnBrk="1" hangingPunct="1">
              <a:buNone/>
              <a:defRPr/>
            </a:pPr>
            <a:endParaRPr lang="en-US" altLang="en-US" sz="800" b="1" dirty="0">
              <a:latin typeface="Times New Roman" pitchFamily="18" charset="0"/>
            </a:endParaRPr>
          </a:p>
          <a:p>
            <a:pPr marL="457200" lvl="1" indent="0" eaLnBrk="1" hangingPunct="1">
              <a:buNone/>
              <a:defRPr/>
            </a:pPr>
            <a:r>
              <a:rPr lang="en-AU" sz="1600" dirty="0">
                <a:latin typeface="Times New Roman" pitchFamily="18" charset="0"/>
              </a:rPr>
              <a:t>As part of the ADB  Maritime Waterways &amp; Safety Project surveys were conducted in </a:t>
            </a:r>
            <a:r>
              <a:rPr lang="en-AU" sz="1600" b="1" dirty="0">
                <a:latin typeface="Times New Roman" pitchFamily="18" charset="0"/>
              </a:rPr>
              <a:t>Papua New Guinea </a:t>
            </a:r>
            <a:r>
              <a:rPr lang="en-AU" sz="1600" dirty="0">
                <a:latin typeface="Times New Roman" pitchFamily="18" charset="0"/>
              </a:rPr>
              <a:t>ports and coastal areas – in support of Government objectives to promote domestic shipping and cruise tourism.  The data will be used for updating relevant charts. </a:t>
            </a:r>
            <a:endParaRPr lang="en-US" altLang="en-US" sz="1600" dirty="0">
              <a:latin typeface="Times New Roman" pitchFamily="18" charset="0"/>
            </a:endParaRPr>
          </a:p>
        </p:txBody>
      </p:sp>
    </p:spTree>
    <p:extLst>
      <p:ext uri="{BB962C8B-B14F-4D97-AF65-F5344CB8AC3E}">
        <p14:creationId xmlns:p14="http://schemas.microsoft.com/office/powerpoint/2010/main" val="157659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Surveys</a:t>
            </a:r>
          </a:p>
        </p:txBody>
      </p:sp>
      <p:sp>
        <p:nvSpPr>
          <p:cNvPr id="5" name="Slide Number Placeholder 4"/>
          <p:cNvSpPr>
            <a:spLocks noGrp="1"/>
          </p:cNvSpPr>
          <p:nvPr>
            <p:ph type="sldNum" sz="quarter" idx="12"/>
          </p:nvPr>
        </p:nvSpPr>
        <p:spPr/>
        <p:txBody>
          <a:bodyPr/>
          <a:lstStyle/>
          <a:p>
            <a:pPr defTabSz="685718" fontAlgn="auto">
              <a:spcBef>
                <a:spcPts val="0"/>
              </a:spcBef>
              <a:spcAft>
                <a:spcPts val="0"/>
              </a:spcAft>
            </a:pPr>
            <a:endParaRPr lang="en-US" dirty="0">
              <a:solidFill>
                <a:prstClr val="black">
                  <a:tint val="75000"/>
                </a:prstClr>
              </a:solidFill>
              <a:latin typeface="Calibri"/>
            </a:endParaRPr>
          </a:p>
        </p:txBody>
      </p:sp>
      <p:sp>
        <p:nvSpPr>
          <p:cNvPr id="14" name="Content Placeholder 2"/>
          <p:cNvSpPr>
            <a:spLocks noGrp="1"/>
          </p:cNvSpPr>
          <p:nvPr>
            <p:ph idx="1"/>
          </p:nvPr>
        </p:nvSpPr>
        <p:spPr>
          <a:xfrm>
            <a:off x="618416" y="1635362"/>
            <a:ext cx="7886699" cy="3317082"/>
          </a:xfrm>
        </p:spPr>
        <p:txBody>
          <a:bodyPr>
            <a:noAutofit/>
          </a:bodyPr>
          <a:lstStyle/>
          <a:p>
            <a:r>
              <a:rPr lang="en-US" dirty="0"/>
              <a:t>Satellite Derived Bathymetry (SDB)</a:t>
            </a:r>
          </a:p>
          <a:p>
            <a:pPr marL="0" indent="0">
              <a:buNone/>
            </a:pPr>
            <a:br>
              <a:rPr lang="en-US" dirty="0"/>
            </a:b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185" y="2713323"/>
            <a:ext cx="2547770" cy="2279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3002" y="2564904"/>
            <a:ext cx="2601395" cy="25768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5519" y="3140968"/>
            <a:ext cx="2747936" cy="33119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32823" y="5235696"/>
            <a:ext cx="1800493" cy="300082"/>
          </a:xfrm>
          <a:prstGeom prst="rect">
            <a:avLst/>
          </a:prstGeom>
          <a:noFill/>
        </p:spPr>
        <p:txBody>
          <a:bodyPr wrap="none" rtlCol="0">
            <a:spAutoFit/>
          </a:bodyPr>
          <a:lstStyle/>
          <a:p>
            <a:pPr defTabSz="685718" fontAlgn="auto">
              <a:spcBef>
                <a:spcPts val="0"/>
              </a:spcBef>
              <a:spcAft>
                <a:spcPts val="0"/>
              </a:spcAft>
            </a:pPr>
            <a:r>
              <a:rPr lang="en-NZ" sz="1350" b="1" dirty="0" err="1">
                <a:solidFill>
                  <a:prstClr val="black"/>
                </a:solidFill>
                <a:latin typeface="Calibri"/>
              </a:rPr>
              <a:t>Manihiki</a:t>
            </a:r>
            <a:r>
              <a:rPr lang="en-NZ" sz="1350" b="1" dirty="0">
                <a:solidFill>
                  <a:prstClr val="black"/>
                </a:solidFill>
                <a:latin typeface="Calibri"/>
              </a:rPr>
              <a:t>, Cook Islands</a:t>
            </a:r>
          </a:p>
        </p:txBody>
      </p:sp>
      <p:sp>
        <p:nvSpPr>
          <p:cNvPr id="19" name="TextBox 18"/>
          <p:cNvSpPr txBox="1"/>
          <p:nvPr/>
        </p:nvSpPr>
        <p:spPr>
          <a:xfrm>
            <a:off x="3635896" y="2713323"/>
            <a:ext cx="1294778" cy="300082"/>
          </a:xfrm>
          <a:prstGeom prst="rect">
            <a:avLst/>
          </a:prstGeom>
          <a:noFill/>
        </p:spPr>
        <p:txBody>
          <a:bodyPr wrap="none" rtlCol="0">
            <a:spAutoFit/>
          </a:bodyPr>
          <a:lstStyle/>
          <a:p>
            <a:pPr defTabSz="685718" fontAlgn="auto">
              <a:spcBef>
                <a:spcPts val="0"/>
              </a:spcBef>
              <a:spcAft>
                <a:spcPts val="0"/>
              </a:spcAft>
            </a:pPr>
            <a:r>
              <a:rPr lang="en-NZ" sz="1350" b="1" dirty="0" err="1">
                <a:solidFill>
                  <a:prstClr val="black"/>
                </a:solidFill>
                <a:latin typeface="Calibri"/>
              </a:rPr>
              <a:t>Nomuka</a:t>
            </a:r>
            <a:r>
              <a:rPr lang="en-NZ" sz="1350" b="1" dirty="0">
                <a:solidFill>
                  <a:prstClr val="black"/>
                </a:solidFill>
                <a:latin typeface="Calibri"/>
              </a:rPr>
              <a:t>, Tonga</a:t>
            </a:r>
          </a:p>
        </p:txBody>
      </p:sp>
      <p:sp>
        <p:nvSpPr>
          <p:cNvPr id="20" name="TextBox 19"/>
          <p:cNvSpPr txBox="1"/>
          <p:nvPr/>
        </p:nvSpPr>
        <p:spPr>
          <a:xfrm>
            <a:off x="6732240" y="5229200"/>
            <a:ext cx="1671933" cy="300082"/>
          </a:xfrm>
          <a:prstGeom prst="rect">
            <a:avLst/>
          </a:prstGeom>
          <a:noFill/>
        </p:spPr>
        <p:txBody>
          <a:bodyPr wrap="none" rtlCol="0">
            <a:spAutoFit/>
          </a:bodyPr>
          <a:lstStyle/>
          <a:p>
            <a:pPr defTabSz="685718" fontAlgn="auto">
              <a:spcBef>
                <a:spcPts val="0"/>
              </a:spcBef>
              <a:spcAft>
                <a:spcPts val="0"/>
              </a:spcAft>
            </a:pPr>
            <a:r>
              <a:rPr lang="en-NZ" sz="1350" b="1" dirty="0" err="1">
                <a:solidFill>
                  <a:prstClr val="black"/>
                </a:solidFill>
                <a:latin typeface="Calibri"/>
              </a:rPr>
              <a:t>Beverideg</a:t>
            </a:r>
            <a:r>
              <a:rPr lang="en-NZ" sz="1350" b="1" dirty="0">
                <a:solidFill>
                  <a:prstClr val="black"/>
                </a:solidFill>
                <a:latin typeface="Calibri"/>
              </a:rPr>
              <a:t> Reef, Niue</a:t>
            </a:r>
          </a:p>
        </p:txBody>
      </p:sp>
    </p:spTree>
    <p:extLst>
      <p:ext uri="{BB962C8B-B14F-4D97-AF65-F5344CB8AC3E}">
        <p14:creationId xmlns:p14="http://schemas.microsoft.com/office/powerpoint/2010/main" val="189797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Achievements</a:t>
            </a:r>
            <a:endParaRPr lang="en-AU" altLang="en-US" sz="3600" b="1" dirty="0">
              <a:latin typeface="Times New Roman" panose="02020603050405020304" pitchFamily="18" charset="0"/>
            </a:endParaRPr>
          </a:p>
        </p:txBody>
      </p:sp>
      <p:pic>
        <p:nvPicPr>
          <p:cNvPr id="7171" name="Picture 3" descr="SWPHC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468313" y="1628774"/>
            <a:ext cx="8229600" cy="496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endParaRPr lang="en-US" altLang="en-US" sz="400" dirty="0">
              <a:latin typeface="Times New Roman" panose="02020603050405020304" pitchFamily="18" charset="0"/>
            </a:endParaRPr>
          </a:p>
          <a:p>
            <a:pPr marL="457200" lvl="1" indent="0" eaLnBrk="1" hangingPunct="1">
              <a:buNone/>
            </a:pPr>
            <a:r>
              <a:rPr lang="en-US" altLang="en-US" sz="1600" dirty="0">
                <a:latin typeface="Times New Roman" panose="02020603050405020304" pitchFamily="18" charset="0"/>
              </a:rPr>
              <a:t>Considerable progress in hydrographic activities in the region since the last meeting.</a:t>
            </a:r>
          </a:p>
          <a:p>
            <a:pPr marL="457200" lvl="1" indent="0" eaLnBrk="1" hangingPunct="1">
              <a:buNone/>
            </a:pPr>
            <a:endParaRPr lang="en-US" altLang="en-US" sz="1000" dirty="0">
              <a:latin typeface="Times New Roman" panose="02020603050405020304" pitchFamily="18" charset="0"/>
            </a:endParaRPr>
          </a:p>
          <a:p>
            <a:pPr marL="457200" lvl="1" indent="0" eaLnBrk="1" hangingPunct="1">
              <a:buNone/>
            </a:pPr>
            <a:r>
              <a:rPr lang="en-US" altLang="en-US" sz="1600" b="1" u="sng" dirty="0">
                <a:latin typeface="Times New Roman" panose="02020603050405020304" pitchFamily="18" charset="0"/>
              </a:rPr>
              <a:t>Surveys and Charting</a:t>
            </a:r>
          </a:p>
          <a:p>
            <a:pPr marL="457200" lvl="1" indent="0" eaLnBrk="1" hangingPunct="1">
              <a:buNone/>
            </a:pPr>
            <a:endParaRPr lang="en-AU" altLang="en-US" sz="1000" dirty="0">
              <a:latin typeface="Times New Roman" panose="02020603050405020304" pitchFamily="18" charset="0"/>
            </a:endParaRPr>
          </a:p>
          <a:p>
            <a:pPr lvl="1" eaLnBrk="1" hangingPunct="1"/>
            <a:r>
              <a:rPr lang="en-AU" altLang="en-US" sz="1600" b="1" dirty="0">
                <a:latin typeface="Times New Roman" panose="02020603050405020304" pitchFamily="18" charset="0"/>
              </a:rPr>
              <a:t>Australia</a:t>
            </a:r>
            <a:r>
              <a:rPr lang="en-AU" altLang="en-US" sz="1600" dirty="0">
                <a:latin typeface="Times New Roman" panose="02020603050405020304" pitchFamily="18" charset="0"/>
              </a:rPr>
              <a:t> conducted surveys in Papua New Guinea and expanded the </a:t>
            </a:r>
            <a:r>
              <a:rPr lang="en-AU" altLang="en-US" sz="1600" dirty="0" err="1">
                <a:latin typeface="Times New Roman" panose="02020603050405020304" pitchFamily="18" charset="0"/>
              </a:rPr>
              <a:t>AusENC</a:t>
            </a:r>
            <a:r>
              <a:rPr lang="en-AU" altLang="en-US" sz="1600" dirty="0">
                <a:latin typeface="Times New Roman" panose="02020603050405020304" pitchFamily="18" charset="0"/>
              </a:rPr>
              <a:t> service to include the full portfolio of published ENCs covering Australian, Papua New Guinea and Solomon Islands waters.  The RAN hydrographic training course (Category B) included students from  Malaysia, New Zealand and Pakistan.  The AHO has developed a survey planning risk assessment tool based on the methodology adopted by LINZ.</a:t>
            </a:r>
          </a:p>
          <a:p>
            <a:pPr lvl="1" eaLnBrk="1" hangingPunct="1"/>
            <a:endParaRPr lang="en-AU" altLang="en-US" sz="1000" dirty="0">
              <a:latin typeface="Times New Roman" panose="02020603050405020304" pitchFamily="18" charset="0"/>
            </a:endParaRPr>
          </a:p>
          <a:p>
            <a:pPr lvl="1" eaLnBrk="1" hangingPunct="1"/>
            <a:r>
              <a:rPr lang="en-AU" altLang="en-US" sz="1600" b="1" dirty="0">
                <a:latin typeface="Times New Roman" panose="02020603050405020304" pitchFamily="18" charset="0"/>
              </a:rPr>
              <a:t>Fiji</a:t>
            </a:r>
            <a:r>
              <a:rPr lang="en-AU" altLang="en-US" sz="1600" dirty="0">
                <a:latin typeface="Times New Roman" panose="02020603050405020304" pitchFamily="18" charset="0"/>
              </a:rPr>
              <a:t> has conducted new surveys and published charts. Significant work carried out under the ODA Project in collaboration with the Korean Hydrographic and Oceanographic Authority. A new survey vessel was donated by the Peoples Republic of China and sea trials and training are in progress. FHS has offered to provide training opportunities on board its survey vessel for PICTs personnel.  Fiji also made available the National MSI Coordinator in delivering MSI training in the region.</a:t>
            </a:r>
          </a:p>
          <a:p>
            <a:pPr marL="457200" lvl="1" indent="0" eaLnBrk="1" hangingPunct="1">
              <a:buNone/>
            </a:pPr>
            <a:endParaRPr lang="en-AU" altLang="en-US" sz="1000" dirty="0">
              <a:latin typeface="Times New Roman" panose="02020603050405020304" pitchFamily="18" charset="0"/>
            </a:endParaRPr>
          </a:p>
          <a:p>
            <a:pPr lvl="1" eaLnBrk="1" hangingPunct="1"/>
            <a:r>
              <a:rPr lang="en-AU" altLang="en-US" sz="1600" b="1" dirty="0">
                <a:latin typeface="Times New Roman" panose="02020603050405020304" pitchFamily="18" charset="0"/>
              </a:rPr>
              <a:t>France</a:t>
            </a:r>
            <a:r>
              <a:rPr lang="en-AU" altLang="en-US" sz="1600" dirty="0">
                <a:latin typeface="Times New Roman" panose="02020603050405020304" pitchFamily="18" charset="0"/>
              </a:rPr>
              <a:t> carried out various surveys in the SW Pacific in support of maritime surveillance, commercial and cruise activities.  Three new INT charts were produced and full coverage of New Caledonia waters in ENCs was achieved in 2018. </a:t>
            </a:r>
          </a:p>
          <a:p>
            <a:pPr lvl="1" eaLnBrk="1" hangingPunct="1"/>
            <a:endParaRPr lang="en-AU" altLang="en-US" sz="800" dirty="0">
              <a:solidFill>
                <a:srgbClr val="FF0000"/>
              </a:solidFill>
              <a:latin typeface="Times New Roman" panose="02020603050405020304" pitchFamily="18" charset="0"/>
            </a:endParaRPr>
          </a:p>
          <a:p>
            <a:pPr marL="457200" lvl="1" indent="0" eaLnBrk="1" hangingPunct="1">
              <a:buNone/>
            </a:pPr>
            <a:endParaRPr lang="en-AU" altLang="en-US" sz="1400" dirty="0">
              <a:solidFill>
                <a:srgbClr val="FF0000"/>
              </a:solidFill>
              <a:latin typeface="Times New Roman" panose="02020603050405020304" pitchFamily="18" charset="0"/>
            </a:endParaRPr>
          </a:p>
          <a:p>
            <a:pPr lvl="1" eaLnBrk="1" hangingPunct="1"/>
            <a:endParaRPr lang="en-AU" altLang="en-US" sz="1400" dirty="0">
              <a:solidFill>
                <a:srgbClr val="FF0000"/>
              </a:solidFill>
              <a:latin typeface="Times New Roman" panose="02020603050405020304" pitchFamily="18" charset="0"/>
            </a:endParaRPr>
          </a:p>
          <a:p>
            <a:pPr lvl="1" eaLnBrk="1" hangingPunct="1"/>
            <a:endParaRPr lang="en-AU" altLang="en-US" sz="1400" dirty="0">
              <a:solidFill>
                <a:srgbClr val="FF0000"/>
              </a:solidFill>
              <a:latin typeface="Times New Roman" panose="02020603050405020304" pitchFamily="18" charset="0"/>
            </a:endParaRPr>
          </a:p>
          <a:p>
            <a:pPr lvl="1" eaLnBrk="1" hangingPunct="1"/>
            <a:endParaRPr lang="en-AU" altLang="en-US" sz="1400" dirty="0">
              <a:solidFill>
                <a:srgbClr val="FF0000"/>
              </a:solidFill>
              <a:latin typeface="Times New Roman" panose="02020603050405020304" pitchFamily="18" charset="0"/>
            </a:endParaRPr>
          </a:p>
          <a:p>
            <a:pPr lvl="1" eaLnBrk="1" hangingPunct="1"/>
            <a:endParaRPr lang="en-US" altLang="en-US" sz="400" dirty="0">
              <a:latin typeface="Times New Roman" panose="02020603050405020304" pitchFamily="18" charset="0"/>
            </a:endParaRPr>
          </a:p>
          <a:p>
            <a:pPr marL="457200" lvl="1" indent="0" eaLnBrk="1" hangingPunct="1">
              <a:buNone/>
            </a:pPr>
            <a:endParaRPr lang="en-US" altLang="en-US" sz="800" dirty="0">
              <a:latin typeface="Times New Roman" panose="02020603050405020304" pitchFamily="18" charset="0"/>
            </a:endParaRPr>
          </a:p>
          <a:p>
            <a:pPr lvl="1" eaLnBrk="1" hangingPunct="1"/>
            <a:endParaRPr lang="en-US" altLang="en-US" sz="1600" dirty="0">
              <a:latin typeface="Times New Roman" panose="02020603050405020304" pitchFamily="18" charset="0"/>
            </a:endParaRPr>
          </a:p>
          <a:p>
            <a:pPr lvl="1" eaLnBrk="1" hangingPunct="1"/>
            <a:endParaRPr lang="en-US" altLang="en-US" sz="1600"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Progress on surveys</a:t>
            </a:r>
          </a:p>
        </p:txBody>
      </p:sp>
      <p:pic>
        <p:nvPicPr>
          <p:cNvPr id="12" name="Picture Placeholder 16" descr="A picture containing outdoor&#10;&#10;Description generated with high confidence">
            <a:extLst>
              <a:ext uri="{FF2B5EF4-FFF2-40B4-BE49-F238E27FC236}">
                <a16:creationId xmlns:a16="http://schemas.microsoft.com/office/drawing/2014/main" id="{992E75A4-0F44-4753-B890-5B616342161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060848"/>
            <a:ext cx="9108504" cy="4646760"/>
          </a:xfrm>
          <a:prstGeom prst="rect">
            <a:avLst/>
          </a:prstGeom>
        </p:spPr>
      </p:pic>
      <p:sp>
        <p:nvSpPr>
          <p:cNvPr id="5" name="Slide Number Placeholder 4"/>
          <p:cNvSpPr>
            <a:spLocks noGrp="1"/>
          </p:cNvSpPr>
          <p:nvPr>
            <p:ph type="sldNum" sz="quarter" idx="12"/>
          </p:nvPr>
        </p:nvSpPr>
        <p:spPr/>
        <p:txBody>
          <a:bodyPr/>
          <a:lstStyle/>
          <a:p>
            <a:pPr defTabSz="685718" fontAlgn="auto">
              <a:spcBef>
                <a:spcPts val="0"/>
              </a:spcBef>
              <a:spcAft>
                <a:spcPts val="0"/>
              </a:spcAft>
            </a:pPr>
            <a:fld id="{EC878826-814C-4FD2-96B3-D147818A5C89}" type="slidenum">
              <a:rPr lang="en-US">
                <a:solidFill>
                  <a:prstClr val="black">
                    <a:tint val="75000"/>
                  </a:prstClr>
                </a:solidFill>
                <a:latin typeface="Calibri"/>
              </a:rPr>
              <a:pPr defTabSz="685718" fontAlgn="auto">
                <a:spcBef>
                  <a:spcPts val="0"/>
                </a:spcBef>
                <a:spcAft>
                  <a:spcPts val="0"/>
                </a:spcAft>
              </a:pPr>
              <a:t>13</a:t>
            </a:fld>
            <a:endParaRPr lang="en-US" dirty="0">
              <a:solidFill>
                <a:prstClr val="black">
                  <a:tint val="75000"/>
                </a:prstClr>
              </a:solidFill>
              <a:latin typeface="Calibri"/>
            </a:endParaRPr>
          </a:p>
        </p:txBody>
      </p:sp>
      <p:pic>
        <p:nvPicPr>
          <p:cNvPr id="10" name="Picture Placeholder 9" descr="Niue_r0.dgn [3D - V8 DGN] - MicroStation">
            <a:extLst>
              <a:ext uri="{FF2B5EF4-FFF2-40B4-BE49-F238E27FC236}">
                <a16:creationId xmlns:a16="http://schemas.microsoft.com/office/drawing/2014/main" id="{64402C2C-3BB2-4129-9CE6-DA750099E11B}"/>
              </a:ext>
            </a:extLst>
          </p:cNvPr>
          <p:cNvPicPr>
            <a:picLocks noGrp="1" noChangeAspect="1"/>
          </p:cNvPicPr>
          <p:nvPr>
            <p:ph idx="1"/>
          </p:nvPr>
        </p:nvPicPr>
        <p:blipFill rotWithShape="1">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2915816" y="1196752"/>
            <a:ext cx="5668520" cy="1305119"/>
          </a:xfrm>
          <a:ln>
            <a:noFill/>
          </a:ln>
          <a:effectLst>
            <a:outerShdw blurRad="50800" dist="38100" dir="2700000" algn="tl" rotWithShape="0">
              <a:schemeClr val="bg1">
                <a:lumMod val="95000"/>
                <a:alpha val="40000"/>
              </a:schemeClr>
            </a:outerShdw>
          </a:effectLst>
        </p:spPr>
      </p:pic>
      <p:pic>
        <p:nvPicPr>
          <p:cNvPr id="11" name="Picture 10" descr="A picture containing tree, outdoor, black&#10;&#10;Description generated with very high confidence">
            <a:extLst>
              <a:ext uri="{FF2B5EF4-FFF2-40B4-BE49-F238E27FC236}">
                <a16:creationId xmlns:a16="http://schemas.microsoft.com/office/drawing/2014/main" id="{D4FCC199-56FC-4826-BCED-AAA02C6EC7C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2971" y="3588926"/>
            <a:ext cx="3477527" cy="2245493"/>
          </a:xfrm>
          <a:prstGeom prst="rect">
            <a:avLst/>
          </a:prstGeom>
          <a:ln>
            <a:noFill/>
          </a:ln>
          <a:effectLst>
            <a:outerShdw blurRad="50800" dist="38100" dir="2700000" sx="101000" sy="101000" algn="tl" rotWithShape="0">
              <a:schemeClr val="tx1">
                <a:alpha val="50000"/>
              </a:schemeClr>
            </a:outerShdw>
          </a:effectLst>
        </p:spPr>
      </p:pic>
      <p:sp>
        <p:nvSpPr>
          <p:cNvPr id="4" name="TextBox 3"/>
          <p:cNvSpPr txBox="1"/>
          <p:nvPr/>
        </p:nvSpPr>
        <p:spPr>
          <a:xfrm>
            <a:off x="788159" y="2587104"/>
            <a:ext cx="2368149" cy="369332"/>
          </a:xfrm>
          <a:prstGeom prst="rect">
            <a:avLst/>
          </a:prstGeom>
          <a:noFill/>
        </p:spPr>
        <p:txBody>
          <a:bodyPr wrap="none" rtlCol="0">
            <a:spAutoFit/>
          </a:bodyPr>
          <a:lstStyle/>
          <a:p>
            <a:pPr defTabSz="685718" fontAlgn="auto">
              <a:spcBef>
                <a:spcPts val="0"/>
              </a:spcBef>
              <a:spcAft>
                <a:spcPts val="0"/>
              </a:spcAft>
            </a:pPr>
            <a:r>
              <a:rPr lang="en-NZ" b="1" dirty="0">
                <a:solidFill>
                  <a:prstClr val="white"/>
                </a:solidFill>
                <a:latin typeface="Calibri"/>
              </a:rPr>
              <a:t>More than bathymetry</a:t>
            </a:r>
          </a:p>
        </p:txBody>
      </p:sp>
    </p:spTree>
    <p:extLst>
      <p:ext uri="{BB962C8B-B14F-4D97-AF65-F5344CB8AC3E}">
        <p14:creationId xmlns:p14="http://schemas.microsoft.com/office/powerpoint/2010/main" val="226117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Achievements</a:t>
            </a:r>
            <a:endParaRPr lang="en-AU" altLang="en-US" sz="3600" b="1" dirty="0">
              <a:latin typeface="Times New Roman" panose="02020603050405020304" pitchFamily="18" charset="0"/>
            </a:endParaRPr>
          </a:p>
        </p:txBody>
      </p:sp>
      <p:pic>
        <p:nvPicPr>
          <p:cNvPr id="7171" name="Picture 3" descr="SWPHC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468313" y="1651000"/>
            <a:ext cx="8229600" cy="48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1" indent="0" eaLnBrk="1" hangingPunct="1">
              <a:buNone/>
            </a:pPr>
            <a:r>
              <a:rPr lang="en-US" altLang="en-US" sz="1600" b="1" u="sng" dirty="0">
                <a:latin typeface="Times New Roman" panose="02020603050405020304" pitchFamily="18" charset="0"/>
              </a:rPr>
              <a:t>Surveys and Charting (contd.)</a:t>
            </a:r>
          </a:p>
          <a:p>
            <a:pPr marL="457200" lvl="1" indent="0" eaLnBrk="1" hangingPunct="1">
              <a:buNone/>
            </a:pPr>
            <a:endParaRPr lang="en-AU" altLang="en-US" sz="800" dirty="0">
              <a:latin typeface="Times New Roman" panose="02020603050405020304" pitchFamily="18" charset="0"/>
            </a:endParaRPr>
          </a:p>
          <a:p>
            <a:pPr lvl="1" eaLnBrk="1" hangingPunct="1"/>
            <a:r>
              <a:rPr lang="en-AU" altLang="en-US" sz="1600" b="1" dirty="0">
                <a:latin typeface="Times New Roman" panose="02020603050405020304" pitchFamily="18" charset="0"/>
              </a:rPr>
              <a:t>New Zealand </a:t>
            </a:r>
            <a:r>
              <a:rPr lang="en-AU" altLang="en-US" sz="1600" dirty="0">
                <a:latin typeface="Times New Roman" panose="02020603050405020304" pitchFamily="18" charset="0"/>
              </a:rPr>
              <a:t>progressed with surveys and charting nationally as well as in the region through the NZ Aid programme ‘Pacific Regional Navigation Initiative (PRNI)’.  Hydrographic surveys comprising SDB, ALB and MBES were carried out in the </a:t>
            </a:r>
            <a:r>
              <a:rPr lang="en-AU" altLang="en-US" sz="1600" b="1" dirty="0">
                <a:latin typeface="Times New Roman" panose="02020603050405020304" pitchFamily="18" charset="0"/>
              </a:rPr>
              <a:t>Cook Islands, Niue, Tokelau and Tonga</a:t>
            </a:r>
            <a:r>
              <a:rPr lang="en-AU" altLang="en-US" sz="1600" dirty="0">
                <a:latin typeface="Times New Roman" panose="02020603050405020304" pitchFamily="18" charset="0"/>
              </a:rPr>
              <a:t>.  Full ENC coverage of NZ waters was achieved and 45 ENCs for the PICs released. </a:t>
            </a:r>
          </a:p>
          <a:p>
            <a:pPr lvl="1" eaLnBrk="1" hangingPunct="1"/>
            <a:endParaRPr lang="en-AU" altLang="en-US" sz="600" dirty="0">
              <a:latin typeface="Times New Roman" panose="02020603050405020304" pitchFamily="18" charset="0"/>
            </a:endParaRPr>
          </a:p>
          <a:p>
            <a:pPr lvl="1" eaLnBrk="1" hangingPunct="1"/>
            <a:r>
              <a:rPr lang="en-AU" altLang="en-US" sz="1600" b="1" dirty="0">
                <a:latin typeface="Times New Roman" panose="02020603050405020304" pitchFamily="18" charset="0"/>
              </a:rPr>
              <a:t>Solomon Islands </a:t>
            </a:r>
            <a:r>
              <a:rPr lang="en-AU" altLang="en-US" sz="1600" dirty="0">
                <a:latin typeface="Times New Roman" panose="02020603050405020304" pitchFamily="18" charset="0"/>
              </a:rPr>
              <a:t>in collaboration with its PCA (Australia) has produced the inaugural Solomon Islands National Tide Tables consisting of tidal information for about 40 ports.</a:t>
            </a:r>
          </a:p>
          <a:p>
            <a:pPr lvl="1" eaLnBrk="1" hangingPunct="1"/>
            <a:endParaRPr lang="en-AU" altLang="en-US" sz="600" dirty="0">
              <a:latin typeface="Times New Roman" panose="02020603050405020304" pitchFamily="18" charset="0"/>
            </a:endParaRPr>
          </a:p>
          <a:p>
            <a:pPr lvl="1" eaLnBrk="1" hangingPunct="1"/>
            <a:r>
              <a:rPr lang="en-AU" altLang="en-US" sz="1600" b="1" dirty="0">
                <a:latin typeface="Times New Roman" panose="02020603050405020304" pitchFamily="18" charset="0"/>
              </a:rPr>
              <a:t>Papua New Guinea </a:t>
            </a:r>
            <a:r>
              <a:rPr lang="en-AU" altLang="en-US" sz="1600" dirty="0">
                <a:latin typeface="Times New Roman" panose="02020603050405020304" pitchFamily="18" charset="0"/>
              </a:rPr>
              <a:t>completed almost 95% of the hydrographic work in 30 coastal areas (under the ADB Maritime Waterways &amp; Safety Project). In August 2018 commenced promulgating coastal warnings via weekly email using templates as per the S-53 format.</a:t>
            </a:r>
          </a:p>
          <a:p>
            <a:pPr marL="457200" lvl="1" indent="0" eaLnBrk="1" hangingPunct="1">
              <a:buNone/>
            </a:pPr>
            <a:endParaRPr lang="en-AU" altLang="en-US" sz="600" dirty="0">
              <a:latin typeface="Times New Roman" panose="02020603050405020304" pitchFamily="18" charset="0"/>
            </a:endParaRPr>
          </a:p>
          <a:p>
            <a:pPr lvl="1" eaLnBrk="1" hangingPunct="1"/>
            <a:r>
              <a:rPr lang="en-AU" altLang="en-US" sz="1600" b="1" dirty="0">
                <a:latin typeface="Times New Roman" panose="02020603050405020304" pitchFamily="18" charset="0"/>
              </a:rPr>
              <a:t>United Kingdom </a:t>
            </a:r>
            <a:r>
              <a:rPr lang="en-AU" altLang="en-US" sz="1600" dirty="0">
                <a:latin typeface="Times New Roman" panose="02020603050405020304" pitchFamily="18" charset="0"/>
              </a:rPr>
              <a:t>carried out considerable work as part of its CME Programme for providing surveys, charting and capacity building in the region – i.e. activities in  </a:t>
            </a:r>
            <a:r>
              <a:rPr lang="en-AU" altLang="en-US" sz="1600" b="1" dirty="0">
                <a:latin typeface="Times New Roman" panose="02020603050405020304" pitchFamily="18" charset="0"/>
              </a:rPr>
              <a:t>Fiji, Tonga and Tuvalu. </a:t>
            </a:r>
          </a:p>
          <a:p>
            <a:pPr lvl="1" eaLnBrk="1" hangingPunct="1"/>
            <a:endParaRPr lang="en-AU" altLang="en-US" sz="600" dirty="0">
              <a:latin typeface="Times New Roman" panose="02020603050405020304" pitchFamily="18" charset="0"/>
            </a:endParaRPr>
          </a:p>
          <a:p>
            <a:pPr lvl="1" eaLnBrk="1" hangingPunct="1"/>
            <a:r>
              <a:rPr lang="en-AU" altLang="en-US" sz="1600" b="1" dirty="0">
                <a:latin typeface="Times New Roman" panose="02020603050405020304" pitchFamily="18" charset="0"/>
              </a:rPr>
              <a:t>United States of America </a:t>
            </a:r>
            <a:r>
              <a:rPr lang="en-AU" altLang="en-US" sz="1600" dirty="0">
                <a:latin typeface="Times New Roman" panose="02020603050405020304" pitchFamily="18" charset="0"/>
              </a:rPr>
              <a:t>produced six ENCs covering the waters surrounding the </a:t>
            </a:r>
            <a:r>
              <a:rPr lang="en-AU" altLang="en-US" sz="1600" b="1" dirty="0">
                <a:latin typeface="Times New Roman" panose="02020603050405020304" pitchFamily="18" charset="0"/>
              </a:rPr>
              <a:t>Palau Islands</a:t>
            </a:r>
            <a:r>
              <a:rPr lang="en-AU" altLang="en-US" sz="1600" dirty="0">
                <a:latin typeface="Times New Roman" panose="02020603050405020304" pitchFamily="18" charset="0"/>
              </a:rPr>
              <a:t>.</a:t>
            </a:r>
          </a:p>
          <a:p>
            <a:pPr lvl="1" eaLnBrk="1" hangingPunct="1"/>
            <a:endParaRPr lang="en-AU" altLang="en-US" sz="1400" dirty="0">
              <a:solidFill>
                <a:srgbClr val="FF0000"/>
              </a:solidFill>
              <a:latin typeface="Times New Roman" panose="02020603050405020304" pitchFamily="18" charset="0"/>
            </a:endParaRPr>
          </a:p>
          <a:p>
            <a:pPr lvl="1" eaLnBrk="1" hangingPunct="1"/>
            <a:endParaRPr lang="en-US" altLang="en-US" sz="1400" dirty="0">
              <a:solidFill>
                <a:srgbClr val="FF0000"/>
              </a:solidFill>
              <a:latin typeface="Times New Roman" panose="02020603050405020304" pitchFamily="18" charset="0"/>
            </a:endParaRPr>
          </a:p>
          <a:p>
            <a:pPr lvl="1" eaLnBrk="1" hangingPunct="1"/>
            <a:endParaRPr lang="en-US" altLang="en-US" sz="400" dirty="0">
              <a:latin typeface="Times New Roman" panose="02020603050405020304" pitchFamily="18" charset="0"/>
            </a:endParaRPr>
          </a:p>
          <a:p>
            <a:pPr marL="457200" lvl="1" indent="0" eaLnBrk="1" hangingPunct="1">
              <a:buNone/>
            </a:pPr>
            <a:endParaRPr lang="en-US" altLang="en-US" sz="400" i="1" dirty="0">
              <a:latin typeface="Times New Roman" panose="02020603050405020304" pitchFamily="18" charset="0"/>
            </a:endParaRPr>
          </a:p>
          <a:p>
            <a:pPr marL="457200" lvl="1" indent="0" eaLnBrk="1" hangingPunct="1">
              <a:buNone/>
            </a:pPr>
            <a:endParaRPr lang="en-US" altLang="en-US" sz="800" dirty="0">
              <a:latin typeface="Times New Roman" panose="02020603050405020304" pitchFamily="18" charset="0"/>
            </a:endParaRPr>
          </a:p>
          <a:p>
            <a:pPr lvl="1" eaLnBrk="1" hangingPunct="1"/>
            <a:endParaRPr lang="en-US" altLang="en-US" sz="1600" dirty="0">
              <a:latin typeface="Times New Roman" panose="02020603050405020304" pitchFamily="18" charset="0"/>
            </a:endParaRPr>
          </a:p>
          <a:p>
            <a:pPr lvl="1" eaLnBrk="1" hangingPunct="1"/>
            <a:endParaRPr lang="en-US" altLang="en-US" sz="1600" dirty="0">
              <a:latin typeface="Times New Roman" panose="02020603050405020304" pitchFamily="18" charset="0"/>
            </a:endParaRPr>
          </a:p>
        </p:txBody>
      </p:sp>
    </p:spTree>
    <p:extLst>
      <p:ext uri="{BB962C8B-B14F-4D97-AF65-F5344CB8AC3E}">
        <p14:creationId xmlns:p14="http://schemas.microsoft.com/office/powerpoint/2010/main" val="58231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221126"/>
            <a:ext cx="2860902" cy="326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Surveys</a:t>
            </a:r>
          </a:p>
        </p:txBody>
      </p:sp>
      <p:sp>
        <p:nvSpPr>
          <p:cNvPr id="5" name="Slide Number Placeholder 4"/>
          <p:cNvSpPr>
            <a:spLocks noGrp="1"/>
          </p:cNvSpPr>
          <p:nvPr>
            <p:ph type="sldNum" sz="quarter" idx="12"/>
          </p:nvPr>
        </p:nvSpPr>
        <p:spPr/>
        <p:txBody>
          <a:bodyPr/>
          <a:lstStyle/>
          <a:p>
            <a:pPr defTabSz="685718" fontAlgn="auto">
              <a:spcBef>
                <a:spcPts val="0"/>
              </a:spcBef>
              <a:spcAft>
                <a:spcPts val="0"/>
              </a:spcAft>
            </a:pPr>
            <a:endParaRPr lang="en-US" dirty="0">
              <a:solidFill>
                <a:prstClr val="black">
                  <a:tint val="75000"/>
                </a:prstClr>
              </a:solidFill>
              <a:latin typeface="Calibri"/>
            </a:endParaRPr>
          </a:p>
        </p:txBody>
      </p:sp>
      <p:sp>
        <p:nvSpPr>
          <p:cNvPr id="14" name="Content Placeholder 2"/>
          <p:cNvSpPr>
            <a:spLocks noGrp="1"/>
          </p:cNvSpPr>
          <p:nvPr>
            <p:ph idx="1"/>
          </p:nvPr>
        </p:nvSpPr>
        <p:spPr>
          <a:xfrm>
            <a:off x="478898" y="1662504"/>
            <a:ext cx="6991533" cy="511601"/>
          </a:xfrm>
        </p:spPr>
        <p:txBody>
          <a:bodyPr>
            <a:noAutofit/>
          </a:bodyPr>
          <a:lstStyle/>
          <a:p>
            <a:pPr marL="0" indent="0">
              <a:buNone/>
            </a:pPr>
            <a:r>
              <a:rPr lang="en-US" dirty="0"/>
              <a:t>Airborne Laser Bathymetry (ALB)</a:t>
            </a:r>
          </a:p>
        </p:txBody>
      </p:sp>
      <p:pic>
        <p:nvPicPr>
          <p:cNvPr id="17" name="Picture 16" descr="A picture containing indoor, cake&#10;&#10;Description generated with high confidence">
            <a:extLst>
              <a:ext uri="{FF2B5EF4-FFF2-40B4-BE49-F238E27FC236}">
                <a16:creationId xmlns:a16="http://schemas.microsoft.com/office/drawing/2014/main" id="{88662313-D5D4-4AC2-BBF6-C33610CAAF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3252" y="2482870"/>
            <a:ext cx="3034361" cy="3654684"/>
          </a:xfrm>
          <a:prstGeom prst="rect">
            <a:avLst/>
          </a:prstGeom>
        </p:spPr>
      </p:pic>
      <p:pic>
        <p:nvPicPr>
          <p:cNvPr id="1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55845" y="3221126"/>
            <a:ext cx="2890057" cy="178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755576" y="2780928"/>
            <a:ext cx="1294778" cy="300082"/>
          </a:xfrm>
          <a:prstGeom prst="rect">
            <a:avLst/>
          </a:prstGeom>
          <a:noFill/>
        </p:spPr>
        <p:txBody>
          <a:bodyPr wrap="none" rtlCol="0">
            <a:spAutoFit/>
          </a:bodyPr>
          <a:lstStyle/>
          <a:p>
            <a:pPr defTabSz="685718" fontAlgn="auto">
              <a:spcBef>
                <a:spcPts val="0"/>
              </a:spcBef>
              <a:spcAft>
                <a:spcPts val="0"/>
              </a:spcAft>
            </a:pPr>
            <a:r>
              <a:rPr lang="en-NZ" sz="1350" b="1" dirty="0" err="1">
                <a:solidFill>
                  <a:prstClr val="black"/>
                </a:solidFill>
                <a:latin typeface="Calibri"/>
              </a:rPr>
              <a:t>Nomuka</a:t>
            </a:r>
            <a:r>
              <a:rPr lang="en-NZ" sz="1350" b="1" dirty="0">
                <a:solidFill>
                  <a:prstClr val="black"/>
                </a:solidFill>
                <a:latin typeface="Calibri"/>
              </a:rPr>
              <a:t>, Tonga</a:t>
            </a:r>
          </a:p>
        </p:txBody>
      </p:sp>
    </p:spTree>
    <p:extLst>
      <p:ext uri="{BB962C8B-B14F-4D97-AF65-F5344CB8AC3E}">
        <p14:creationId xmlns:p14="http://schemas.microsoft.com/office/powerpoint/2010/main" val="217247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Achievements</a:t>
            </a:r>
            <a:endParaRPr lang="en-AU" altLang="en-US" sz="3600" b="1" dirty="0">
              <a:latin typeface="Times New Roman" panose="02020603050405020304" pitchFamily="18" charset="0"/>
            </a:endParaRPr>
          </a:p>
        </p:txBody>
      </p:sp>
      <p:pic>
        <p:nvPicPr>
          <p:cNvPr id="7171" name="Picture 3"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468313" y="1628774"/>
            <a:ext cx="8229600" cy="489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endParaRPr lang="en-US" altLang="en-US" sz="400" dirty="0">
              <a:latin typeface="Times New Roman" panose="02020603050405020304" pitchFamily="18" charset="0"/>
            </a:endParaRPr>
          </a:p>
          <a:p>
            <a:pPr marL="457200" lvl="1" indent="0" eaLnBrk="1" hangingPunct="1">
              <a:buNone/>
            </a:pPr>
            <a:endParaRPr lang="en-US" altLang="en-US" sz="400" dirty="0">
              <a:latin typeface="Times New Roman" panose="02020603050405020304" pitchFamily="18" charset="0"/>
            </a:endParaRPr>
          </a:p>
          <a:p>
            <a:pPr marL="457200" lvl="1" indent="0" eaLnBrk="1" hangingPunct="1">
              <a:buNone/>
            </a:pPr>
            <a:r>
              <a:rPr lang="en-US" altLang="en-US" sz="1600" b="1" u="sng" dirty="0">
                <a:latin typeface="Times New Roman" panose="02020603050405020304" pitchFamily="18" charset="0"/>
              </a:rPr>
              <a:t>GEBCO Seabed2030 South and West Pacific Centre (</a:t>
            </a:r>
            <a:r>
              <a:rPr lang="en-US" altLang="en-US" sz="1600" b="1" u="sng" dirty="0" err="1">
                <a:latin typeface="Times New Roman" panose="02020603050405020304" pitchFamily="18" charset="0"/>
              </a:rPr>
              <a:t>SaWPac</a:t>
            </a:r>
            <a:r>
              <a:rPr lang="en-US" altLang="en-US" sz="1600" b="1" u="sng" dirty="0">
                <a:latin typeface="Times New Roman" panose="02020603050405020304" pitchFamily="18" charset="0"/>
              </a:rPr>
              <a:t>)</a:t>
            </a:r>
          </a:p>
          <a:p>
            <a:pPr marL="457200" lvl="1" indent="0" eaLnBrk="1" hangingPunct="1">
              <a:buNone/>
            </a:pPr>
            <a:endParaRPr lang="en-US" altLang="en-US" sz="1200" u="sng" dirty="0">
              <a:latin typeface="Times New Roman" panose="02020603050405020304" pitchFamily="18" charset="0"/>
            </a:endParaRPr>
          </a:p>
          <a:p>
            <a:pPr marL="457200" lvl="1" indent="0" eaLnBrk="1" hangingPunct="1">
              <a:buNone/>
            </a:pPr>
            <a:r>
              <a:rPr lang="en-AU" altLang="en-US" sz="1600" b="1" dirty="0">
                <a:latin typeface="Times New Roman" panose="02020603050405020304" pitchFamily="18" charset="0"/>
              </a:rPr>
              <a:t>New Zealand </a:t>
            </a:r>
            <a:r>
              <a:rPr lang="en-AU" altLang="en-US" sz="1600" dirty="0">
                <a:latin typeface="Times New Roman" panose="02020603050405020304" pitchFamily="18" charset="0"/>
              </a:rPr>
              <a:t>is the Seabed2030 Regional Data Assembly and Coordination Centre (RDACC) for the South and West Pacific Ocean, and operates the </a:t>
            </a:r>
            <a:r>
              <a:rPr lang="en-AU" altLang="en-US" sz="1600" b="1" dirty="0">
                <a:latin typeface="Times New Roman" panose="02020603050405020304" pitchFamily="18" charset="0"/>
              </a:rPr>
              <a:t>South and West Pacific Data Assembly Centre (</a:t>
            </a:r>
            <a:r>
              <a:rPr lang="en-AU" altLang="en-US" sz="1600" b="1" dirty="0" err="1">
                <a:latin typeface="Times New Roman" panose="02020603050405020304" pitchFamily="18" charset="0"/>
              </a:rPr>
              <a:t>SaWPac</a:t>
            </a:r>
            <a:r>
              <a:rPr lang="en-AU" altLang="en-US" sz="1600" b="1" dirty="0">
                <a:latin typeface="Times New Roman" panose="02020603050405020304" pitchFamily="18" charset="0"/>
              </a:rPr>
              <a:t>)</a:t>
            </a:r>
            <a:r>
              <a:rPr lang="en-AU" altLang="en-US" sz="1600" dirty="0">
                <a:latin typeface="Times New Roman" panose="02020603050405020304" pitchFamily="18" charset="0"/>
              </a:rPr>
              <a:t>.  The first batch of data from </a:t>
            </a:r>
            <a:r>
              <a:rPr lang="en-AU" altLang="en-US" sz="1600" dirty="0" err="1">
                <a:latin typeface="Times New Roman" panose="02020603050405020304" pitchFamily="18" charset="0"/>
              </a:rPr>
              <a:t>SaWPac</a:t>
            </a:r>
            <a:r>
              <a:rPr lang="en-AU" altLang="en-US" sz="1600" dirty="0">
                <a:latin typeface="Times New Roman" panose="02020603050405020304" pitchFamily="18" charset="0"/>
              </a:rPr>
              <a:t> was delivered to the Global GEBCO data centre in November 2018.  </a:t>
            </a:r>
          </a:p>
          <a:p>
            <a:pPr marL="457200" lvl="1" indent="0" eaLnBrk="1" hangingPunct="1">
              <a:buNone/>
            </a:pPr>
            <a:endParaRPr lang="en-AU" altLang="en-US" sz="1600" dirty="0">
              <a:latin typeface="Times New Roman" panose="02020603050405020304" pitchFamily="18" charset="0"/>
            </a:endParaRPr>
          </a:p>
          <a:p>
            <a:pPr marL="457200" lvl="1" indent="0" eaLnBrk="1" hangingPunct="1">
              <a:buNone/>
            </a:pPr>
            <a:r>
              <a:rPr lang="en-AU" altLang="en-US" sz="1600" b="1" u="sng" dirty="0">
                <a:latin typeface="Times New Roman" panose="02020603050405020304" pitchFamily="18" charset="0"/>
              </a:rPr>
              <a:t>Marine Spatial Management Plan </a:t>
            </a:r>
          </a:p>
          <a:p>
            <a:pPr marL="457200" lvl="1" indent="0" eaLnBrk="1" hangingPunct="1">
              <a:buNone/>
            </a:pPr>
            <a:endParaRPr lang="en-AU" altLang="en-US" sz="1200" b="1" u="sng" dirty="0">
              <a:latin typeface="Times New Roman" panose="02020603050405020304" pitchFamily="18" charset="0"/>
            </a:endParaRPr>
          </a:p>
          <a:p>
            <a:pPr marL="457200" lvl="1" indent="0" eaLnBrk="1" hangingPunct="1">
              <a:buNone/>
            </a:pPr>
            <a:r>
              <a:rPr lang="en-AU" altLang="en-US" sz="1600" b="1" dirty="0">
                <a:latin typeface="Times New Roman" panose="02020603050405020304" pitchFamily="18" charset="0"/>
              </a:rPr>
              <a:t>Niue</a:t>
            </a:r>
            <a:r>
              <a:rPr lang="en-AU" altLang="en-US" sz="1600" dirty="0">
                <a:latin typeface="Times New Roman" panose="02020603050405020304" pitchFamily="18" charset="0"/>
              </a:rPr>
              <a:t> is committed to establishing 40% of its EEZ as a Marine Protected Area (MPA). Developing the </a:t>
            </a:r>
            <a:r>
              <a:rPr lang="en-AU" altLang="en-US" sz="1600" b="1" dirty="0">
                <a:latin typeface="Times New Roman" panose="02020603050405020304" pitchFamily="18" charset="0"/>
              </a:rPr>
              <a:t>Marine Spatial Management Plan (MSMP</a:t>
            </a:r>
            <a:r>
              <a:rPr lang="en-AU" altLang="en-US" sz="1600" dirty="0">
                <a:latin typeface="Times New Roman" panose="02020603050405020304" pitchFamily="18" charset="0"/>
              </a:rPr>
              <a:t>) and the compliance strategy and legal analysis to give effect to the MSMP and MPA.</a:t>
            </a:r>
          </a:p>
          <a:p>
            <a:pPr marL="457200" lvl="1" indent="0" eaLnBrk="1" hangingPunct="1">
              <a:buNone/>
            </a:pPr>
            <a:endParaRPr lang="en-AU" altLang="en-US" sz="1600" dirty="0">
              <a:solidFill>
                <a:srgbClr val="FF0000"/>
              </a:solidFill>
              <a:latin typeface="Times New Roman" panose="02020603050405020304" pitchFamily="18" charset="0"/>
            </a:endParaRPr>
          </a:p>
          <a:p>
            <a:pPr marL="457200" lvl="1" indent="0" eaLnBrk="1" hangingPunct="1">
              <a:buNone/>
            </a:pPr>
            <a:endParaRPr lang="en-AU" altLang="en-US" sz="1600" b="1" dirty="0">
              <a:solidFill>
                <a:srgbClr val="FF0000"/>
              </a:solidFill>
              <a:latin typeface="Times New Roman" panose="02020603050405020304" pitchFamily="18" charset="0"/>
            </a:endParaRPr>
          </a:p>
          <a:p>
            <a:pPr lvl="1" eaLnBrk="1" hangingPunct="1"/>
            <a:endParaRPr lang="en-AU" altLang="en-US" sz="1600" b="1" dirty="0">
              <a:solidFill>
                <a:srgbClr val="FF0000"/>
              </a:solidFill>
              <a:latin typeface="Times New Roman" panose="02020603050405020304" pitchFamily="18" charset="0"/>
            </a:endParaRPr>
          </a:p>
          <a:p>
            <a:pPr lvl="2" eaLnBrk="1" hangingPunct="1">
              <a:buFont typeface="Arial" panose="020B0604020202020204" pitchFamily="34" charset="0"/>
              <a:buChar char="•"/>
            </a:pPr>
            <a:endParaRPr lang="en-AU" altLang="en-US" sz="1200" dirty="0">
              <a:solidFill>
                <a:srgbClr val="FF0000"/>
              </a:solidFill>
              <a:latin typeface="Times New Roman" panose="02020603050405020304" pitchFamily="18" charset="0"/>
            </a:endParaRPr>
          </a:p>
          <a:p>
            <a:pPr lvl="1" eaLnBrk="1" hangingPunct="1"/>
            <a:endParaRPr lang="en-US" altLang="en-US" sz="400" dirty="0">
              <a:latin typeface="Times New Roman" panose="02020603050405020304" pitchFamily="18" charset="0"/>
            </a:endParaRPr>
          </a:p>
          <a:p>
            <a:pPr marL="457200" lvl="1" indent="0" eaLnBrk="1" hangingPunct="1">
              <a:buNone/>
            </a:pPr>
            <a:endParaRPr lang="en-US" altLang="en-US" sz="400" i="1" dirty="0">
              <a:latin typeface="Times New Roman" panose="02020603050405020304" pitchFamily="18" charset="0"/>
            </a:endParaRPr>
          </a:p>
          <a:p>
            <a:pPr marL="457200" lvl="1" indent="0" eaLnBrk="1" hangingPunct="1">
              <a:buNone/>
            </a:pPr>
            <a:endParaRPr lang="en-US" altLang="en-US" sz="800" dirty="0">
              <a:latin typeface="Times New Roman" panose="02020603050405020304" pitchFamily="18" charset="0"/>
            </a:endParaRPr>
          </a:p>
          <a:p>
            <a:pPr lvl="1" eaLnBrk="1" hangingPunct="1"/>
            <a:endParaRPr lang="en-US" altLang="en-US" sz="1600" dirty="0">
              <a:latin typeface="Times New Roman" panose="02020603050405020304" pitchFamily="18" charset="0"/>
            </a:endParaRPr>
          </a:p>
          <a:p>
            <a:pPr lvl="1" eaLnBrk="1" hangingPunct="1"/>
            <a:endParaRPr lang="en-US" altLang="en-US" sz="1600" dirty="0">
              <a:latin typeface="Times New Roman" panose="02020603050405020304" pitchFamily="18" charset="0"/>
            </a:endParaRPr>
          </a:p>
        </p:txBody>
      </p:sp>
    </p:spTree>
    <p:extLst>
      <p:ext uri="{BB962C8B-B14F-4D97-AF65-F5344CB8AC3E}">
        <p14:creationId xmlns:p14="http://schemas.microsoft.com/office/powerpoint/2010/main" val="101948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B605-FF58-422C-979A-E52D67435B77}"/>
              </a:ext>
            </a:extLst>
          </p:cNvPr>
          <p:cNvSpPr>
            <a:spLocks noGrp="1"/>
          </p:cNvSpPr>
          <p:nvPr>
            <p:ph type="title"/>
          </p:nvPr>
        </p:nvSpPr>
        <p:spPr>
          <a:xfrm>
            <a:off x="827584" y="620688"/>
            <a:ext cx="7488832" cy="994172"/>
          </a:xfrm>
        </p:spPr>
        <p:txBody>
          <a:bodyPr>
            <a:noAutofit/>
          </a:bodyPr>
          <a:lstStyle/>
          <a:p>
            <a:pPr algn="ctr"/>
            <a:r>
              <a:rPr lang="en-NZ" sz="3600" b="1" dirty="0">
                <a:latin typeface="Times New Roman" panose="02020603050405020304" pitchFamily="18" charset="0"/>
                <a:cs typeface="Times New Roman" panose="02020603050405020304" pitchFamily="18" charset="0"/>
              </a:rPr>
              <a:t>The South and West Pacific Centre</a:t>
            </a:r>
          </a:p>
        </p:txBody>
      </p:sp>
      <p:pic>
        <p:nvPicPr>
          <p:cNvPr id="5" name="Content Placeholder 4">
            <a:extLst>
              <a:ext uri="{FF2B5EF4-FFF2-40B4-BE49-F238E27FC236}">
                <a16:creationId xmlns:a16="http://schemas.microsoft.com/office/drawing/2014/main" id="{8E49BFCE-6B80-4AF3-BA15-E0EFA58DD00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50598" y="3045620"/>
            <a:ext cx="5085346" cy="2374106"/>
          </a:xfrm>
        </p:spPr>
      </p:pic>
      <p:pic>
        <p:nvPicPr>
          <p:cNvPr id="4" name="Picture 3" descr="O:\COPR1604\Working\Poster\Kapiti_Geoscience_2015 EJM_Folder\Links\LINZ_Logo.jpg">
            <a:extLst>
              <a:ext uri="{FF2B5EF4-FFF2-40B4-BE49-F238E27FC236}">
                <a16:creationId xmlns:a16="http://schemas.microsoft.com/office/drawing/2014/main" id="{C2E3A001-E060-493A-A57C-FFA82BE5F01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0460" y="2327832"/>
            <a:ext cx="1695190" cy="482344"/>
          </a:xfrm>
          <a:prstGeom prst="rect">
            <a:avLst/>
          </a:prstGeom>
          <a:noFill/>
          <a:ln>
            <a:noFill/>
          </a:ln>
        </p:spPr>
      </p:pic>
      <p:pic>
        <p:nvPicPr>
          <p:cNvPr id="6" name="Picture 5">
            <a:extLst>
              <a:ext uri="{FF2B5EF4-FFF2-40B4-BE49-F238E27FC236}">
                <a16:creationId xmlns:a16="http://schemas.microsoft.com/office/drawing/2014/main" id="{865242E1-8406-4723-977F-1F479683F6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23" y="2260293"/>
            <a:ext cx="1695189" cy="617422"/>
          </a:xfrm>
          <a:prstGeom prst="rect">
            <a:avLst/>
          </a:prstGeom>
        </p:spPr>
      </p:pic>
      <p:pic>
        <p:nvPicPr>
          <p:cNvPr id="7" name="Picture 6">
            <a:extLst>
              <a:ext uri="{FF2B5EF4-FFF2-40B4-BE49-F238E27FC236}">
                <a16:creationId xmlns:a16="http://schemas.microsoft.com/office/drawing/2014/main" id="{062CCDA8-5A88-41D0-81B7-1CC6B5C023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0296" y="2254800"/>
            <a:ext cx="381704" cy="628409"/>
          </a:xfrm>
          <a:prstGeom prst="rect">
            <a:avLst/>
          </a:prstGeom>
        </p:spPr>
      </p:pic>
      <p:sp>
        <p:nvSpPr>
          <p:cNvPr id="8" name="TextBox 7">
            <a:extLst>
              <a:ext uri="{FF2B5EF4-FFF2-40B4-BE49-F238E27FC236}">
                <a16:creationId xmlns:a16="http://schemas.microsoft.com/office/drawing/2014/main" id="{868A1FA2-EEF5-4D64-AB76-75E81DA18A28}"/>
              </a:ext>
            </a:extLst>
          </p:cNvPr>
          <p:cNvSpPr txBox="1"/>
          <p:nvPr/>
        </p:nvSpPr>
        <p:spPr>
          <a:xfrm>
            <a:off x="5355817" y="2972101"/>
            <a:ext cx="4003361" cy="2118529"/>
          </a:xfrm>
          <a:prstGeom prst="rect">
            <a:avLst/>
          </a:prstGeom>
          <a:noFill/>
        </p:spPr>
        <p:txBody>
          <a:bodyPr wrap="square" rtlCol="0">
            <a:spAutoFit/>
          </a:bodyPr>
          <a:lstStyle/>
          <a:p>
            <a:pPr defTabSz="685800" fontAlgn="auto">
              <a:spcBef>
                <a:spcPts val="750"/>
              </a:spcBef>
              <a:spcAft>
                <a:spcPts val="0"/>
              </a:spcAft>
              <a:defRPr/>
            </a:pPr>
            <a:r>
              <a:rPr lang="en-NZ" sz="1500" dirty="0">
                <a:solidFill>
                  <a:srgbClr val="1F497D"/>
                </a:solidFill>
                <a:ea typeface="DejaVu Sans"/>
                <a:cs typeface="DejaVu Sans"/>
              </a:rPr>
              <a:t>123,515,000 km</a:t>
            </a:r>
            <a:r>
              <a:rPr lang="en-NZ" sz="1500" baseline="30000" dirty="0">
                <a:solidFill>
                  <a:srgbClr val="1F497D"/>
                </a:solidFill>
                <a:ea typeface="DejaVu Sans"/>
                <a:cs typeface="DejaVu Sans"/>
              </a:rPr>
              <a:t>2 </a:t>
            </a:r>
            <a:r>
              <a:rPr lang="en-NZ" sz="1500" dirty="0">
                <a:solidFill>
                  <a:srgbClr val="1F497D"/>
                </a:solidFill>
                <a:ea typeface="DejaVu Sans"/>
                <a:cs typeface="DejaVu Sans"/>
              </a:rPr>
              <a:t>of ocean</a:t>
            </a:r>
          </a:p>
          <a:p>
            <a:pPr defTabSz="685800" fontAlgn="auto">
              <a:spcBef>
                <a:spcPts val="750"/>
              </a:spcBef>
              <a:spcAft>
                <a:spcPts val="0"/>
              </a:spcAft>
              <a:defRPr/>
            </a:pPr>
            <a:r>
              <a:rPr lang="en-NZ" sz="1500" dirty="0">
                <a:solidFill>
                  <a:srgbClr val="1F497D"/>
                </a:solidFill>
                <a:ea typeface="DejaVu Sans"/>
                <a:cs typeface="DejaVu Sans"/>
              </a:rPr>
              <a:t>67,000,000 km</a:t>
            </a:r>
            <a:r>
              <a:rPr lang="en-NZ" sz="1500" baseline="30000" dirty="0">
                <a:solidFill>
                  <a:srgbClr val="1F497D"/>
                </a:solidFill>
                <a:ea typeface="DejaVu Sans"/>
                <a:cs typeface="DejaVu Sans"/>
              </a:rPr>
              <a:t>2</a:t>
            </a:r>
            <a:r>
              <a:rPr lang="en-NZ" sz="1500" dirty="0">
                <a:solidFill>
                  <a:srgbClr val="1F497D"/>
                </a:solidFill>
                <a:ea typeface="DejaVu Sans"/>
                <a:cs typeface="DejaVu Sans"/>
              </a:rPr>
              <a:t> outside national jurisdiction</a:t>
            </a:r>
          </a:p>
          <a:p>
            <a:pPr>
              <a:spcBef>
                <a:spcPts val="750"/>
              </a:spcBef>
              <a:defRPr/>
            </a:pPr>
            <a:r>
              <a:rPr lang="en-NZ" sz="1500" dirty="0">
                <a:solidFill>
                  <a:srgbClr val="1F497D"/>
                </a:solidFill>
              </a:rPr>
              <a:t>39 countries and territories</a:t>
            </a:r>
            <a:endParaRPr lang="en-NZ" sz="1500" dirty="0">
              <a:solidFill>
                <a:srgbClr val="1F497D"/>
              </a:solidFill>
              <a:ea typeface="DejaVu Sans"/>
              <a:cs typeface="DejaVu Sans"/>
            </a:endParaRPr>
          </a:p>
          <a:p>
            <a:pPr defTabSz="685800" fontAlgn="auto">
              <a:spcBef>
                <a:spcPts val="750"/>
              </a:spcBef>
              <a:spcAft>
                <a:spcPts val="0"/>
              </a:spcAft>
              <a:defRPr/>
            </a:pPr>
            <a:r>
              <a:rPr lang="en-NZ" sz="1500" dirty="0">
                <a:solidFill>
                  <a:srgbClr val="1F497D"/>
                </a:solidFill>
                <a:ea typeface="DejaVu Sans"/>
                <a:cs typeface="DejaVu Sans"/>
              </a:rPr>
              <a:t>~80% deeper than 3000 m</a:t>
            </a:r>
          </a:p>
          <a:p>
            <a:pPr defTabSz="685800" fontAlgn="auto">
              <a:spcBef>
                <a:spcPts val="750"/>
              </a:spcBef>
              <a:spcAft>
                <a:spcPts val="0"/>
              </a:spcAft>
              <a:defRPr/>
            </a:pPr>
            <a:r>
              <a:rPr lang="en-NZ" sz="1500" dirty="0">
                <a:solidFill>
                  <a:srgbClr val="1F497D"/>
                </a:solidFill>
                <a:ea typeface="DejaVu Sans"/>
                <a:cs typeface="DejaVu Sans"/>
              </a:rPr>
              <a:t>Includes the two deepest ocean trenches: </a:t>
            </a:r>
            <a:br>
              <a:rPr lang="en-NZ" sz="1500" dirty="0">
                <a:solidFill>
                  <a:srgbClr val="1F497D"/>
                </a:solidFill>
                <a:ea typeface="DejaVu Sans"/>
                <a:cs typeface="DejaVu Sans"/>
              </a:rPr>
            </a:br>
            <a:r>
              <a:rPr lang="en-NZ" sz="1500" dirty="0">
                <a:solidFill>
                  <a:srgbClr val="1F497D"/>
                </a:solidFill>
                <a:ea typeface="DejaVu Sans"/>
                <a:cs typeface="DejaVu Sans"/>
              </a:rPr>
              <a:t>	Mariana Trench (10,994 m)</a:t>
            </a:r>
            <a:br>
              <a:rPr lang="en-NZ" sz="1500" dirty="0">
                <a:solidFill>
                  <a:srgbClr val="1F497D"/>
                </a:solidFill>
                <a:ea typeface="DejaVu Sans"/>
                <a:cs typeface="DejaVu Sans"/>
              </a:rPr>
            </a:br>
            <a:r>
              <a:rPr lang="en-NZ" sz="1500" dirty="0">
                <a:solidFill>
                  <a:srgbClr val="1F497D"/>
                </a:solidFill>
                <a:ea typeface="DejaVu Sans"/>
                <a:cs typeface="DejaVu Sans"/>
              </a:rPr>
              <a:t>	</a:t>
            </a:r>
            <a:r>
              <a:rPr lang="en-NZ" sz="1500" dirty="0" err="1">
                <a:solidFill>
                  <a:srgbClr val="1F497D"/>
                </a:solidFill>
                <a:ea typeface="DejaVu Sans"/>
                <a:cs typeface="DejaVu Sans"/>
              </a:rPr>
              <a:t>Kermadec</a:t>
            </a:r>
            <a:r>
              <a:rPr lang="en-NZ" sz="1500" dirty="0">
                <a:solidFill>
                  <a:srgbClr val="1F497D"/>
                </a:solidFill>
                <a:ea typeface="DejaVu Sans"/>
                <a:cs typeface="DejaVu Sans"/>
              </a:rPr>
              <a:t> Trench (10,047 m)</a:t>
            </a:r>
          </a:p>
        </p:txBody>
      </p:sp>
    </p:spTree>
    <p:extLst>
      <p:ext uri="{BB962C8B-B14F-4D97-AF65-F5344CB8AC3E}">
        <p14:creationId xmlns:p14="http://schemas.microsoft.com/office/powerpoint/2010/main" val="236327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Achievements</a:t>
            </a:r>
            <a:endParaRPr lang="en-AU" altLang="en-US" sz="3600" b="1" dirty="0">
              <a:latin typeface="Times New Roman" panose="02020603050405020304" pitchFamily="18" charset="0"/>
            </a:endParaRPr>
          </a:p>
        </p:txBody>
      </p:sp>
      <p:pic>
        <p:nvPicPr>
          <p:cNvPr id="8195" name="Picture 3" descr="SWPHC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468313" y="1628774"/>
            <a:ext cx="8229600" cy="489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r>
              <a:rPr lang="en-US" altLang="en-US" sz="1600" b="1" dirty="0">
                <a:latin typeface="Times New Roman" panose="02020603050405020304" pitchFamily="18" charset="0"/>
              </a:rPr>
              <a:t>       </a:t>
            </a:r>
            <a:r>
              <a:rPr lang="en-US" altLang="en-US" sz="1600" b="1" u="sng" dirty="0">
                <a:latin typeface="Times New Roman" panose="02020603050405020304" pitchFamily="18" charset="0"/>
              </a:rPr>
              <a:t>Governance</a:t>
            </a:r>
          </a:p>
          <a:p>
            <a:pPr marL="457200" lvl="1" indent="0" eaLnBrk="1" hangingPunct="1">
              <a:buNone/>
            </a:pPr>
            <a:endParaRPr lang="en-US" altLang="en-US" sz="800" u="sng" dirty="0">
              <a:latin typeface="Times New Roman" panose="02020603050405020304" pitchFamily="18" charset="0"/>
            </a:endParaRPr>
          </a:p>
          <a:p>
            <a:pPr marL="457200" lvl="1" indent="0" eaLnBrk="1" hangingPunct="1">
              <a:buNone/>
            </a:pPr>
            <a:endParaRPr lang="en-AU" altLang="en-US" sz="1000" dirty="0">
              <a:solidFill>
                <a:srgbClr val="FF0000"/>
              </a:solidFill>
              <a:latin typeface="Times New Roman" panose="02020603050405020304" pitchFamily="18" charset="0"/>
            </a:endParaRPr>
          </a:p>
          <a:p>
            <a:pPr lvl="1" eaLnBrk="1" hangingPunct="1"/>
            <a:r>
              <a:rPr lang="en-AU" altLang="en-US" sz="1600" b="1" dirty="0">
                <a:latin typeface="Times New Roman" panose="02020603050405020304" pitchFamily="18" charset="0"/>
              </a:rPr>
              <a:t>Cook Islands </a:t>
            </a:r>
            <a:r>
              <a:rPr lang="en-AU" altLang="en-US" sz="1600" dirty="0">
                <a:latin typeface="Times New Roman" panose="02020603050405020304" pitchFamily="18" charset="0"/>
              </a:rPr>
              <a:t>has appointed a MSI officer</a:t>
            </a:r>
          </a:p>
          <a:p>
            <a:pPr lvl="1" eaLnBrk="1" hangingPunct="1"/>
            <a:endParaRPr lang="en-AU" altLang="en-US" sz="1000" dirty="0">
              <a:latin typeface="Times New Roman" panose="02020603050405020304" pitchFamily="18" charset="0"/>
            </a:endParaRPr>
          </a:p>
          <a:p>
            <a:pPr lvl="1" eaLnBrk="1" hangingPunct="1"/>
            <a:r>
              <a:rPr lang="en-AU" altLang="en-US" sz="1600" b="1" dirty="0">
                <a:latin typeface="Times New Roman" panose="02020603050405020304" pitchFamily="18" charset="0"/>
              </a:rPr>
              <a:t>Kiribati </a:t>
            </a:r>
            <a:r>
              <a:rPr lang="en-AU" altLang="en-US" sz="1600" dirty="0">
                <a:latin typeface="Times New Roman" panose="02020603050405020304" pitchFamily="18" charset="0"/>
              </a:rPr>
              <a:t>has appointed a new Hydrographer </a:t>
            </a:r>
          </a:p>
          <a:p>
            <a:pPr lvl="1" eaLnBrk="1" hangingPunct="1"/>
            <a:endParaRPr lang="en-AU" altLang="en-US" sz="1000" dirty="0">
              <a:latin typeface="Times New Roman" panose="02020603050405020304" pitchFamily="18" charset="0"/>
            </a:endParaRPr>
          </a:p>
          <a:p>
            <a:pPr lvl="1" eaLnBrk="1" hangingPunct="1"/>
            <a:r>
              <a:rPr lang="en-AU" altLang="en-US" sz="1600" b="1" dirty="0">
                <a:latin typeface="Times New Roman" panose="02020603050405020304" pitchFamily="18" charset="0"/>
              </a:rPr>
              <a:t>Samoa</a:t>
            </a:r>
            <a:r>
              <a:rPr lang="en-AU" altLang="en-US" sz="1600" dirty="0">
                <a:latin typeface="Times New Roman" panose="02020603050405020304" pitchFamily="18" charset="0"/>
              </a:rPr>
              <a:t> has established a National Hydrographic Committee and its Ministry of Works, Transport and Infrastructure  signed a Bilateral Arrangement on Hydrography with LINZ (New Zealand)</a:t>
            </a:r>
          </a:p>
          <a:p>
            <a:pPr marL="457200" lvl="1" indent="0" eaLnBrk="1" hangingPunct="1">
              <a:buNone/>
            </a:pPr>
            <a:endParaRPr lang="en-AU" altLang="en-US" sz="1000" dirty="0">
              <a:latin typeface="Times New Roman" panose="02020603050405020304" pitchFamily="18" charset="0"/>
            </a:endParaRPr>
          </a:p>
          <a:p>
            <a:pPr lvl="1" eaLnBrk="1" hangingPunct="1"/>
            <a:r>
              <a:rPr lang="en-AU" altLang="en-US" sz="1600" b="1" dirty="0">
                <a:latin typeface="Times New Roman" panose="02020603050405020304" pitchFamily="18" charset="0"/>
              </a:rPr>
              <a:t>Tonga</a:t>
            </a:r>
            <a:r>
              <a:rPr lang="en-AU" altLang="en-US" sz="1600" dirty="0">
                <a:latin typeface="Times New Roman" panose="02020603050405020304" pitchFamily="18" charset="0"/>
              </a:rPr>
              <a:t> (Ministry of Infrastructure) has signed a Bilateral Arrangement on Hydrography with LINZ.</a:t>
            </a:r>
          </a:p>
          <a:p>
            <a:pPr marL="457200" lvl="1" indent="0" eaLnBrk="1" hangingPunct="1">
              <a:buNone/>
            </a:pPr>
            <a:endParaRPr lang="en-AU" altLang="en-US" sz="1000" dirty="0">
              <a:latin typeface="Times New Roman" panose="02020603050405020304" pitchFamily="18" charset="0"/>
            </a:endParaRPr>
          </a:p>
          <a:p>
            <a:pPr marL="457200" lvl="1" indent="0" eaLnBrk="1" hangingPunct="1">
              <a:buNone/>
            </a:pPr>
            <a:endParaRPr lang="en-US" altLang="en-US" sz="1600" dirty="0">
              <a:latin typeface="Times New Roman" panose="02020603050405020304" pitchFamily="18" charset="0"/>
            </a:endParaRPr>
          </a:p>
          <a:p>
            <a:pPr marL="457200" lvl="1" indent="0" eaLnBrk="1" hangingPunct="1">
              <a:buNone/>
            </a:pPr>
            <a:endParaRPr lang="en-US" altLang="en-US" sz="1600" dirty="0">
              <a:latin typeface="Times New Roman" panose="02020603050405020304" pitchFamily="18" charset="0"/>
            </a:endParaRPr>
          </a:p>
          <a:p>
            <a:pPr lvl="1" eaLnBrk="1" hangingPunct="1"/>
            <a:endParaRPr lang="en-US" altLang="en-US" sz="1600"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Lessons Learnt</a:t>
            </a:r>
            <a:endParaRPr lang="en-AU" altLang="en-US" sz="3600" b="1" dirty="0">
              <a:latin typeface="Times New Roman" panose="02020603050405020304" pitchFamily="18" charset="0"/>
            </a:endParaRPr>
          </a:p>
        </p:txBody>
      </p:sp>
      <p:pic>
        <p:nvPicPr>
          <p:cNvPr id="8195" name="Picture 3" descr="SWPHC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468313" y="1628774"/>
            <a:ext cx="8229600" cy="489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r>
              <a:rPr lang="en-US" altLang="en-US" sz="1600" b="1" dirty="0">
                <a:latin typeface="Times New Roman" panose="02020603050405020304" pitchFamily="18" charset="0"/>
              </a:rPr>
              <a:t>    </a:t>
            </a:r>
            <a:endParaRPr lang="en-AU" altLang="en-US" sz="1000" dirty="0">
              <a:solidFill>
                <a:srgbClr val="FF0000"/>
              </a:solidFill>
              <a:latin typeface="Times New Roman" panose="02020603050405020304" pitchFamily="18" charset="0"/>
            </a:endParaRPr>
          </a:p>
          <a:p>
            <a:pPr lvl="1" eaLnBrk="1" hangingPunct="1"/>
            <a:r>
              <a:rPr lang="en-AU" altLang="en-US" sz="1600" dirty="0">
                <a:latin typeface="Times New Roman" panose="02020603050405020304" pitchFamily="18" charset="0"/>
              </a:rPr>
              <a:t>The strategy of preceding SWPHC meetings with a CB workshop has proved very beneficial, with the February 2019 workshop and meeting attended by 50 persons, most of which were from PICTs.  All participants were extremely active and contributed to collective and own knowledge of hydrography.</a:t>
            </a:r>
          </a:p>
          <a:p>
            <a:pPr lvl="1" eaLnBrk="1" hangingPunct="1"/>
            <a:endParaRPr lang="en-AU" altLang="en-US" sz="1600" dirty="0">
              <a:latin typeface="Times New Roman" panose="02020603050405020304" pitchFamily="18" charset="0"/>
            </a:endParaRPr>
          </a:p>
          <a:p>
            <a:pPr lvl="1" eaLnBrk="1" hangingPunct="1"/>
            <a:r>
              <a:rPr lang="en-AU" altLang="en-US" sz="1600" dirty="0">
                <a:latin typeface="Times New Roman" panose="02020603050405020304" pitchFamily="18" charset="0"/>
              </a:rPr>
              <a:t>Regular communications between NAVAREA and National Coordinators and continued, targeted MSI training is key to improving the flow of MSI.</a:t>
            </a:r>
          </a:p>
          <a:p>
            <a:pPr lvl="1" eaLnBrk="1" hangingPunct="1"/>
            <a:endParaRPr lang="en-AU" altLang="en-US" sz="1600" dirty="0">
              <a:latin typeface="Times New Roman" panose="02020603050405020304" pitchFamily="18" charset="0"/>
            </a:endParaRPr>
          </a:p>
          <a:p>
            <a:pPr marL="457200" lvl="1" indent="0" eaLnBrk="1" hangingPunct="1">
              <a:buNone/>
            </a:pPr>
            <a:endParaRPr lang="en-AU" altLang="en-US" sz="1000" dirty="0">
              <a:latin typeface="Times New Roman" panose="02020603050405020304" pitchFamily="18" charset="0"/>
            </a:endParaRPr>
          </a:p>
          <a:p>
            <a:pPr marL="457200" lvl="1" indent="0" eaLnBrk="1" hangingPunct="1">
              <a:buNone/>
            </a:pPr>
            <a:endParaRPr lang="en-US" altLang="en-US" sz="1600" dirty="0">
              <a:latin typeface="Times New Roman" panose="02020603050405020304" pitchFamily="18" charset="0"/>
            </a:endParaRPr>
          </a:p>
          <a:p>
            <a:pPr marL="457200" lvl="1" indent="0" eaLnBrk="1" hangingPunct="1">
              <a:buNone/>
            </a:pPr>
            <a:endParaRPr lang="en-US" altLang="en-US" sz="1600" dirty="0">
              <a:latin typeface="Times New Roman" panose="02020603050405020304" pitchFamily="18" charset="0"/>
            </a:endParaRPr>
          </a:p>
          <a:p>
            <a:pPr lvl="1" eaLnBrk="1" hangingPunct="1"/>
            <a:endParaRPr lang="en-US" altLang="en-US" sz="1600" dirty="0">
              <a:latin typeface="Times New Roman" panose="02020603050405020304" pitchFamily="18" charset="0"/>
            </a:endParaRPr>
          </a:p>
        </p:txBody>
      </p:sp>
    </p:spTree>
    <p:extLst>
      <p:ext uri="{BB962C8B-B14F-4D97-AF65-F5344CB8AC3E}">
        <p14:creationId xmlns:p14="http://schemas.microsoft.com/office/powerpoint/2010/main" val="193499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South West Pacific Hydrographic Commission</a:t>
            </a:r>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828" y="1551621"/>
            <a:ext cx="7971312" cy="3821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611799" y="1551621"/>
            <a:ext cx="947342" cy="382122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297433" y="1551621"/>
            <a:ext cx="1314366" cy="80842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Freeform 10"/>
          <p:cNvSpPr/>
          <p:nvPr/>
        </p:nvSpPr>
        <p:spPr>
          <a:xfrm>
            <a:off x="584421" y="1540442"/>
            <a:ext cx="7030941" cy="3837125"/>
          </a:xfrm>
          <a:custGeom>
            <a:avLst/>
            <a:gdLst>
              <a:gd name="connsiteX0" fmla="*/ 7617349 w 9374588"/>
              <a:gd name="connsiteY0" fmla="*/ 7951 h 5112689"/>
              <a:gd name="connsiteX1" fmla="*/ 7617349 w 9374588"/>
              <a:gd name="connsiteY1" fmla="*/ 69176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17767 w 9374588"/>
              <a:gd name="connsiteY23" fmla="*/ 4508390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617349 w 9374588"/>
              <a:gd name="connsiteY28" fmla="*/ 7951 h 5112689"/>
              <a:gd name="connsiteX0" fmla="*/ 7617349 w 9374588"/>
              <a:gd name="connsiteY0" fmla="*/ 7951 h 5112689"/>
              <a:gd name="connsiteX1" fmla="*/ 7617349 w 9374588"/>
              <a:gd name="connsiteY1" fmla="*/ 69176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49572 w 9374588"/>
              <a:gd name="connsiteY23" fmla="*/ 4500439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617349 w 9374588"/>
              <a:gd name="connsiteY28" fmla="*/ 7951 h 5112689"/>
              <a:gd name="connsiteX0" fmla="*/ 7617349 w 9374588"/>
              <a:gd name="connsiteY0" fmla="*/ 7951 h 5112689"/>
              <a:gd name="connsiteX1" fmla="*/ 7617349 w 9374588"/>
              <a:gd name="connsiteY1" fmla="*/ 69176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81378 w 9374588"/>
              <a:gd name="connsiteY23" fmla="*/ 4508390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617349 w 9374588"/>
              <a:gd name="connsiteY28" fmla="*/ 7951 h 5112689"/>
              <a:gd name="connsiteX0" fmla="*/ 7617349 w 9374588"/>
              <a:gd name="connsiteY0" fmla="*/ 7951 h 5112689"/>
              <a:gd name="connsiteX1" fmla="*/ 7617349 w 9374588"/>
              <a:gd name="connsiteY1" fmla="*/ 69176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81378 w 9374588"/>
              <a:gd name="connsiteY23" fmla="*/ 4516342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617349 w 9374588"/>
              <a:gd name="connsiteY28" fmla="*/ 7951 h 5112689"/>
              <a:gd name="connsiteX0" fmla="*/ 7596877 w 9374588"/>
              <a:gd name="connsiteY0" fmla="*/ 1127 h 5112689"/>
              <a:gd name="connsiteX1" fmla="*/ 7617349 w 9374588"/>
              <a:gd name="connsiteY1" fmla="*/ 69176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81378 w 9374588"/>
              <a:gd name="connsiteY23" fmla="*/ 4516342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596877 w 9374588"/>
              <a:gd name="connsiteY28" fmla="*/ 1127 h 5112689"/>
              <a:gd name="connsiteX0" fmla="*/ 7596877 w 9374588"/>
              <a:gd name="connsiteY0" fmla="*/ 1127 h 5112689"/>
              <a:gd name="connsiteX1" fmla="*/ 7596877 w 9374588"/>
              <a:gd name="connsiteY1" fmla="*/ 69176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81378 w 9374588"/>
              <a:gd name="connsiteY23" fmla="*/ 4516342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596877 w 9374588"/>
              <a:gd name="connsiteY28" fmla="*/ 1127 h 5112689"/>
              <a:gd name="connsiteX0" fmla="*/ 7596877 w 9374588"/>
              <a:gd name="connsiteY0" fmla="*/ 1127 h 5112689"/>
              <a:gd name="connsiteX1" fmla="*/ 7610525 w 9374588"/>
              <a:gd name="connsiteY1" fmla="*/ 69176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81378 w 9374588"/>
              <a:gd name="connsiteY23" fmla="*/ 4516342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596877 w 9374588"/>
              <a:gd name="connsiteY28" fmla="*/ 1127 h 5112689"/>
              <a:gd name="connsiteX0" fmla="*/ 7603701 w 9374588"/>
              <a:gd name="connsiteY0" fmla="*/ 1127 h 5112689"/>
              <a:gd name="connsiteX1" fmla="*/ 7610525 w 9374588"/>
              <a:gd name="connsiteY1" fmla="*/ 69176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81378 w 9374588"/>
              <a:gd name="connsiteY23" fmla="*/ 4516342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603701 w 9374588"/>
              <a:gd name="connsiteY28" fmla="*/ 1127 h 5112689"/>
              <a:gd name="connsiteX0" fmla="*/ 7603701 w 9374588"/>
              <a:gd name="connsiteY0" fmla="*/ 1127 h 5112689"/>
              <a:gd name="connsiteX1" fmla="*/ 7618145 w 9374588"/>
              <a:gd name="connsiteY1" fmla="*/ 68795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81378 w 9374588"/>
              <a:gd name="connsiteY23" fmla="*/ 4516342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603701 w 9374588"/>
              <a:gd name="connsiteY28" fmla="*/ 1127 h 5112689"/>
              <a:gd name="connsiteX0" fmla="*/ 7615131 w 9374588"/>
              <a:gd name="connsiteY0" fmla="*/ 4937 h 5112689"/>
              <a:gd name="connsiteX1" fmla="*/ 7618145 w 9374588"/>
              <a:gd name="connsiteY1" fmla="*/ 687953 h 5112689"/>
              <a:gd name="connsiteX2" fmla="*/ 6241774 w 9374588"/>
              <a:gd name="connsiteY2" fmla="*/ 691763 h 5112689"/>
              <a:gd name="connsiteX3" fmla="*/ 5494351 w 9374588"/>
              <a:gd name="connsiteY3" fmla="*/ 1057523 h 5112689"/>
              <a:gd name="connsiteX4" fmla="*/ 5303520 w 9374588"/>
              <a:gd name="connsiteY4" fmla="*/ 739471 h 5112689"/>
              <a:gd name="connsiteX5" fmla="*/ 4913906 w 9374588"/>
              <a:gd name="connsiteY5" fmla="*/ 421419 h 5112689"/>
              <a:gd name="connsiteX6" fmla="*/ 4365266 w 9374588"/>
              <a:gd name="connsiteY6" fmla="*/ 230588 h 5112689"/>
              <a:gd name="connsiteX7" fmla="*/ 4007457 w 9374588"/>
              <a:gd name="connsiteY7" fmla="*/ 270344 h 5112689"/>
              <a:gd name="connsiteX8" fmla="*/ 3776869 w 9374588"/>
              <a:gd name="connsiteY8" fmla="*/ 397565 h 5112689"/>
              <a:gd name="connsiteX9" fmla="*/ 3673502 w 9374588"/>
              <a:gd name="connsiteY9" fmla="*/ 516835 h 5112689"/>
              <a:gd name="connsiteX10" fmla="*/ 3625795 w 9374588"/>
              <a:gd name="connsiteY10" fmla="*/ 675861 h 5112689"/>
              <a:gd name="connsiteX11" fmla="*/ 3633746 w 9374588"/>
              <a:gd name="connsiteY11" fmla="*/ 882595 h 5112689"/>
              <a:gd name="connsiteX12" fmla="*/ 3689405 w 9374588"/>
              <a:gd name="connsiteY12" fmla="*/ 1025718 h 5112689"/>
              <a:gd name="connsiteX13" fmla="*/ 4015409 w 9374588"/>
              <a:gd name="connsiteY13" fmla="*/ 1081377 h 5112689"/>
              <a:gd name="connsiteX14" fmla="*/ 4317558 w 9374588"/>
              <a:gd name="connsiteY14" fmla="*/ 1081377 h 5112689"/>
              <a:gd name="connsiteX15" fmla="*/ 4317558 w 9374588"/>
              <a:gd name="connsiteY15" fmla="*/ 1518699 h 5112689"/>
              <a:gd name="connsiteX16" fmla="*/ 3593989 w 9374588"/>
              <a:gd name="connsiteY16" fmla="*/ 1534602 h 5112689"/>
              <a:gd name="connsiteX17" fmla="*/ 3593989 w 9374588"/>
              <a:gd name="connsiteY17" fmla="*/ 1622066 h 5112689"/>
              <a:gd name="connsiteX18" fmla="*/ 2608028 w 9374588"/>
              <a:gd name="connsiteY18" fmla="*/ 1622066 h 5112689"/>
              <a:gd name="connsiteX19" fmla="*/ 2608028 w 9374588"/>
              <a:gd name="connsiteY19" fmla="*/ 1526650 h 5112689"/>
              <a:gd name="connsiteX20" fmla="*/ 2003729 w 9374588"/>
              <a:gd name="connsiteY20" fmla="*/ 1518699 h 5112689"/>
              <a:gd name="connsiteX21" fmla="*/ 2011680 w 9374588"/>
              <a:gd name="connsiteY21" fmla="*/ 2496710 h 5112689"/>
              <a:gd name="connsiteX22" fmla="*/ 1065475 w 9374588"/>
              <a:gd name="connsiteY22" fmla="*/ 2512612 h 5112689"/>
              <a:gd name="connsiteX23" fmla="*/ 1081378 w 9374588"/>
              <a:gd name="connsiteY23" fmla="*/ 4516342 h 5112689"/>
              <a:gd name="connsiteX24" fmla="*/ 9374588 w 9374588"/>
              <a:gd name="connsiteY24" fmla="*/ 4492487 h 5112689"/>
              <a:gd name="connsiteX25" fmla="*/ 9374588 w 9374588"/>
              <a:gd name="connsiteY25" fmla="*/ 5104737 h 5112689"/>
              <a:gd name="connsiteX26" fmla="*/ 0 w 9374588"/>
              <a:gd name="connsiteY26" fmla="*/ 5112689 h 5112689"/>
              <a:gd name="connsiteX27" fmla="*/ 15902 w 9374588"/>
              <a:gd name="connsiteY27" fmla="*/ 0 h 5112689"/>
              <a:gd name="connsiteX28" fmla="*/ 7615131 w 9374588"/>
              <a:gd name="connsiteY28" fmla="*/ 4937 h 5112689"/>
              <a:gd name="connsiteX0" fmla="*/ 7615131 w 9374588"/>
              <a:gd name="connsiteY0" fmla="*/ 8414 h 5116166"/>
              <a:gd name="connsiteX1" fmla="*/ 7618145 w 9374588"/>
              <a:gd name="connsiteY1" fmla="*/ 691430 h 5116166"/>
              <a:gd name="connsiteX2" fmla="*/ 6241774 w 9374588"/>
              <a:gd name="connsiteY2" fmla="*/ 695240 h 5116166"/>
              <a:gd name="connsiteX3" fmla="*/ 5494351 w 9374588"/>
              <a:gd name="connsiteY3" fmla="*/ 1061000 h 5116166"/>
              <a:gd name="connsiteX4" fmla="*/ 5303520 w 9374588"/>
              <a:gd name="connsiteY4" fmla="*/ 742948 h 5116166"/>
              <a:gd name="connsiteX5" fmla="*/ 4913906 w 9374588"/>
              <a:gd name="connsiteY5" fmla="*/ 424896 h 5116166"/>
              <a:gd name="connsiteX6" fmla="*/ 4365266 w 9374588"/>
              <a:gd name="connsiteY6" fmla="*/ 234065 h 5116166"/>
              <a:gd name="connsiteX7" fmla="*/ 4007457 w 9374588"/>
              <a:gd name="connsiteY7" fmla="*/ 273821 h 5116166"/>
              <a:gd name="connsiteX8" fmla="*/ 3776869 w 9374588"/>
              <a:gd name="connsiteY8" fmla="*/ 401042 h 5116166"/>
              <a:gd name="connsiteX9" fmla="*/ 3673502 w 9374588"/>
              <a:gd name="connsiteY9" fmla="*/ 520312 h 5116166"/>
              <a:gd name="connsiteX10" fmla="*/ 3625795 w 9374588"/>
              <a:gd name="connsiteY10" fmla="*/ 679338 h 5116166"/>
              <a:gd name="connsiteX11" fmla="*/ 3633746 w 9374588"/>
              <a:gd name="connsiteY11" fmla="*/ 886072 h 5116166"/>
              <a:gd name="connsiteX12" fmla="*/ 3689405 w 9374588"/>
              <a:gd name="connsiteY12" fmla="*/ 1029195 h 5116166"/>
              <a:gd name="connsiteX13" fmla="*/ 4015409 w 9374588"/>
              <a:gd name="connsiteY13" fmla="*/ 1084854 h 5116166"/>
              <a:gd name="connsiteX14" fmla="*/ 4317558 w 9374588"/>
              <a:gd name="connsiteY14" fmla="*/ 1084854 h 5116166"/>
              <a:gd name="connsiteX15" fmla="*/ 4317558 w 9374588"/>
              <a:gd name="connsiteY15" fmla="*/ 1522176 h 5116166"/>
              <a:gd name="connsiteX16" fmla="*/ 3593989 w 9374588"/>
              <a:gd name="connsiteY16" fmla="*/ 1538079 h 5116166"/>
              <a:gd name="connsiteX17" fmla="*/ 3593989 w 9374588"/>
              <a:gd name="connsiteY17" fmla="*/ 1625543 h 5116166"/>
              <a:gd name="connsiteX18" fmla="*/ 2608028 w 9374588"/>
              <a:gd name="connsiteY18" fmla="*/ 1625543 h 5116166"/>
              <a:gd name="connsiteX19" fmla="*/ 2608028 w 9374588"/>
              <a:gd name="connsiteY19" fmla="*/ 1530127 h 5116166"/>
              <a:gd name="connsiteX20" fmla="*/ 2003729 w 9374588"/>
              <a:gd name="connsiteY20" fmla="*/ 1522176 h 5116166"/>
              <a:gd name="connsiteX21" fmla="*/ 2011680 w 9374588"/>
              <a:gd name="connsiteY21" fmla="*/ 2500187 h 5116166"/>
              <a:gd name="connsiteX22" fmla="*/ 1065475 w 9374588"/>
              <a:gd name="connsiteY22" fmla="*/ 2516089 h 5116166"/>
              <a:gd name="connsiteX23" fmla="*/ 1081378 w 9374588"/>
              <a:gd name="connsiteY23" fmla="*/ 4519819 h 5116166"/>
              <a:gd name="connsiteX24" fmla="*/ 9374588 w 9374588"/>
              <a:gd name="connsiteY24" fmla="*/ 4495964 h 5116166"/>
              <a:gd name="connsiteX25" fmla="*/ 9374588 w 9374588"/>
              <a:gd name="connsiteY25" fmla="*/ 5108214 h 5116166"/>
              <a:gd name="connsiteX26" fmla="*/ 0 w 9374588"/>
              <a:gd name="connsiteY26" fmla="*/ 5116166 h 5116166"/>
              <a:gd name="connsiteX27" fmla="*/ 1994 w 9374588"/>
              <a:gd name="connsiteY27" fmla="*/ 0 h 5116166"/>
              <a:gd name="connsiteX28" fmla="*/ 7615131 w 9374588"/>
              <a:gd name="connsiteY28" fmla="*/ 8414 h 511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374588" h="5116166">
                <a:moveTo>
                  <a:pt x="7615131" y="8414"/>
                </a:moveTo>
                <a:cubicBezTo>
                  <a:pt x="7617406" y="238626"/>
                  <a:pt x="7615870" y="461218"/>
                  <a:pt x="7618145" y="691430"/>
                </a:cubicBezTo>
                <a:lnTo>
                  <a:pt x="6241774" y="695240"/>
                </a:lnTo>
                <a:lnTo>
                  <a:pt x="5494351" y="1061000"/>
                </a:lnTo>
                <a:lnTo>
                  <a:pt x="5303520" y="742948"/>
                </a:lnTo>
                <a:lnTo>
                  <a:pt x="4913906" y="424896"/>
                </a:lnTo>
                <a:lnTo>
                  <a:pt x="4365266" y="234065"/>
                </a:lnTo>
                <a:lnTo>
                  <a:pt x="4007457" y="273821"/>
                </a:lnTo>
                <a:lnTo>
                  <a:pt x="3776869" y="401042"/>
                </a:lnTo>
                <a:lnTo>
                  <a:pt x="3673502" y="520312"/>
                </a:lnTo>
                <a:lnTo>
                  <a:pt x="3625795" y="679338"/>
                </a:lnTo>
                <a:lnTo>
                  <a:pt x="3633746" y="886072"/>
                </a:lnTo>
                <a:lnTo>
                  <a:pt x="3689405" y="1029195"/>
                </a:lnTo>
                <a:lnTo>
                  <a:pt x="4015409" y="1084854"/>
                </a:lnTo>
                <a:lnTo>
                  <a:pt x="4317558" y="1084854"/>
                </a:lnTo>
                <a:lnTo>
                  <a:pt x="4317558" y="1522176"/>
                </a:lnTo>
                <a:lnTo>
                  <a:pt x="3593989" y="1538079"/>
                </a:lnTo>
                <a:lnTo>
                  <a:pt x="3593989" y="1625543"/>
                </a:lnTo>
                <a:lnTo>
                  <a:pt x="2608028" y="1625543"/>
                </a:lnTo>
                <a:lnTo>
                  <a:pt x="2608028" y="1530127"/>
                </a:lnTo>
                <a:lnTo>
                  <a:pt x="2003729" y="1522176"/>
                </a:lnTo>
                <a:cubicBezTo>
                  <a:pt x="2006379" y="1848180"/>
                  <a:pt x="2009030" y="2174183"/>
                  <a:pt x="2011680" y="2500187"/>
                </a:cubicBezTo>
                <a:lnTo>
                  <a:pt x="1065475" y="2516089"/>
                </a:lnTo>
                <a:lnTo>
                  <a:pt x="1081378" y="4519819"/>
                </a:lnTo>
                <a:lnTo>
                  <a:pt x="9374588" y="4495964"/>
                </a:lnTo>
                <a:lnTo>
                  <a:pt x="9374588" y="5108214"/>
                </a:lnTo>
                <a:lnTo>
                  <a:pt x="0" y="5116166"/>
                </a:lnTo>
                <a:cubicBezTo>
                  <a:pt x="5301" y="3411936"/>
                  <a:pt x="-3307" y="1704230"/>
                  <a:pt x="1994" y="0"/>
                </a:cubicBezTo>
                <a:lnTo>
                  <a:pt x="7615131" y="8414"/>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2793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Challenges</a:t>
            </a:r>
            <a:endParaRPr lang="en-AU" altLang="en-US" sz="3600" b="1" dirty="0">
              <a:latin typeface="Times New Roman" panose="02020603050405020304" pitchFamily="18" charset="0"/>
            </a:endParaRPr>
          </a:p>
        </p:txBody>
      </p:sp>
      <p:pic>
        <p:nvPicPr>
          <p:cNvPr id="9219" name="Picture 3" descr="SWPHC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2"/>
          <p:cNvSpPr>
            <a:spLocks noChangeArrowheads="1"/>
          </p:cNvSpPr>
          <p:nvPr/>
        </p:nvSpPr>
        <p:spPr bwMode="auto">
          <a:xfrm>
            <a:off x="468313" y="1844675"/>
            <a:ext cx="82296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buFontTx/>
              <a:buNone/>
              <a:defRPr/>
            </a:pPr>
            <a:endParaRPr lang="en-US" altLang="en-US" sz="1600" b="1" dirty="0">
              <a:solidFill>
                <a:srgbClr val="FF0000"/>
              </a:solidFill>
              <a:latin typeface="Times New Roman" pitchFamily="18" charset="0"/>
            </a:endParaRPr>
          </a:p>
          <a:p>
            <a:pPr lvl="1" eaLnBrk="1" hangingPunct="1">
              <a:buFontTx/>
              <a:buNone/>
              <a:defRPr/>
            </a:pPr>
            <a:r>
              <a:rPr lang="en-AU" altLang="en-US" sz="1600" dirty="0">
                <a:latin typeface="Times New Roman" pitchFamily="18" charset="0"/>
              </a:rPr>
              <a:t>The main challenges and/or obstructions faced in the region:</a:t>
            </a:r>
          </a:p>
          <a:p>
            <a:pPr lvl="1" eaLnBrk="1" hangingPunct="1">
              <a:buFontTx/>
              <a:buNone/>
              <a:defRPr/>
            </a:pPr>
            <a:endParaRPr lang="en-AU" altLang="en-US" sz="1600" dirty="0">
              <a:latin typeface="Times New Roman" pitchFamily="18" charset="0"/>
            </a:endParaRPr>
          </a:p>
          <a:p>
            <a:pPr lvl="1" eaLnBrk="1" hangingPunct="1">
              <a:buFontTx/>
              <a:buNone/>
              <a:defRPr/>
            </a:pPr>
            <a:r>
              <a:rPr lang="en-AU" altLang="en-US" sz="1600" dirty="0">
                <a:latin typeface="Times New Roman" pitchFamily="18" charset="0"/>
              </a:rPr>
              <a:t>•	Recruiting and retaining qualified and experienced staff</a:t>
            </a:r>
          </a:p>
          <a:p>
            <a:pPr lvl="1" eaLnBrk="1" hangingPunct="1">
              <a:buFontTx/>
              <a:buNone/>
              <a:defRPr/>
            </a:pPr>
            <a:endParaRPr lang="en-AU" altLang="en-US" sz="1600" dirty="0">
              <a:latin typeface="Times New Roman" pitchFamily="18" charset="0"/>
            </a:endParaRPr>
          </a:p>
          <a:p>
            <a:pPr lvl="1" eaLnBrk="1" hangingPunct="1">
              <a:buFont typeface="Arial" panose="020B0604020202020204" pitchFamily="34" charset="0"/>
              <a:buChar char="•"/>
              <a:defRPr/>
            </a:pPr>
            <a:r>
              <a:rPr lang="en-AU" altLang="en-US" sz="1600" dirty="0">
                <a:latin typeface="Times New Roman" pitchFamily="18" charset="0"/>
              </a:rPr>
              <a:t>Distance – countries widely spread within region</a:t>
            </a:r>
          </a:p>
          <a:p>
            <a:pPr lvl="1" eaLnBrk="1" hangingPunct="1">
              <a:buFontTx/>
              <a:buNone/>
              <a:defRPr/>
            </a:pPr>
            <a:endParaRPr lang="en-AU" altLang="en-US" sz="1600" dirty="0">
              <a:latin typeface="Times New Roman" pitchFamily="18" charset="0"/>
            </a:endParaRPr>
          </a:p>
          <a:p>
            <a:pPr lvl="1" eaLnBrk="1" hangingPunct="1">
              <a:buFontTx/>
              <a:buNone/>
              <a:defRPr/>
            </a:pPr>
            <a:r>
              <a:rPr lang="en-AU" altLang="en-US" sz="1600" dirty="0">
                <a:latin typeface="Times New Roman" pitchFamily="18" charset="0"/>
              </a:rPr>
              <a:t>•	Resourcing to maintain level of engagement in SWP – competing national HO priorities</a:t>
            </a:r>
          </a:p>
          <a:p>
            <a:pPr lvl="1" eaLnBrk="1" hangingPunct="1">
              <a:buFontTx/>
              <a:buNone/>
              <a:defRPr/>
            </a:pPr>
            <a:endParaRPr lang="en-AU" altLang="en-US" sz="1600" dirty="0">
              <a:latin typeface="Times New Roman" pitchFamily="18" charset="0"/>
            </a:endParaRPr>
          </a:p>
          <a:p>
            <a:pPr lvl="1" eaLnBrk="1" hangingPunct="1">
              <a:buFontTx/>
              <a:buNone/>
              <a:defRPr/>
            </a:pPr>
            <a:r>
              <a:rPr lang="en-AU" altLang="en-US" sz="1600" dirty="0">
                <a:latin typeface="Times New Roman" pitchFamily="18" charset="0"/>
              </a:rPr>
              <a:t> </a:t>
            </a:r>
          </a:p>
          <a:p>
            <a:pPr lvl="1" eaLnBrk="1" hangingPunct="1">
              <a:buFontTx/>
              <a:buNone/>
              <a:defRPr/>
            </a:pPr>
            <a:endParaRPr lang="en-AU" altLang="en-US" sz="1600" b="1" dirty="0">
              <a:solidFill>
                <a:srgbClr val="FF0000"/>
              </a:solidFill>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Niue MSI</a:t>
            </a:r>
          </a:p>
        </p:txBody>
      </p:sp>
      <p:sp>
        <p:nvSpPr>
          <p:cNvPr id="4" name="Slide Number Placeholder 3"/>
          <p:cNvSpPr>
            <a:spLocks noGrp="1"/>
          </p:cNvSpPr>
          <p:nvPr>
            <p:ph type="sldNum" sz="quarter" idx="12"/>
          </p:nvPr>
        </p:nvSpPr>
        <p:spPr/>
        <p:txBody>
          <a:bodyPr/>
          <a:lstStyle/>
          <a:p>
            <a:fld id="{EC878826-814C-4FD2-96B3-D147818A5C89}" type="slidenum">
              <a:rPr lang="en-US" smtClean="0"/>
              <a:pPr/>
              <a:t>21</a:t>
            </a:fld>
            <a:endParaRPr lang="en-US" dirty="0"/>
          </a:p>
        </p:txBody>
      </p:sp>
      <p:pic>
        <p:nvPicPr>
          <p:cNvPr id="2050" name="Picture 2" descr="D:\20190529 CBSC17 &amp; IRCC11 Genoa May-June 2019\CBSC17\SWPHC16 Niue photos\20190209_19315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1195" y="1616868"/>
            <a:ext cx="2723555" cy="36314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20190529 CBSC17 &amp; IRCC11 Genoa May-June 2019\CBSC17\SWPHC16 Niue photos\20190209_1931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576" y="1603377"/>
            <a:ext cx="2733674" cy="364489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752600" y="2901950"/>
            <a:ext cx="914400" cy="654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083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600" b="1">
                <a:latin typeface="Times New Roman" panose="02020603050405020304" pitchFamily="18" charset="0"/>
              </a:rPr>
              <a:t>Actions required from IRCC</a:t>
            </a:r>
            <a:endParaRPr lang="en-AU" altLang="en-US" sz="3600" b="1">
              <a:latin typeface="Times New Roman" panose="02020603050405020304" pitchFamily="18" charset="0"/>
            </a:endParaRPr>
          </a:p>
        </p:txBody>
      </p:sp>
      <p:pic>
        <p:nvPicPr>
          <p:cNvPr id="10243" name="Picture 3"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323528" y="1815112"/>
            <a:ext cx="4823767" cy="43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600" dirty="0">
                <a:latin typeface="Times New Roman" panose="02020603050405020304" pitchFamily="18" charset="0"/>
              </a:rPr>
              <a:t>IRCC members are invited to:</a:t>
            </a:r>
          </a:p>
          <a:p>
            <a:pPr eaLnBrk="1" hangingPunct="1"/>
            <a:endParaRPr lang="en-US" altLang="en-US" sz="400" dirty="0">
              <a:latin typeface="Times New Roman" panose="02020603050405020304" pitchFamily="18" charset="0"/>
            </a:endParaRPr>
          </a:p>
          <a:p>
            <a:pPr lvl="1" eaLnBrk="1" hangingPunct="1"/>
            <a:r>
              <a:rPr lang="en-US" altLang="en-US" sz="1600" b="1" dirty="0">
                <a:latin typeface="Times New Roman" panose="02020603050405020304" pitchFamily="18" charset="0"/>
              </a:rPr>
              <a:t>note</a:t>
            </a:r>
            <a:r>
              <a:rPr lang="en-US" altLang="en-US" sz="1600" dirty="0">
                <a:latin typeface="Times New Roman" panose="02020603050405020304" pitchFamily="18" charset="0"/>
              </a:rPr>
              <a:t> this report</a:t>
            </a:r>
          </a:p>
          <a:p>
            <a:pPr lvl="1" eaLnBrk="1" hangingPunct="1"/>
            <a:r>
              <a:rPr lang="en-US" altLang="en-US" sz="1600" b="1" dirty="0">
                <a:latin typeface="Times New Roman" panose="02020603050405020304" pitchFamily="18" charset="0"/>
              </a:rPr>
              <a:t>note</a:t>
            </a:r>
            <a:r>
              <a:rPr lang="en-US" altLang="en-US" sz="1600" dirty="0">
                <a:latin typeface="Times New Roman" panose="02020603050405020304" pitchFamily="18" charset="0"/>
              </a:rPr>
              <a:t> the value and effectiveness of preceding SWPHC meetings with a CB related workshop</a:t>
            </a:r>
          </a:p>
          <a:p>
            <a:pPr marL="457200" lvl="1" indent="0" eaLnBrk="1" hangingPunct="1">
              <a:buNone/>
            </a:pPr>
            <a:endParaRPr lang="en-US" altLang="en-US" sz="1600" dirty="0">
              <a:latin typeface="Times New Roman" panose="02020603050405020304" pitchFamily="18" charset="0"/>
            </a:endParaRPr>
          </a:p>
        </p:txBody>
      </p:sp>
      <p:sp>
        <p:nvSpPr>
          <p:cNvPr id="10246" name="Rectangle 4"/>
          <p:cNvSpPr>
            <a:spLocks noChangeArrowheads="1"/>
          </p:cNvSpPr>
          <p:nvPr/>
        </p:nvSpPr>
        <p:spPr bwMode="auto">
          <a:xfrm>
            <a:off x="446088" y="6237288"/>
            <a:ext cx="83518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1600" dirty="0">
              <a:latin typeface="Times New Roman" panose="02020603050405020304"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4" y="1599864"/>
            <a:ext cx="3174115" cy="4761172"/>
          </a:xfrm>
          <a:prstGeom prst="rect">
            <a:avLst/>
          </a:prstGeom>
        </p:spPr>
      </p:pic>
      <p:sp>
        <p:nvSpPr>
          <p:cNvPr id="3" name="Rectangle 2"/>
          <p:cNvSpPr/>
          <p:nvPr/>
        </p:nvSpPr>
        <p:spPr>
          <a:xfrm>
            <a:off x="1547813" y="5780956"/>
            <a:ext cx="4572000" cy="584775"/>
          </a:xfrm>
          <a:prstGeom prst="rect">
            <a:avLst/>
          </a:prstGeom>
        </p:spPr>
        <p:txBody>
          <a:bodyPr>
            <a:spAutoFit/>
          </a:bodyPr>
          <a:lstStyle/>
          <a:p>
            <a:r>
              <a:rPr lang="en-AU" sz="1600" dirty="0">
                <a:latin typeface="Times New Roman" panose="02020603050405020304" pitchFamily="18" charset="0"/>
                <a:cs typeface="Times New Roman" panose="02020603050405020304" pitchFamily="18" charset="0"/>
              </a:rPr>
              <a:t>2019 Solomon Islands National Tide Tables published by AHO in collaboration with SIHU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AU" altLang="en-US" sz="3200" b="1" dirty="0">
                <a:latin typeface="Times New Roman" panose="02020603050405020304" pitchFamily="18" charset="0"/>
              </a:rPr>
              <a:t>Commission Membership</a:t>
            </a:r>
          </a:p>
        </p:txBody>
      </p:sp>
      <p:pic>
        <p:nvPicPr>
          <p:cNvPr id="3075" name="Picture 4"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ChangeArrowheads="1"/>
          </p:cNvSpPr>
          <p:nvPr/>
        </p:nvSpPr>
        <p:spPr bwMode="auto">
          <a:xfrm>
            <a:off x="0" y="230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aphicFrame>
        <p:nvGraphicFramePr>
          <p:cNvPr id="30805" name="Group 85"/>
          <p:cNvGraphicFramePr>
            <a:graphicFrameLocks noGrp="1"/>
          </p:cNvGraphicFramePr>
          <p:nvPr>
            <p:extLst>
              <p:ext uri="{D42A27DB-BD31-4B8C-83A1-F6EECF244321}">
                <p14:modId xmlns:p14="http://schemas.microsoft.com/office/powerpoint/2010/main" val="794750132"/>
              </p:ext>
            </p:extLst>
          </p:nvPr>
        </p:nvGraphicFramePr>
        <p:xfrm>
          <a:off x="468313" y="1989138"/>
          <a:ext cx="8207375" cy="3728403"/>
        </p:xfrm>
        <a:graphic>
          <a:graphicData uri="http://schemas.openxmlformats.org/drawingml/2006/table">
            <a:tbl>
              <a:tblPr/>
              <a:tblGrid>
                <a:gridCol w="2591519">
                  <a:extLst>
                    <a:ext uri="{9D8B030D-6E8A-4147-A177-3AD203B41FA5}">
                      <a16:colId xmlns:a16="http://schemas.microsoft.com/office/drawing/2014/main" val="20000"/>
                    </a:ext>
                  </a:extLst>
                </a:gridCol>
                <a:gridCol w="5615856">
                  <a:extLst>
                    <a:ext uri="{9D8B030D-6E8A-4147-A177-3AD203B41FA5}">
                      <a16:colId xmlns:a16="http://schemas.microsoft.com/office/drawing/2014/main" val="20001"/>
                    </a:ext>
                  </a:extLst>
                </a:gridCol>
              </a:tblGrid>
              <a:tr h="642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Arial" charset="0"/>
                          <a:ea typeface="Calibri" pitchFamily="34" charset="0"/>
                          <a:cs typeface="Arial" charset="0"/>
                        </a:rPr>
                        <a:t>Members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ea typeface="Calibri" pitchFamily="34" charset="0"/>
                          <a:cs typeface="Arial" charset="0"/>
                        </a:rPr>
                        <a:t>Australia (Chair), Fiji, France, New Zealand (CB Coordinator), Papua New Guinea, Tonga, United Kingdom, United States of America, Vanuatu (Vice Chair)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Arial" charset="0"/>
                          <a:ea typeface="Calibri" pitchFamily="34" charset="0"/>
                          <a:cs typeface="Arial" charset="0"/>
                        </a:rPr>
                        <a:t>Associate Members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ea typeface="Calibri" pitchFamily="34" charset="0"/>
                          <a:cs typeface="Arial" charset="0"/>
                        </a:rPr>
                        <a:t>Cook Islands, Indonesia, Kiribati, Nauru, Niue, Palau, Samoa, Solomon Islands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3000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6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Arial" charset="0"/>
                          <a:cs typeface="Arial" charset="0"/>
                        </a:rPr>
                        <a:t>Intergovernmental Observer Organizations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cs typeface="Arial" charset="0"/>
                        </a:rPr>
                        <a:t>IALA, IMO, GEBCO, Pacific Community (SPC)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Arial" charset="0"/>
                          <a:ea typeface="Calibri" pitchFamily="34" charset="0"/>
                          <a:cs typeface="Arial" charset="0"/>
                        </a:rPr>
                        <a:t>Observers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ea typeface="Calibri" pitchFamily="34" charset="0"/>
                          <a:cs typeface="Arial" charset="0"/>
                        </a:rPr>
                        <a:t>Marshall Islands, New Caledonia, Tokelau, Tuvalu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78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Arial" charset="0"/>
                          <a:ea typeface="Calibri" pitchFamily="34" charset="0"/>
                          <a:cs typeface="Arial" charset="0"/>
                        </a:rPr>
                        <a:t>IHO Representatives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en-US" sz="1600" b="0" i="0" u="none" strike="noStrike" cap="none" normalizeH="0" baseline="0" dirty="0">
                          <a:ln>
                            <a:noFill/>
                          </a:ln>
                          <a:solidFill>
                            <a:schemeClr val="tx1"/>
                          </a:solidFill>
                          <a:effectLst/>
                          <a:latin typeface="Arial" charset="0"/>
                          <a:ea typeface="Calibri" pitchFamily="34" charset="0"/>
                          <a:cs typeface="Arial" charset="0"/>
                        </a:rPr>
                        <a:t>Director Abri Kampfer,</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en-US" sz="1600" b="0" i="0" u="none" strike="noStrike" cap="none" normalizeH="0" baseline="0" dirty="0">
                          <a:ln>
                            <a:noFill/>
                          </a:ln>
                          <a:solidFill>
                            <a:schemeClr val="tx1"/>
                          </a:solidFill>
                          <a:effectLst/>
                          <a:latin typeface="Arial" charset="0"/>
                          <a:ea typeface="Calibri" pitchFamily="34" charset="0"/>
                          <a:cs typeface="Arial" charset="0"/>
                        </a:rPr>
                        <a:t>Assistant Director Alberto Costa Neves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00" name="Rectangle 69"/>
          <p:cNvSpPr>
            <a:spLocks noChangeArrowheads="1"/>
          </p:cNvSpPr>
          <p:nvPr/>
        </p:nvSpPr>
        <p:spPr bwMode="auto">
          <a:xfrm>
            <a:off x="1979613" y="4398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63713" y="274638"/>
            <a:ext cx="6923087" cy="1143000"/>
          </a:xfrm>
        </p:spPr>
        <p:txBody>
          <a:bodyPr/>
          <a:lstStyle/>
          <a:p>
            <a:pPr eaLnBrk="1" hangingPunct="1"/>
            <a:r>
              <a:rPr lang="en-AU" altLang="en-US" sz="3200" b="1">
                <a:latin typeface="Times New Roman" panose="02020603050405020304" pitchFamily="18" charset="0"/>
              </a:rPr>
              <a:t>Meetings, Working Groups and Actions</a:t>
            </a:r>
          </a:p>
        </p:txBody>
      </p:sp>
      <p:sp>
        <p:nvSpPr>
          <p:cNvPr id="4099" name="Rectangle 3"/>
          <p:cNvSpPr>
            <a:spLocks noGrp="1" noChangeArrowheads="1"/>
          </p:cNvSpPr>
          <p:nvPr>
            <p:ph type="body" idx="1"/>
          </p:nvPr>
        </p:nvSpPr>
        <p:spPr>
          <a:xfrm>
            <a:off x="468313" y="1700808"/>
            <a:ext cx="8229600" cy="4536504"/>
          </a:xfrm>
        </p:spPr>
        <p:txBody>
          <a:bodyPr/>
          <a:lstStyle/>
          <a:p>
            <a:pPr eaLnBrk="1" hangingPunct="1">
              <a:defRPr/>
            </a:pPr>
            <a:r>
              <a:rPr lang="en-US" altLang="en-US" sz="1600" dirty="0">
                <a:latin typeface="Times New Roman" pitchFamily="18" charset="0"/>
              </a:rPr>
              <a:t>The </a:t>
            </a:r>
            <a:r>
              <a:rPr lang="en-US" altLang="en-US" sz="1600" b="1" dirty="0">
                <a:latin typeface="Times New Roman" pitchFamily="18" charset="0"/>
              </a:rPr>
              <a:t>16</a:t>
            </a:r>
            <a:r>
              <a:rPr lang="en-US" altLang="en-US" sz="1600" b="1" baseline="30000" dirty="0">
                <a:latin typeface="Times New Roman" pitchFamily="18" charset="0"/>
              </a:rPr>
              <a:t>th</a:t>
            </a:r>
            <a:r>
              <a:rPr lang="en-US" altLang="en-US" sz="1600" b="1" dirty="0">
                <a:latin typeface="Times New Roman" pitchFamily="18" charset="0"/>
              </a:rPr>
              <a:t> SWPHC Meeting</a:t>
            </a:r>
            <a:r>
              <a:rPr lang="en-US" altLang="en-US" sz="1600" dirty="0">
                <a:latin typeface="Times New Roman" pitchFamily="18" charset="0"/>
              </a:rPr>
              <a:t> held in Niue 13-15 February 2019 was </a:t>
            </a:r>
            <a:r>
              <a:rPr lang="en-US" altLang="en-US" sz="1600" b="1" dirty="0">
                <a:latin typeface="Times New Roman" pitchFamily="18" charset="0"/>
              </a:rPr>
              <a:t>attended by 55 participants - representing all 9 Member States</a:t>
            </a:r>
            <a:r>
              <a:rPr lang="en-US" altLang="en-US" sz="1600" dirty="0">
                <a:latin typeface="Times New Roman" pitchFamily="18" charset="0"/>
              </a:rPr>
              <a:t> of the Commission, </a:t>
            </a:r>
            <a:r>
              <a:rPr lang="en-US" altLang="en-US" sz="1600" b="1" dirty="0">
                <a:latin typeface="Times New Roman" pitchFamily="18" charset="0"/>
              </a:rPr>
              <a:t>all 8 Associate Members</a:t>
            </a:r>
            <a:r>
              <a:rPr lang="en-US" altLang="en-US" sz="1600" dirty="0">
                <a:latin typeface="Times New Roman" pitchFamily="18" charset="0"/>
              </a:rPr>
              <a:t>, 3 Observer States, international/regional organisations, industry and the IHO.</a:t>
            </a:r>
          </a:p>
          <a:p>
            <a:pPr marL="0" indent="0" eaLnBrk="1" hangingPunct="1">
              <a:buNone/>
              <a:defRPr/>
            </a:pPr>
            <a:r>
              <a:rPr lang="en-US" altLang="en-US" sz="1000" dirty="0">
                <a:latin typeface="Times New Roman" pitchFamily="18" charset="0"/>
              </a:rPr>
              <a:t>     </a:t>
            </a:r>
          </a:p>
          <a:p>
            <a:pPr eaLnBrk="1" hangingPunct="1">
              <a:defRPr/>
            </a:pPr>
            <a:r>
              <a:rPr lang="en-US" altLang="en-US" sz="1600" dirty="0">
                <a:latin typeface="Times New Roman" pitchFamily="18" charset="0"/>
              </a:rPr>
              <a:t>Since the last SWPHC meeting, </a:t>
            </a:r>
            <a:r>
              <a:rPr lang="en-AU" altLang="en-US" sz="1600" dirty="0">
                <a:latin typeface="Times New Roman" pitchFamily="18" charset="0"/>
              </a:rPr>
              <a:t>SWPHC International Charting Coordination Working Group (SWPHC-ICCWG) progressed the coordination of INT chart and ENC schemes in the region </a:t>
            </a:r>
            <a:r>
              <a:rPr lang="en-US" altLang="en-US" sz="1600" dirty="0">
                <a:latin typeface="Times New Roman" pitchFamily="18" charset="0"/>
              </a:rPr>
              <a:t>by correspondence among its members.</a:t>
            </a:r>
          </a:p>
          <a:p>
            <a:pPr eaLnBrk="1" hangingPunct="1">
              <a:defRPr/>
            </a:pPr>
            <a:endParaRPr lang="en-US" altLang="en-US" sz="1000" dirty="0">
              <a:latin typeface="Times New Roman" pitchFamily="18" charset="0"/>
            </a:endParaRPr>
          </a:p>
          <a:p>
            <a:pPr eaLnBrk="1" hangingPunct="1">
              <a:defRPr/>
            </a:pPr>
            <a:r>
              <a:rPr lang="en-US" altLang="en-US" sz="1600" dirty="0">
                <a:latin typeface="Times New Roman" pitchFamily="18" charset="0"/>
              </a:rPr>
              <a:t>The next meeting (SWPHC17) will be held in </a:t>
            </a:r>
            <a:r>
              <a:rPr lang="en-US" altLang="en-US" sz="1600" b="1" dirty="0">
                <a:latin typeface="Times New Roman" pitchFamily="18" charset="0"/>
              </a:rPr>
              <a:t>Wollongong in February 2020</a:t>
            </a:r>
            <a:r>
              <a:rPr lang="en-US" altLang="en-US" sz="1600" dirty="0">
                <a:latin typeface="Times New Roman" pitchFamily="18" charset="0"/>
              </a:rPr>
              <a:t>.</a:t>
            </a:r>
          </a:p>
          <a:p>
            <a:pPr eaLnBrk="1" hangingPunct="1">
              <a:defRPr/>
            </a:pPr>
            <a:endParaRPr lang="en-US" altLang="en-US" sz="1600" dirty="0">
              <a:latin typeface="Times New Roman" pitchFamily="18" charset="0"/>
            </a:endParaRPr>
          </a:p>
          <a:p>
            <a:pPr eaLnBrk="1" hangingPunct="1">
              <a:defRPr/>
            </a:pPr>
            <a:r>
              <a:rPr lang="en-US" altLang="en-US" sz="1600" b="1" dirty="0">
                <a:latin typeface="Times New Roman" pitchFamily="18" charset="0"/>
              </a:rPr>
              <a:t>Status of IRCC10 Actions</a:t>
            </a:r>
          </a:p>
          <a:p>
            <a:pPr lvl="1" eaLnBrk="1" hangingPunct="1">
              <a:defRPr/>
            </a:pPr>
            <a:r>
              <a:rPr lang="en-US" altLang="en-US" sz="1600" b="1" dirty="0">
                <a:latin typeface="Times New Roman" pitchFamily="18" charset="0"/>
              </a:rPr>
              <a:t>IRCC10 Action (3) </a:t>
            </a:r>
            <a:r>
              <a:rPr lang="en-US" altLang="en-US" sz="1600" dirty="0">
                <a:latin typeface="Times New Roman" pitchFamily="18" charset="0"/>
              </a:rPr>
              <a:t>– RHC Chairs </a:t>
            </a:r>
            <a:r>
              <a:rPr lang="en-AU" altLang="en-US" sz="1600" dirty="0">
                <a:latin typeface="Times New Roman" pitchFamily="18" charset="0"/>
              </a:rPr>
              <a:t>to submit draft IHO Resolution 2/1997 as amended to the RHC Members for comments and report back to IRCC</a:t>
            </a:r>
          </a:p>
          <a:p>
            <a:pPr marL="457200" lvl="1" indent="0" eaLnBrk="1" hangingPunct="1">
              <a:buNone/>
              <a:defRPr/>
            </a:pPr>
            <a:r>
              <a:rPr lang="en-AU" altLang="en-US" sz="1600" dirty="0">
                <a:latin typeface="Times New Roman" pitchFamily="18" charset="0"/>
              </a:rPr>
              <a:t>	</a:t>
            </a:r>
            <a:r>
              <a:rPr lang="en-AU" altLang="en-US" sz="1600" b="1" dirty="0">
                <a:latin typeface="Times New Roman" pitchFamily="18" charset="0"/>
              </a:rPr>
              <a:t>COMPLETE</a:t>
            </a:r>
            <a:r>
              <a:rPr lang="en-AU" altLang="en-US" sz="1600" dirty="0">
                <a:latin typeface="Times New Roman" pitchFamily="18" charset="0"/>
              </a:rPr>
              <a:t> (Addressed at SWPHC16)</a:t>
            </a:r>
          </a:p>
          <a:p>
            <a:pPr lvl="1" eaLnBrk="1" hangingPunct="1">
              <a:defRPr/>
            </a:pPr>
            <a:r>
              <a:rPr lang="en-AU" altLang="en-US" sz="1600" b="1" dirty="0">
                <a:latin typeface="Times New Roman" pitchFamily="18" charset="0"/>
              </a:rPr>
              <a:t>IRCC10 Action (5) </a:t>
            </a:r>
            <a:r>
              <a:rPr lang="en-AU" altLang="en-US" sz="1600" dirty="0">
                <a:latin typeface="Times New Roman" pitchFamily="18" charset="0"/>
              </a:rPr>
              <a:t>– IRCC Members to provide comments to the revised draft IHO Resolution 2/1997 as amended</a:t>
            </a:r>
          </a:p>
          <a:p>
            <a:pPr marL="457200" lvl="1" indent="0" eaLnBrk="1" hangingPunct="1">
              <a:buNone/>
              <a:defRPr/>
            </a:pPr>
            <a:r>
              <a:rPr lang="en-AU" altLang="en-US" sz="1600" dirty="0">
                <a:latin typeface="Times New Roman" pitchFamily="18" charset="0"/>
              </a:rPr>
              <a:t>	</a:t>
            </a:r>
            <a:r>
              <a:rPr lang="en-AU" altLang="en-US" sz="1600" b="1" dirty="0">
                <a:latin typeface="Times New Roman" pitchFamily="18" charset="0"/>
              </a:rPr>
              <a:t>COMPLETE </a:t>
            </a:r>
            <a:r>
              <a:rPr lang="en-AU" altLang="en-US" sz="1600" dirty="0">
                <a:latin typeface="Times New Roman" pitchFamily="18" charset="0"/>
              </a:rPr>
              <a:t>(Response sent to IRCC Chair 12 April 2019)</a:t>
            </a:r>
          </a:p>
          <a:p>
            <a:pPr lvl="1" eaLnBrk="1" hangingPunct="1">
              <a:defRPr/>
            </a:pPr>
            <a:endParaRPr lang="en-US" altLang="en-US" sz="1200" dirty="0">
              <a:latin typeface="Times New Roman" pitchFamily="18" charset="0"/>
            </a:endParaRPr>
          </a:p>
          <a:p>
            <a:pPr eaLnBrk="1" hangingPunct="1">
              <a:defRPr/>
            </a:pPr>
            <a:endParaRPr lang="en-US" altLang="en-US" sz="1600" b="1" dirty="0">
              <a:latin typeface="Times New Roman" pitchFamily="18" charset="0"/>
            </a:endParaRPr>
          </a:p>
          <a:p>
            <a:pPr marL="0" indent="0" eaLnBrk="1" hangingPunct="1">
              <a:buNone/>
              <a:defRPr/>
            </a:pPr>
            <a:r>
              <a:rPr lang="en-US" altLang="en-US" sz="1600" b="1" dirty="0">
                <a:latin typeface="Times New Roman" pitchFamily="18" charset="0"/>
              </a:rPr>
              <a:t>      </a:t>
            </a:r>
            <a:r>
              <a:rPr lang="en-US" altLang="en-US" sz="1600" dirty="0">
                <a:latin typeface="Times New Roman" pitchFamily="18" charset="0"/>
              </a:rPr>
              <a:t> </a:t>
            </a:r>
          </a:p>
        </p:txBody>
      </p:sp>
      <p:pic>
        <p:nvPicPr>
          <p:cNvPr id="4100" name="Picture 4"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468313" y="1628800"/>
            <a:ext cx="8351837" cy="43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1" indent="0" eaLnBrk="1" hangingPunct="1">
              <a:buNone/>
            </a:pPr>
            <a:endParaRPr lang="en-US" altLang="en-US" sz="1600" dirty="0">
              <a:latin typeface="Times New Roman" panose="02020603050405020304" pitchFamily="18" charset="0"/>
            </a:endParaRPr>
          </a:p>
        </p:txBody>
      </p:sp>
      <p:sp>
        <p:nvSpPr>
          <p:cNvPr id="10246" name="Rectangle 4"/>
          <p:cNvSpPr>
            <a:spLocks noChangeArrowheads="1"/>
          </p:cNvSpPr>
          <p:nvPr/>
        </p:nvSpPr>
        <p:spPr bwMode="auto">
          <a:xfrm>
            <a:off x="727082" y="6102315"/>
            <a:ext cx="83518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1600" dirty="0">
                <a:latin typeface="Times New Roman" panose="02020603050405020304" pitchFamily="18" charset="0"/>
              </a:rPr>
              <a:t>16</a:t>
            </a:r>
            <a:r>
              <a:rPr lang="en-US" altLang="en-US" sz="1600" baseline="30000" dirty="0">
                <a:latin typeface="Times New Roman" panose="02020603050405020304" pitchFamily="18" charset="0"/>
              </a:rPr>
              <a:t>th</a:t>
            </a:r>
            <a:r>
              <a:rPr lang="en-US" altLang="en-US" sz="1600" dirty="0">
                <a:latin typeface="Times New Roman" panose="02020603050405020304" pitchFamily="18" charset="0"/>
              </a:rPr>
              <a:t> SWPHC Meeting - Niue, 13-15 February 2019</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813" y="1268760"/>
            <a:ext cx="6710376" cy="4464496"/>
          </a:xfrm>
          <a:prstGeom prst="rect">
            <a:avLst/>
          </a:prstGeom>
        </p:spPr>
      </p:pic>
    </p:spTree>
    <p:extLst>
      <p:ext uri="{BB962C8B-B14F-4D97-AF65-F5344CB8AC3E}">
        <p14:creationId xmlns:p14="http://schemas.microsoft.com/office/powerpoint/2010/main" val="99146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Capacity Building Activities</a:t>
            </a:r>
            <a:endParaRPr lang="en-AU" altLang="en-US" sz="3600" b="1" dirty="0">
              <a:latin typeface="Times New Roman" panose="02020603050405020304" pitchFamily="18" charset="0"/>
            </a:endParaRPr>
          </a:p>
        </p:txBody>
      </p:sp>
      <p:pic>
        <p:nvPicPr>
          <p:cNvPr id="5123" name="Picture 3"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2"/>
          <p:cNvSpPr>
            <a:spLocks noChangeArrowheads="1"/>
          </p:cNvSpPr>
          <p:nvPr/>
        </p:nvSpPr>
        <p:spPr bwMode="auto">
          <a:xfrm>
            <a:off x="468312" y="1844675"/>
            <a:ext cx="8280151"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defRPr/>
            </a:pPr>
            <a:r>
              <a:rPr lang="en-US" altLang="en-US" sz="2000" b="1" dirty="0">
                <a:latin typeface="Times New Roman" pitchFamily="18" charset="0"/>
              </a:rPr>
              <a:t>Activities completed since the last IRCC</a:t>
            </a:r>
            <a:r>
              <a:rPr lang="en-US" altLang="en-US" sz="2000" dirty="0">
                <a:latin typeface="Times New Roman" pitchFamily="18" charset="0"/>
              </a:rPr>
              <a:t>:</a:t>
            </a:r>
          </a:p>
          <a:p>
            <a:pPr eaLnBrk="1" hangingPunct="1">
              <a:defRPr/>
            </a:pPr>
            <a:endParaRPr lang="en-US" altLang="en-US" sz="1400" dirty="0">
              <a:latin typeface="Times New Roman" pitchFamily="18" charset="0"/>
            </a:endParaRPr>
          </a:p>
          <a:p>
            <a:pPr lvl="1" eaLnBrk="1" hangingPunct="1">
              <a:buFontTx/>
              <a:buNone/>
              <a:defRPr/>
            </a:pPr>
            <a:r>
              <a:rPr lang="en-US" altLang="en-US" sz="1600" b="1" dirty="0">
                <a:latin typeface="Times New Roman" pitchFamily="18" charset="0"/>
              </a:rPr>
              <a:t>IHO CB Activities (CBWP)</a:t>
            </a:r>
          </a:p>
          <a:p>
            <a:pPr lvl="1" eaLnBrk="1" hangingPunct="1">
              <a:buFontTx/>
              <a:buNone/>
              <a:defRPr/>
            </a:pPr>
            <a:endParaRPr lang="en-US" altLang="en-US" sz="1200" b="1" dirty="0">
              <a:latin typeface="Times New Roman" pitchFamily="18" charset="0"/>
            </a:endParaRPr>
          </a:p>
          <a:p>
            <a:pPr marL="457200" lvl="1" indent="0" eaLnBrk="1" hangingPunct="1">
              <a:buNone/>
              <a:defRPr/>
            </a:pPr>
            <a:r>
              <a:rPr lang="en-AU" altLang="en-US" sz="1600" b="1" dirty="0">
                <a:latin typeface="Times New Roman" pitchFamily="18" charset="0"/>
              </a:rPr>
              <a:t>-	MSI Training Course (2018 CBWP P-11)</a:t>
            </a:r>
          </a:p>
          <a:p>
            <a:pPr marL="457200" lvl="1" indent="0" eaLnBrk="1" hangingPunct="1">
              <a:buNone/>
              <a:defRPr/>
            </a:pPr>
            <a:endParaRPr lang="en-AU" altLang="en-US" sz="600" dirty="0">
              <a:latin typeface="Times New Roman" pitchFamily="18" charset="0"/>
            </a:endParaRPr>
          </a:p>
          <a:p>
            <a:pPr lvl="2" indent="-285750" eaLnBrk="1" hangingPunct="1">
              <a:buFontTx/>
              <a:buChar char="-"/>
              <a:defRPr/>
            </a:pPr>
            <a:r>
              <a:rPr lang="en-AU" altLang="en-US" sz="1600" dirty="0">
                <a:latin typeface="Times New Roman" pitchFamily="18" charset="0"/>
              </a:rPr>
              <a:t>The training was carried out 6-9 August 2019 in Wellington, New Zealand with instructors provided by Australia (NAVAREA X) , Fiji (MSAF) and New Zealand (NAVAREA XIV). </a:t>
            </a:r>
          </a:p>
          <a:p>
            <a:pPr marL="857250" lvl="2" indent="0" eaLnBrk="1" hangingPunct="1">
              <a:buNone/>
              <a:defRPr/>
            </a:pPr>
            <a:r>
              <a:rPr lang="en-AU" altLang="en-US" sz="1400" dirty="0">
                <a:latin typeface="Times New Roman" pitchFamily="18" charset="0"/>
              </a:rPr>
              <a:t>	</a:t>
            </a:r>
          </a:p>
          <a:p>
            <a:pPr marL="457200" lvl="1" indent="0" eaLnBrk="1" hangingPunct="1">
              <a:buNone/>
              <a:defRPr/>
            </a:pPr>
            <a:r>
              <a:rPr lang="en-AU" altLang="en-US" sz="1600" b="1" dirty="0">
                <a:latin typeface="Times New Roman" pitchFamily="18" charset="0"/>
              </a:rPr>
              <a:t>-	MBES Training Course (2018 CBWP P-32)</a:t>
            </a:r>
          </a:p>
          <a:p>
            <a:pPr marL="457200" lvl="1" indent="0" eaLnBrk="1" hangingPunct="1">
              <a:buNone/>
              <a:defRPr/>
            </a:pPr>
            <a:endParaRPr lang="en-AU" altLang="en-US" sz="600" dirty="0">
              <a:latin typeface="Times New Roman" pitchFamily="18" charset="0"/>
            </a:endParaRPr>
          </a:p>
          <a:p>
            <a:pPr lvl="2" indent="-285750" eaLnBrk="1" hangingPunct="1">
              <a:buFontTx/>
              <a:buChar char="-"/>
              <a:defRPr/>
            </a:pPr>
            <a:r>
              <a:rPr lang="fr-FR" sz="1600" dirty="0">
                <a:latin typeface="Times New Roman" panose="02020603050405020304" pitchFamily="18" charset="0"/>
                <a:cs typeface="Times New Roman" panose="02020603050405020304" pitchFamily="18" charset="0"/>
              </a:rPr>
              <a:t>This</a:t>
            </a:r>
            <a:r>
              <a:rPr lang="en-US" sz="1600" dirty="0">
                <a:latin typeface="Times New Roman" panose="02020603050405020304" pitchFamily="18" charset="0"/>
                <a:cs typeface="Times New Roman" panose="02020603050405020304" pitchFamily="18" charset="0"/>
              </a:rPr>
              <a:t> activity</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was carried</a:t>
            </a:r>
            <a:r>
              <a:rPr lang="fr-FR" sz="1600" dirty="0">
                <a:latin typeface="Times New Roman" panose="02020603050405020304" pitchFamily="18" charset="0"/>
                <a:cs typeface="Times New Roman" panose="02020603050405020304" pitchFamily="18" charset="0"/>
              </a:rPr>
              <a:t> out by UKHO in Suva, Fiji 10-15</a:t>
            </a:r>
            <a:r>
              <a:rPr lang="en-US" sz="1600" dirty="0">
                <a:latin typeface="Times New Roman" panose="02020603050405020304" pitchFamily="18" charset="0"/>
                <a:cs typeface="Times New Roman" panose="02020603050405020304" pitchFamily="18" charset="0"/>
              </a:rPr>
              <a:t> February </a:t>
            </a:r>
            <a:r>
              <a:rPr lang="fr-FR" sz="1600" dirty="0">
                <a:latin typeface="Times New Roman" panose="02020603050405020304" pitchFamily="18" charset="0"/>
                <a:cs typeface="Times New Roman" panose="02020603050405020304" pitchFamily="18" charset="0"/>
              </a:rPr>
              <a:t>2019.  It </a:t>
            </a:r>
            <a:r>
              <a:rPr lang="en-US" sz="1600" dirty="0">
                <a:latin typeface="Times New Roman" panose="02020603050405020304" pitchFamily="18" charset="0"/>
                <a:cs typeface="Times New Roman" panose="02020603050405020304" pitchFamily="18" charset="0"/>
              </a:rPr>
              <a:t>involved</a:t>
            </a:r>
            <a:r>
              <a:rPr lang="fr-FR" sz="1600" dirty="0">
                <a:latin typeface="Times New Roman" panose="02020603050405020304" pitchFamily="18" charset="0"/>
                <a:cs typeface="Times New Roman" panose="02020603050405020304" pitchFamily="18" charset="0"/>
              </a:rPr>
              <a:t> a </a:t>
            </a:r>
            <a:r>
              <a:rPr lang="en-US" sz="1600" dirty="0">
                <a:latin typeface="Times New Roman" panose="02020603050405020304" pitchFamily="18" charset="0"/>
                <a:cs typeface="Times New Roman" panose="02020603050405020304" pitchFamily="18" charset="0"/>
              </a:rPr>
              <a:t>bathymetric survey</a:t>
            </a:r>
            <a:r>
              <a:rPr lang="fr-FR" sz="1600" dirty="0">
                <a:latin typeface="Times New Roman" panose="02020603050405020304" pitchFamily="18" charset="0"/>
                <a:cs typeface="Times New Roman" panose="02020603050405020304" pitchFamily="18" charset="0"/>
              </a:rPr>
              <a:t> and training</a:t>
            </a:r>
            <a:r>
              <a:rPr lang="en-US" sz="1600" dirty="0">
                <a:latin typeface="Times New Roman" panose="02020603050405020304" pitchFamily="18" charset="0"/>
                <a:cs typeface="Times New Roman" panose="02020603050405020304" pitchFamily="18" charset="0"/>
              </a:rPr>
              <a:t> using</a:t>
            </a:r>
            <a:r>
              <a:rPr lang="fr-FR" sz="1600" dirty="0">
                <a:latin typeface="Times New Roman" panose="02020603050405020304" pitchFamily="18" charset="0"/>
                <a:cs typeface="Times New Roman" panose="02020603050405020304" pitchFamily="18" charset="0"/>
              </a:rPr>
              <a:t> the R2Sonic Equipment.</a:t>
            </a:r>
            <a:endParaRPr lang="en-AU" altLang="en-US" sz="1600" dirty="0">
              <a:latin typeface="Times New Roman" pitchFamily="18" charset="0"/>
            </a:endParaRPr>
          </a:p>
          <a:p>
            <a:pPr lvl="1" eaLnBrk="1" hangingPunct="1">
              <a:buFontTx/>
              <a:buNone/>
              <a:defRPr/>
            </a:pPr>
            <a:endParaRPr lang="en-US" altLang="en-US" sz="1600" b="1" dirty="0">
              <a:latin typeface="Times New Roman" pitchFamily="18" charset="0"/>
            </a:endParaRPr>
          </a:p>
          <a:p>
            <a:pPr lvl="1" eaLnBrk="1" hangingPunct="1">
              <a:buFontTx/>
              <a:buNone/>
              <a:defRPr/>
            </a:pPr>
            <a:endParaRPr lang="en-US" altLang="en-US" sz="1000" b="1" dirty="0">
              <a:latin typeface="Times New Roman" pitchFamily="18" charset="0"/>
            </a:endParaRPr>
          </a:p>
          <a:p>
            <a:pPr marL="457200" lvl="1" indent="0" eaLnBrk="1" hangingPunct="1">
              <a:buNone/>
              <a:defRPr/>
            </a:pPr>
            <a:endParaRPr lang="en-AU" altLang="en-US" sz="1400" dirty="0">
              <a:latin typeface="Times New Roman" pitchFamily="18" charset="0"/>
            </a:endParaRPr>
          </a:p>
          <a:p>
            <a:pPr marL="457200" lvl="1" indent="0" eaLnBrk="1" hangingPunct="1">
              <a:buNone/>
              <a:defRPr/>
            </a:pPr>
            <a:endParaRPr lang="en-US" altLang="en-US" sz="800" dirty="0">
              <a:latin typeface="Times New Roman" pitchFamily="18" charset="0"/>
            </a:endParaRPr>
          </a:p>
          <a:p>
            <a:pPr marL="457200" lvl="1" indent="0" eaLnBrk="1" hangingPunct="1">
              <a:buFontTx/>
              <a:buNone/>
              <a:defRPr/>
            </a:pPr>
            <a:endParaRPr lang="en-US" altLang="en-US" sz="800" dirty="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Capacity Building Activities</a:t>
            </a:r>
            <a:endParaRPr lang="en-AU" altLang="en-US" sz="3600" b="1" dirty="0">
              <a:latin typeface="Times New Roman" panose="02020603050405020304" pitchFamily="18" charset="0"/>
            </a:endParaRPr>
          </a:p>
        </p:txBody>
      </p:sp>
      <p:pic>
        <p:nvPicPr>
          <p:cNvPr id="5123" name="Picture 3"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2"/>
          <p:cNvSpPr>
            <a:spLocks noChangeArrowheads="1"/>
          </p:cNvSpPr>
          <p:nvPr/>
        </p:nvSpPr>
        <p:spPr bwMode="auto">
          <a:xfrm>
            <a:off x="251520" y="1508125"/>
            <a:ext cx="850250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buFontTx/>
              <a:buNone/>
              <a:defRPr/>
            </a:pPr>
            <a:endParaRPr lang="en-US" altLang="en-US" sz="1000" b="1" dirty="0">
              <a:latin typeface="Times New Roman" pitchFamily="18" charset="0"/>
            </a:endParaRPr>
          </a:p>
          <a:p>
            <a:pPr lvl="1" eaLnBrk="1" hangingPunct="1">
              <a:defRPr/>
            </a:pPr>
            <a:r>
              <a:rPr lang="en-AU" altLang="en-US" sz="1600" b="1" dirty="0">
                <a:latin typeface="Times New Roman" pitchFamily="18" charset="0"/>
              </a:rPr>
              <a:t>Technical Workshop on Disaster Response Planning and Data Discovery (2019 CBWP P-05)</a:t>
            </a:r>
          </a:p>
          <a:p>
            <a:pPr lvl="1" eaLnBrk="1" hangingPunct="1">
              <a:defRPr/>
            </a:pPr>
            <a:endParaRPr lang="en-AU" altLang="en-US" sz="1400" dirty="0">
              <a:latin typeface="Times New Roman" pitchFamily="18" charset="0"/>
            </a:endParaRPr>
          </a:p>
          <a:p>
            <a:pPr lvl="2" indent="-285750" eaLnBrk="1" hangingPunct="1">
              <a:buFontTx/>
              <a:buChar char="-"/>
              <a:defRPr/>
            </a:pPr>
            <a:r>
              <a:rPr lang="en-AU" altLang="en-US" sz="1600" dirty="0">
                <a:latin typeface="Times New Roman" pitchFamily="18" charset="0"/>
              </a:rPr>
              <a:t>Held Niue 11-12 February 2019 - linked with SWPHC16 Meeting.  </a:t>
            </a:r>
          </a:p>
          <a:p>
            <a:pPr lvl="2" indent="-285750" eaLnBrk="1" hangingPunct="1">
              <a:buFontTx/>
              <a:buChar char="-"/>
              <a:defRPr/>
            </a:pPr>
            <a:r>
              <a:rPr lang="en-AU" altLang="en-US" sz="1600" dirty="0">
                <a:latin typeface="Times New Roman" pitchFamily="18" charset="0"/>
              </a:rPr>
              <a:t>Led by Land Information New Zealand (LINZ), with 14 presenters from Australia, Fiji, France, New Zealand, Samoa, United Kingdom, United States of America, IHO &amp; SPC.</a:t>
            </a:r>
          </a:p>
          <a:p>
            <a:pPr lvl="2" indent="-285750" eaLnBrk="1" hangingPunct="1">
              <a:buFontTx/>
              <a:buChar char="-"/>
              <a:defRPr/>
            </a:pPr>
            <a:r>
              <a:rPr lang="en-AU" altLang="en-US" sz="1600" dirty="0">
                <a:latin typeface="Times New Roman" pitchFamily="18" charset="0"/>
              </a:rPr>
              <a:t>Attended  by 50 participants from the PCAs, PICTs, IHO and SPC.</a:t>
            </a:r>
          </a:p>
          <a:p>
            <a:pPr lvl="2" indent="-285750" eaLnBrk="1" hangingPunct="1">
              <a:buFontTx/>
              <a:buChar char="-"/>
              <a:defRPr/>
            </a:pPr>
            <a:endParaRPr lang="en-AU" altLang="en-US" sz="1000" dirty="0">
              <a:latin typeface="Times New Roman" pitchFamily="18" charset="0"/>
            </a:endParaRPr>
          </a:p>
          <a:p>
            <a:pPr marL="457200" lvl="1" indent="0" eaLnBrk="1" hangingPunct="1">
              <a:buNone/>
              <a:defRPr/>
            </a:pPr>
            <a:r>
              <a:rPr lang="en-AU" altLang="en-US" sz="1400" dirty="0">
                <a:latin typeface="Times New Roman" pitchFamily="18" charset="0"/>
              </a:rPr>
              <a:t>	</a:t>
            </a:r>
          </a:p>
          <a:p>
            <a:pPr marL="457200" lvl="1" indent="0" eaLnBrk="1" hangingPunct="1">
              <a:buNone/>
              <a:defRPr/>
            </a:pPr>
            <a:endParaRPr lang="en-AU" altLang="en-US" sz="1400" dirty="0">
              <a:latin typeface="Times New Roman" pitchFamily="18" charset="0"/>
            </a:endParaRPr>
          </a:p>
          <a:p>
            <a:pPr marL="457200" lvl="1" indent="0" eaLnBrk="1" hangingPunct="1">
              <a:buNone/>
              <a:defRPr/>
            </a:pPr>
            <a:endParaRPr lang="en-US" altLang="en-US" sz="800" dirty="0">
              <a:latin typeface="Times New Roman" pitchFamily="18" charset="0"/>
            </a:endParaRPr>
          </a:p>
          <a:p>
            <a:pPr marL="457200" lvl="1" indent="0" eaLnBrk="1" hangingPunct="1">
              <a:buFontTx/>
              <a:buNone/>
              <a:defRPr/>
            </a:pPr>
            <a:endParaRPr lang="en-US" altLang="en-US" sz="800" dirty="0">
              <a:latin typeface="Times New Roman" pitchFamily="18" charset="0"/>
            </a:endParaRPr>
          </a:p>
        </p:txBody>
      </p:sp>
      <p:pic>
        <p:nvPicPr>
          <p:cNvPr id="1026" name="Picture 2" descr="C:\Users\brett.brace\Documents\2019\16th SWPHC - Niue\_21105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2512" y="3750304"/>
            <a:ext cx="4680520" cy="308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5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Capacity Building Activities</a:t>
            </a:r>
            <a:endParaRPr lang="en-AU" altLang="en-US" sz="3600" b="1" dirty="0">
              <a:latin typeface="Times New Roman" panose="02020603050405020304" pitchFamily="18" charset="0"/>
            </a:endParaRPr>
          </a:p>
        </p:txBody>
      </p:sp>
      <p:pic>
        <p:nvPicPr>
          <p:cNvPr id="5123" name="Picture 3" descr="SWPHC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2"/>
          <p:cNvSpPr>
            <a:spLocks noChangeArrowheads="1"/>
          </p:cNvSpPr>
          <p:nvPr/>
        </p:nvSpPr>
        <p:spPr bwMode="auto">
          <a:xfrm>
            <a:off x="468313" y="1844675"/>
            <a:ext cx="82296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defRPr/>
            </a:pPr>
            <a:endParaRPr lang="en-US" altLang="en-US" sz="400" dirty="0">
              <a:latin typeface="Times New Roman" pitchFamily="18" charset="0"/>
            </a:endParaRPr>
          </a:p>
          <a:p>
            <a:pPr eaLnBrk="1" hangingPunct="1">
              <a:defRPr/>
            </a:pPr>
            <a:r>
              <a:rPr lang="en-US" altLang="en-US" sz="2000" b="1" dirty="0">
                <a:latin typeface="Times New Roman" pitchFamily="18" charset="0"/>
              </a:rPr>
              <a:t>Activities planned for 2019</a:t>
            </a:r>
            <a:r>
              <a:rPr lang="en-US" altLang="en-US" sz="2000" dirty="0">
                <a:latin typeface="Times New Roman" pitchFamily="18" charset="0"/>
              </a:rPr>
              <a:t>:</a:t>
            </a:r>
          </a:p>
          <a:p>
            <a:pPr eaLnBrk="1" hangingPunct="1">
              <a:defRPr/>
            </a:pPr>
            <a:endParaRPr lang="en-US" altLang="en-US" sz="800" dirty="0">
              <a:latin typeface="Times New Roman" pitchFamily="18" charset="0"/>
            </a:endParaRPr>
          </a:p>
          <a:p>
            <a:pPr lvl="1" eaLnBrk="1" hangingPunct="1">
              <a:buFontTx/>
              <a:buNone/>
              <a:defRPr/>
            </a:pPr>
            <a:r>
              <a:rPr lang="en-US" altLang="en-US" sz="1600" b="1" dirty="0">
                <a:latin typeface="Times New Roman" pitchFamily="18" charset="0"/>
              </a:rPr>
              <a:t>IHO CB Activities (2019 CBWP)</a:t>
            </a:r>
          </a:p>
          <a:p>
            <a:pPr lvl="1" eaLnBrk="1" hangingPunct="1">
              <a:buFontTx/>
              <a:buNone/>
              <a:defRPr/>
            </a:pPr>
            <a:endParaRPr lang="en-US" altLang="en-US" sz="800" dirty="0">
              <a:latin typeface="Times New Roman" pitchFamily="18" charset="0"/>
            </a:endParaRPr>
          </a:p>
          <a:p>
            <a:pPr lvl="1" eaLnBrk="1" hangingPunct="1">
              <a:buFontTx/>
              <a:buNone/>
              <a:defRPr/>
            </a:pPr>
            <a:endParaRPr lang="en-US" altLang="en-US" sz="800" dirty="0">
              <a:latin typeface="Times New Roman" pitchFamily="18" charset="0"/>
            </a:endParaRPr>
          </a:p>
          <a:p>
            <a:pPr lvl="1" eaLnBrk="1" hangingPunct="1">
              <a:defRPr/>
            </a:pPr>
            <a:r>
              <a:rPr lang="en-AU" altLang="en-US" sz="1600" b="1" dirty="0">
                <a:latin typeface="Times New Roman" pitchFamily="18" charset="0"/>
              </a:rPr>
              <a:t>Technical Implementation Visit - Samoa </a:t>
            </a:r>
            <a:r>
              <a:rPr lang="en-AU" altLang="en-US" sz="1600" dirty="0">
                <a:latin typeface="Times New Roman" pitchFamily="18" charset="0"/>
              </a:rPr>
              <a:t>(CBWP A-01)  </a:t>
            </a:r>
          </a:p>
          <a:p>
            <a:pPr lvl="1" eaLnBrk="1" hangingPunct="1">
              <a:defRPr/>
            </a:pPr>
            <a:r>
              <a:rPr lang="en-AU" altLang="en-US" sz="1600" b="1" dirty="0">
                <a:latin typeface="Times New Roman" pitchFamily="18" charset="0"/>
              </a:rPr>
              <a:t>Technical Implementation Visit - Niue </a:t>
            </a:r>
            <a:r>
              <a:rPr lang="en-AU" altLang="en-US" sz="1600" dirty="0">
                <a:latin typeface="Times New Roman" pitchFamily="18" charset="0"/>
              </a:rPr>
              <a:t>(CBWP A-02)</a:t>
            </a:r>
          </a:p>
          <a:p>
            <a:pPr marL="457200" lvl="1" indent="0" eaLnBrk="1" hangingPunct="1">
              <a:buNone/>
              <a:defRPr/>
            </a:pPr>
            <a:r>
              <a:rPr lang="en-AU" altLang="en-US" sz="1600" dirty="0">
                <a:latin typeface="Times New Roman" pitchFamily="18" charset="0"/>
              </a:rPr>
              <a:t>Follow-up of the Technical Assessment &amp; Advice Visits carried out in 2016.  The visits are to ensure that Samoa and Niue fulfil their SOLAS V obligations (V/4 &amp; V/9), by providing support to implement the recommendations of the technical visits.</a:t>
            </a:r>
          </a:p>
          <a:p>
            <a:pPr marL="457200" lvl="1" indent="0" eaLnBrk="1" hangingPunct="1">
              <a:buNone/>
              <a:defRPr/>
            </a:pPr>
            <a:endParaRPr lang="en-AU" altLang="en-US" sz="1600" dirty="0">
              <a:latin typeface="Times New Roman" pitchFamily="18" charset="0"/>
            </a:endParaRPr>
          </a:p>
          <a:p>
            <a:pPr lvl="1" eaLnBrk="1" hangingPunct="1">
              <a:defRPr/>
            </a:pPr>
            <a:r>
              <a:rPr lang="en-AU" altLang="en-US" sz="1600" b="1" dirty="0">
                <a:latin typeface="Times New Roman" pitchFamily="18" charset="0"/>
              </a:rPr>
              <a:t>Technical</a:t>
            </a:r>
            <a:r>
              <a:rPr lang="fr-FR" altLang="en-US" sz="1600" b="1" dirty="0">
                <a:latin typeface="Times New Roman" pitchFamily="18" charset="0"/>
              </a:rPr>
              <a:t> </a:t>
            </a:r>
            <a:r>
              <a:rPr lang="en-AU" altLang="en-US" sz="1600" b="1" dirty="0">
                <a:latin typeface="Times New Roman" pitchFamily="18" charset="0"/>
              </a:rPr>
              <a:t>Assessment</a:t>
            </a:r>
            <a:r>
              <a:rPr lang="fr-FR" altLang="en-US" sz="1600" b="1" dirty="0">
                <a:latin typeface="Times New Roman" pitchFamily="18" charset="0"/>
              </a:rPr>
              <a:t> and Advice </a:t>
            </a:r>
            <a:r>
              <a:rPr lang="en-AU" altLang="en-US" sz="1600" b="1" dirty="0">
                <a:latin typeface="Times New Roman" pitchFamily="18" charset="0"/>
              </a:rPr>
              <a:t>Visit</a:t>
            </a:r>
            <a:r>
              <a:rPr lang="fr-FR" altLang="en-US" sz="1600" b="1" dirty="0">
                <a:latin typeface="Times New Roman" pitchFamily="18" charset="0"/>
              </a:rPr>
              <a:t> - Palau and Marshall </a:t>
            </a:r>
            <a:r>
              <a:rPr lang="fr-FR" altLang="en-US" sz="1600" b="1" dirty="0" err="1">
                <a:latin typeface="Times New Roman" pitchFamily="18" charset="0"/>
              </a:rPr>
              <a:t>Islands</a:t>
            </a:r>
            <a:r>
              <a:rPr lang="fr-FR" altLang="en-US" sz="1600" b="1" dirty="0">
                <a:latin typeface="Times New Roman" pitchFamily="18" charset="0"/>
              </a:rPr>
              <a:t> </a:t>
            </a:r>
            <a:r>
              <a:rPr lang="fr-FR" altLang="en-US" sz="1600" dirty="0">
                <a:latin typeface="Times New Roman" pitchFamily="18" charset="0"/>
              </a:rPr>
              <a:t>(CBWP A-03) </a:t>
            </a:r>
            <a:endParaRPr lang="en-AU" altLang="en-US" sz="1600" dirty="0">
              <a:latin typeface="Times New Roman" pitchFamily="18" charset="0"/>
            </a:endParaRPr>
          </a:p>
          <a:p>
            <a:pPr marL="457200" lvl="1" indent="0" eaLnBrk="1" hangingPunct="1">
              <a:buNone/>
              <a:defRPr/>
            </a:pPr>
            <a:r>
              <a:rPr lang="en-AU" altLang="en-US" sz="1600" dirty="0">
                <a:latin typeface="Times New Roman" pitchFamily="18" charset="0"/>
              </a:rPr>
              <a:t>This technical visit will provide an opportunity to build Palau and Marshall Islands awareness and understanding of their hydrographic responsibilities.as per SOLAS (Chapter 5 regulations 4 &amp; 9).  </a:t>
            </a:r>
          </a:p>
          <a:p>
            <a:pPr lvl="1" eaLnBrk="1" hangingPunct="1">
              <a:defRPr/>
            </a:pPr>
            <a:endParaRPr lang="en-US" altLang="en-US" sz="1600" dirty="0">
              <a:latin typeface="Times New Roman" pitchFamily="18" charset="0"/>
            </a:endParaRPr>
          </a:p>
          <a:p>
            <a:pPr marL="457200" lvl="1" indent="0" eaLnBrk="1" hangingPunct="1">
              <a:buFontTx/>
              <a:buNone/>
              <a:defRPr/>
            </a:pPr>
            <a:endParaRPr lang="en-US" altLang="en-US" sz="800" dirty="0">
              <a:latin typeface="Times New Roman" pitchFamily="18" charset="0"/>
            </a:endParaRPr>
          </a:p>
        </p:txBody>
      </p:sp>
    </p:spTree>
    <p:extLst>
      <p:ext uri="{BB962C8B-B14F-4D97-AF65-F5344CB8AC3E}">
        <p14:creationId xmlns:p14="http://schemas.microsoft.com/office/powerpoint/2010/main" val="14090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600" b="1" dirty="0">
                <a:latin typeface="Times New Roman" panose="02020603050405020304" pitchFamily="18" charset="0"/>
              </a:rPr>
              <a:t>Capacity Building Activities</a:t>
            </a:r>
            <a:endParaRPr lang="en-AU" altLang="en-US" sz="3600" b="1" dirty="0">
              <a:latin typeface="Times New Roman" panose="02020603050405020304" pitchFamily="18" charset="0"/>
            </a:endParaRPr>
          </a:p>
        </p:txBody>
      </p:sp>
      <p:pic>
        <p:nvPicPr>
          <p:cNvPr id="6147" name="Picture 3" descr="SWPH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15888"/>
            <a:ext cx="1439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2"/>
          <p:cNvSpPr>
            <a:spLocks noChangeArrowheads="1"/>
          </p:cNvSpPr>
          <p:nvPr/>
        </p:nvSpPr>
        <p:spPr bwMode="auto">
          <a:xfrm>
            <a:off x="468313" y="1556792"/>
            <a:ext cx="82296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FontTx/>
              <a:buNone/>
              <a:defRPr/>
            </a:pPr>
            <a:r>
              <a:rPr lang="en-US" altLang="en-US" sz="1800" b="1" dirty="0">
                <a:latin typeface="Times New Roman" pitchFamily="18" charset="0"/>
              </a:rPr>
              <a:t>Major Support Activities</a:t>
            </a:r>
          </a:p>
          <a:p>
            <a:pPr marL="0" indent="0" eaLnBrk="1" hangingPunct="1">
              <a:buFontTx/>
              <a:buNone/>
              <a:defRPr/>
            </a:pPr>
            <a:endParaRPr lang="en-US" altLang="en-US" sz="1400" b="1" dirty="0">
              <a:latin typeface="Times New Roman" pitchFamily="18" charset="0"/>
            </a:endParaRPr>
          </a:p>
          <a:p>
            <a:pPr marL="0" indent="0" eaLnBrk="1" hangingPunct="1">
              <a:buFontTx/>
              <a:buNone/>
              <a:defRPr/>
            </a:pPr>
            <a:endParaRPr lang="en-US" altLang="en-US" sz="400" dirty="0">
              <a:latin typeface="Times New Roman" pitchFamily="18" charset="0"/>
            </a:endParaRPr>
          </a:p>
          <a:p>
            <a:pPr eaLnBrk="1" hangingPunct="1">
              <a:defRPr/>
            </a:pPr>
            <a:r>
              <a:rPr lang="en-US" altLang="en-US" sz="1600" b="1" dirty="0">
                <a:latin typeface="Times New Roman" pitchFamily="18" charset="0"/>
              </a:rPr>
              <a:t>UK Commonwealth Marine Economies  (CME) </a:t>
            </a:r>
            <a:r>
              <a:rPr lang="en-US" altLang="en-US" sz="1600" b="1" dirty="0" err="1">
                <a:latin typeface="Times New Roman" pitchFamily="18" charset="0"/>
              </a:rPr>
              <a:t>Programme</a:t>
            </a:r>
            <a:endParaRPr lang="en-US" altLang="en-US" sz="1600" b="1" dirty="0">
              <a:latin typeface="Times New Roman" pitchFamily="18" charset="0"/>
            </a:endParaRPr>
          </a:p>
          <a:p>
            <a:pPr marL="457200" lvl="1" indent="0" eaLnBrk="1" hangingPunct="1">
              <a:buNone/>
              <a:defRPr/>
            </a:pPr>
            <a:r>
              <a:rPr lang="en-AU" sz="1600" dirty="0">
                <a:latin typeface="Times New Roman" pitchFamily="18" charset="0"/>
              </a:rPr>
              <a:t>CME Programme aims to support the sustainable growth of Commonwealth Small Island Developing States (SIDS) within the Caribbean, Pacific and Indian Ocean regions.  </a:t>
            </a:r>
            <a:r>
              <a:rPr lang="en-AU" altLang="en-US" sz="1600" dirty="0">
                <a:latin typeface="Times New Roman" pitchFamily="18" charset="0"/>
              </a:rPr>
              <a:t>Part of the Programme includes providing surveys, charting and capacity building in the SWPHC. </a:t>
            </a:r>
          </a:p>
          <a:p>
            <a:pPr marL="457200" lvl="1" indent="0" eaLnBrk="1" hangingPunct="1">
              <a:buNone/>
              <a:defRPr/>
            </a:pPr>
            <a:endParaRPr lang="en-AU" altLang="en-US" sz="1000" dirty="0">
              <a:latin typeface="Times New Roman" pitchFamily="18" charset="0"/>
            </a:endParaRPr>
          </a:p>
          <a:p>
            <a:pPr marL="457200" lvl="1" indent="0" eaLnBrk="1" hangingPunct="1">
              <a:buNone/>
              <a:defRPr/>
            </a:pPr>
            <a:r>
              <a:rPr lang="en-AU" altLang="en-US" sz="1500" dirty="0">
                <a:latin typeface="Times New Roman" pitchFamily="18" charset="0"/>
              </a:rPr>
              <a:t>F</a:t>
            </a:r>
            <a:r>
              <a:rPr lang="en-AU" altLang="en-US" sz="1600" dirty="0">
                <a:latin typeface="Times New Roman" pitchFamily="18" charset="0"/>
              </a:rPr>
              <a:t>ollowing CME activities were carried out:</a:t>
            </a:r>
          </a:p>
          <a:p>
            <a:pPr marL="457200" lvl="1" indent="0" eaLnBrk="1" hangingPunct="1">
              <a:buNone/>
              <a:defRPr/>
            </a:pPr>
            <a:endParaRPr lang="en-AU" altLang="en-US" sz="1200" dirty="0">
              <a:latin typeface="Times New Roman" pitchFamily="18" charset="0"/>
            </a:endParaRPr>
          </a:p>
          <a:p>
            <a:pPr marL="914400" lvl="2" indent="0" eaLnBrk="1" hangingPunct="1">
              <a:buNone/>
              <a:defRPr/>
            </a:pPr>
            <a:r>
              <a:rPr lang="en-AU" altLang="en-US" sz="1600" b="1" dirty="0">
                <a:latin typeface="Times New Roman" pitchFamily="18" charset="0"/>
              </a:rPr>
              <a:t>Tonga </a:t>
            </a:r>
            <a:r>
              <a:rPr lang="en-AU" altLang="en-US" sz="1600" dirty="0">
                <a:latin typeface="Times New Roman" pitchFamily="18" charset="0"/>
              </a:rPr>
              <a:t>- Survey of critical areas in the approaches to Nuku’alofa (2018)</a:t>
            </a:r>
          </a:p>
          <a:p>
            <a:pPr lvl="2" eaLnBrk="1" hangingPunct="1">
              <a:buFont typeface="Courier New" panose="02070309020205020404" pitchFamily="49" charset="0"/>
              <a:buChar char="o"/>
              <a:defRPr/>
            </a:pPr>
            <a:endParaRPr lang="en-AU" altLang="en-US" sz="1200" dirty="0">
              <a:latin typeface="Times New Roman" pitchFamily="18" charset="0"/>
            </a:endParaRPr>
          </a:p>
          <a:p>
            <a:pPr marL="914400" lvl="2" indent="0" eaLnBrk="1" hangingPunct="1">
              <a:buNone/>
              <a:defRPr/>
            </a:pPr>
            <a:r>
              <a:rPr lang="en-AU" altLang="en-US" sz="1600" b="1" dirty="0">
                <a:latin typeface="Times New Roman" pitchFamily="18" charset="0"/>
              </a:rPr>
              <a:t>Tuvalu </a:t>
            </a:r>
            <a:r>
              <a:rPr lang="en-AU" altLang="en-US" sz="1600" dirty="0">
                <a:latin typeface="Times New Roman" pitchFamily="18" charset="0"/>
              </a:rPr>
              <a:t>- In partnership with SPC and Tuvalu government officials, a geodetic survey and installation of tide gauges in outer islands to establish vertical control</a:t>
            </a:r>
          </a:p>
          <a:p>
            <a:pPr lvl="2" eaLnBrk="1" hangingPunct="1">
              <a:buFont typeface="Courier New" panose="02070309020205020404" pitchFamily="49" charset="0"/>
              <a:buChar char="o"/>
              <a:defRPr/>
            </a:pPr>
            <a:endParaRPr lang="en-AU" altLang="en-US" sz="1200" dirty="0">
              <a:latin typeface="Times New Roman" pitchFamily="18" charset="0"/>
            </a:endParaRPr>
          </a:p>
          <a:p>
            <a:pPr marL="914400" lvl="2" indent="0" eaLnBrk="1" hangingPunct="1">
              <a:buNone/>
              <a:defRPr/>
            </a:pPr>
            <a:r>
              <a:rPr lang="en-AU" altLang="en-US" sz="1600" b="1" dirty="0">
                <a:latin typeface="Times New Roman" pitchFamily="18" charset="0"/>
              </a:rPr>
              <a:t>Tuvalu</a:t>
            </a:r>
            <a:r>
              <a:rPr lang="en-AU" altLang="en-US" sz="1600" dirty="0">
                <a:latin typeface="Times New Roman" pitchFamily="18" charset="0"/>
              </a:rPr>
              <a:t> - SDB survey of entire island chain (2018)</a:t>
            </a:r>
          </a:p>
          <a:p>
            <a:pPr lvl="2" eaLnBrk="1" hangingPunct="1">
              <a:buFont typeface="Courier New" panose="02070309020205020404" pitchFamily="49" charset="0"/>
              <a:buChar char="o"/>
              <a:defRPr/>
            </a:pPr>
            <a:endParaRPr lang="en-AU" altLang="en-US" sz="1200" dirty="0">
              <a:latin typeface="Times New Roman" pitchFamily="18" charset="0"/>
            </a:endParaRPr>
          </a:p>
          <a:p>
            <a:pPr marL="914400" lvl="2" indent="0" eaLnBrk="1" hangingPunct="1">
              <a:buNone/>
              <a:defRPr/>
            </a:pPr>
            <a:r>
              <a:rPr lang="en-AU" altLang="en-US" sz="1600" b="1" dirty="0">
                <a:latin typeface="Times New Roman" pitchFamily="18" charset="0"/>
              </a:rPr>
              <a:t>Fiji</a:t>
            </a:r>
            <a:r>
              <a:rPr lang="en-AU" altLang="en-US" sz="1600" dirty="0">
                <a:latin typeface="Times New Roman" pitchFamily="18" charset="0"/>
              </a:rPr>
              <a:t> - Digitisation of 10 national charts into S-57 format (2018).</a:t>
            </a:r>
          </a:p>
          <a:p>
            <a:pPr lvl="2" eaLnBrk="1" hangingPunct="1">
              <a:buFont typeface="Courier New" panose="02070309020205020404" pitchFamily="49" charset="0"/>
              <a:buChar char="o"/>
              <a:defRPr/>
            </a:pPr>
            <a:endParaRPr lang="en-AU" altLang="en-US" sz="1400" dirty="0">
              <a:solidFill>
                <a:srgbClr val="FF0000"/>
              </a:solidFill>
              <a:latin typeface="Times New Roman" pitchFamily="18" charset="0"/>
            </a:endParaRPr>
          </a:p>
          <a:p>
            <a:pPr lvl="2" eaLnBrk="1" hangingPunct="1">
              <a:buFont typeface="Courier New" panose="02070309020205020404" pitchFamily="49" charset="0"/>
              <a:buChar char="o"/>
              <a:defRPr/>
            </a:pPr>
            <a:endParaRPr lang="en-US" altLang="en-US" sz="400" b="1" dirty="0">
              <a:solidFill>
                <a:srgbClr val="FF0000"/>
              </a:solidFill>
              <a:latin typeface="Times New Roman" pitchFamily="18" charset="0"/>
            </a:endParaRPr>
          </a:p>
          <a:p>
            <a:pPr lvl="1" eaLnBrk="1" hangingPunct="1">
              <a:defRPr/>
            </a:pPr>
            <a:endParaRPr lang="en-US" altLang="en-US" sz="1600" dirty="0">
              <a:latin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2204</TotalTime>
  <Words>1881</Words>
  <Application>Microsoft Office PowerPoint</Application>
  <PresentationFormat>On-screen Show (4:3)</PresentationFormat>
  <Paragraphs>240</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DejaVu Sans</vt:lpstr>
      <vt:lpstr>Times New Roman</vt:lpstr>
      <vt:lpstr>Default Design</vt:lpstr>
      <vt:lpstr>South West Pacific Hydrographic Commission (SWPHC)</vt:lpstr>
      <vt:lpstr>South West Pacific Hydrographic Commission</vt:lpstr>
      <vt:lpstr>Commission Membership</vt:lpstr>
      <vt:lpstr>Meetings, Working Groups and Actions</vt:lpstr>
      <vt:lpstr>PowerPoint Presentation</vt:lpstr>
      <vt:lpstr>Capacity Building Activities</vt:lpstr>
      <vt:lpstr>Capacity Building Activities</vt:lpstr>
      <vt:lpstr>Capacity Building Activities</vt:lpstr>
      <vt:lpstr>Capacity Building Activities</vt:lpstr>
      <vt:lpstr>Capacity Building Activities</vt:lpstr>
      <vt:lpstr>Surveys</vt:lpstr>
      <vt:lpstr>Achievements</vt:lpstr>
      <vt:lpstr>Progress on surveys</vt:lpstr>
      <vt:lpstr>Achievements</vt:lpstr>
      <vt:lpstr>Surveys</vt:lpstr>
      <vt:lpstr>Achievements</vt:lpstr>
      <vt:lpstr>The South and West Pacific Centre</vt:lpstr>
      <vt:lpstr>Achievements</vt:lpstr>
      <vt:lpstr>Lessons Learnt</vt:lpstr>
      <vt:lpstr>Challenges</vt:lpstr>
      <vt:lpstr>Niue MSI</vt:lpstr>
      <vt:lpstr>Actions required from IRCC</vt:lpstr>
    </vt:vector>
  </TitlesOfParts>
  <Company>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West Pacific Hydrographic Commission (SWPHC)  Report to IRCC6</dc:title>
  <dc:creator>Rivett</dc:creator>
  <cp:lastModifiedBy>Alberto Costaneves</cp:lastModifiedBy>
  <cp:revision>240</cp:revision>
  <cp:lastPrinted>2019-05-16T23:26:24Z</cp:lastPrinted>
  <dcterms:created xsi:type="dcterms:W3CDTF">2014-05-06T22:20:42Z</dcterms:created>
  <dcterms:modified xsi:type="dcterms:W3CDTF">2019-06-07T13:21:35Z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BN5902672</vt:lpwstr>
  </property>
  <property fmtid="{D5CDD505-2E9C-101B-9397-08002B2CF9AE}" pid="3" name="Objective-Title">
    <vt:lpwstr>SWPHC Report to IRCC11</vt:lpwstr>
  </property>
  <property fmtid="{D5CDD505-2E9C-101B-9397-08002B2CF9AE}" pid="4" name="Objective-Comment">
    <vt:lpwstr/>
  </property>
  <property fmtid="{D5CDD505-2E9C-101B-9397-08002B2CF9AE}" pid="5" name="Objective-CreationStamp">
    <vt:filetime>2019-05-17T02:43:12Z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2019-05-24T03:26:55Z</vt:filetime>
  </property>
  <property fmtid="{D5CDD505-2E9C-101B-9397-08002B2CF9AE}" pid="9" name="Objective-ModificationStamp">
    <vt:filetime>2019-05-24T03:26:55Z</vt:filetime>
  </property>
  <property fmtid="{D5CDD505-2E9C-101B-9397-08002B2CF9AE}" pid="10" name="Objective-Owner">
    <vt:lpwstr>Randhawa, Jasbir Mr</vt:lpwstr>
  </property>
  <property fmtid="{D5CDD505-2E9C-101B-9397-08002B2CF9AE}" pid="11" name="Objective-Path">
    <vt:lpwstr>Objective Global Folder - PROD:Defence Business Units:Strategic Policy and Intelligence Group:Workgroup Staging Area:HM BRANCH : Hydrography and Metoc Branch:HM BRANCH WORLD:03 HM  BRANCH CORPORATE FILES:B. (Process 01) General Admin Process:b. Process 01</vt:lpwstr>
  </property>
  <property fmtid="{D5CDD505-2E9C-101B-9397-08002B2CF9AE}" pid="12" name="Objective-Parent">
    <vt:lpwstr>SWPHC Report to IRCC11</vt:lpwstr>
  </property>
  <property fmtid="{D5CDD505-2E9C-101B-9397-08002B2CF9AE}" pid="13" name="Objective-State">
    <vt:lpwstr>Published</vt:lpwstr>
  </property>
  <property fmtid="{D5CDD505-2E9C-101B-9397-08002B2CF9AE}" pid="14" name="Objective-Version">
    <vt:lpwstr>2.0</vt:lpwstr>
  </property>
  <property fmtid="{D5CDD505-2E9C-101B-9397-08002B2CF9AE}" pid="15" name="Objective-VersionNumber">
    <vt:i4>2</vt:i4>
  </property>
  <property fmtid="{D5CDD505-2E9C-101B-9397-08002B2CF9AE}" pid="16" name="Objective-VersionComment">
    <vt:lpwstr/>
  </property>
  <property fmtid="{D5CDD505-2E9C-101B-9397-08002B2CF9AE}" pid="17" name="Objective-FileNumber">
    <vt:lpwstr>2009/1099914</vt:lpwstr>
  </property>
  <property fmtid="{D5CDD505-2E9C-101B-9397-08002B2CF9AE}" pid="18" name="Objective-Classification">
    <vt:lpwstr>[Inherited - Unclassified]</vt:lpwstr>
  </property>
  <property fmtid="{D5CDD505-2E9C-101B-9397-08002B2CF9AE}" pid="19" name="Objective-Caveats">
    <vt:lpwstr/>
  </property>
  <property fmtid="{D5CDD505-2E9C-101B-9397-08002B2CF9AE}" pid="20" name="Objective-Document Type [system]">
    <vt:lpwstr/>
  </property>
</Properties>
</file>