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sldIdLst>
    <p:sldId id="256" r:id="rId2"/>
    <p:sldId id="318" r:id="rId3"/>
    <p:sldId id="290" r:id="rId4"/>
    <p:sldId id="293" r:id="rId5"/>
    <p:sldId id="319" r:id="rId6"/>
    <p:sldId id="322" r:id="rId7"/>
    <p:sldId id="323" r:id="rId8"/>
    <p:sldId id="294" r:id="rId9"/>
    <p:sldId id="324" r:id="rId10"/>
    <p:sldId id="326" r:id="rId11"/>
    <p:sldId id="327" r:id="rId12"/>
    <p:sldId id="328" r:id="rId13"/>
    <p:sldId id="329" r:id="rId14"/>
    <p:sldId id="330" r:id="rId15"/>
    <p:sldId id="331" r:id="rId16"/>
    <p:sldId id="332" r:id="rId17"/>
    <p:sldId id="336" r:id="rId18"/>
    <p:sldId id="320" r:id="rId19"/>
    <p:sldId id="297" r:id="rId20"/>
    <p:sldId id="296" r:id="rId21"/>
    <p:sldId id="340" r:id="rId22"/>
    <p:sldId id="339" r:id="rId23"/>
    <p:sldId id="33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ch" initials="E" lastIdx="1" clrIdx="0"/>
  <p:cmAuthor id="1" name="Shepard Smith" initials="SS" lastIdx="9" clrIdx="1">
    <p:extLst>
      <p:ext uri="{19B8F6BF-5375-455C-9EA6-DF929625EA0E}">
        <p15:presenceInfo xmlns:p15="http://schemas.microsoft.com/office/powerpoint/2012/main" userId="5bf7758dc98b6ee1" providerId="Windows Live"/>
      </p:ext>
    </p:extLst>
  </p:cmAuthor>
  <p:cmAuthor id="2" name="Jonathan Justi" initials="JJ" lastIdx="3" clrIdx="2">
    <p:extLst>
      <p:ext uri="{19B8F6BF-5375-455C-9EA6-DF929625EA0E}">
        <p15:presenceInfo xmlns:p15="http://schemas.microsoft.com/office/powerpoint/2012/main" userId="Jonathan Justi" providerId="None"/>
      </p:ext>
    </p:extLst>
  </p:cmAuthor>
  <p:cmAuthor id="3" name="Kristen Crossett" initials="KC" lastIdx="1" clrIdx="3">
    <p:extLst>
      <p:ext uri="{19B8F6BF-5375-455C-9EA6-DF929625EA0E}">
        <p15:presenceInfo xmlns:p15="http://schemas.microsoft.com/office/powerpoint/2012/main" userId="Kristen Crossett" providerId="None"/>
      </p:ext>
    </p:extLst>
  </p:cmAuthor>
  <p:cmAuthor id="4" name="James Rogers" initials="JR" lastIdx="5" clrIdx="4">
    <p:extLst>
      <p:ext uri="{19B8F6BF-5375-455C-9EA6-DF929625EA0E}">
        <p15:presenceInfo xmlns:p15="http://schemas.microsoft.com/office/powerpoint/2012/main" userId="2d14be0a7b259f24" providerId="Windows Live"/>
      </p:ext>
    </p:extLst>
  </p:cmAuthor>
  <p:cmAuthor id="5" name="Kathryn Ries" initials="KR" lastIdx="3" clrIdx="5">
    <p:extLst>
      <p:ext uri="{19B8F6BF-5375-455C-9EA6-DF929625EA0E}">
        <p15:presenceInfo xmlns:p15="http://schemas.microsoft.com/office/powerpoint/2012/main" userId="Kathryn Ri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7EC"/>
    <a:srgbClr val="DCF4E6"/>
    <a:srgbClr val="D0F0DD"/>
    <a:srgbClr val="C3EBD3"/>
    <a:srgbClr val="D08EE2"/>
    <a:srgbClr val="6D3B71"/>
    <a:srgbClr val="5C1E34"/>
    <a:srgbClr val="CCECFF"/>
    <a:srgbClr val="E8EFF8"/>
    <a:srgbClr val="DED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38" autoAdjust="0"/>
    <p:restoredTop sz="73358" autoAdjust="0"/>
  </p:normalViewPr>
  <p:slideViewPr>
    <p:cSldViewPr snapToGrid="0">
      <p:cViewPr varScale="1">
        <p:scale>
          <a:sx n="67" d="100"/>
          <a:sy n="67" d="100"/>
        </p:scale>
        <p:origin x="1104" y="6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032"/>
    </p:cViewPr>
  </p:sorterViewPr>
  <p:notesViewPr>
    <p:cSldViewPr snapToGrid="0">
      <p:cViewPr varScale="1">
        <p:scale>
          <a:sx n="37" d="100"/>
          <a:sy n="37" d="100"/>
        </p:scale>
        <p:origin x="2160" y="3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A9B22A-55EC-4A68-A1AE-1A1AE03C8C30}" type="datetimeFigureOut">
              <a:rPr lang="en-US" smtClean="0"/>
              <a:t>6/7/2019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4B252-8EFF-4387-B930-F07556521AEC}" type="slidenum">
              <a:rPr lang="en-US" smtClean="0"/>
              <a:t>‹#›</a:t>
            </a:fld>
            <a:endParaRPr lang="en-US" dirty="0"/>
          </a:p>
        </p:txBody>
      </p:sp>
    </p:spTree>
    <p:extLst>
      <p:ext uri="{BB962C8B-B14F-4D97-AF65-F5344CB8AC3E}">
        <p14:creationId xmlns:p14="http://schemas.microsoft.com/office/powerpoint/2010/main" val="81680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iho-machc.org/#enconlin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4B252-8EFF-4387-B930-F07556521AEC}" type="slidenum">
              <a:rPr lang="en-US" smtClean="0"/>
              <a:t>1</a:t>
            </a:fld>
            <a:endParaRPr lang="en-US" dirty="0"/>
          </a:p>
        </p:txBody>
      </p:sp>
    </p:spTree>
    <p:extLst>
      <p:ext uri="{BB962C8B-B14F-4D97-AF65-F5344CB8AC3E}">
        <p14:creationId xmlns:p14="http://schemas.microsoft.com/office/powerpoint/2010/main" val="1779562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is the GEBCO 2019 </a:t>
            </a:r>
            <a:r>
              <a:rPr lang="en-US" sz="1200" b="0" i="0" kern="1200" dirty="0" err="1">
                <a:solidFill>
                  <a:schemeClr val="tx1"/>
                </a:solidFill>
                <a:effectLst/>
                <a:latin typeface="+mn-lt"/>
                <a:ea typeface="+mn-ea"/>
                <a:cs typeface="+mn-cs"/>
              </a:rPr>
              <a:t>basemap</a:t>
            </a:r>
            <a:r>
              <a:rPr lang="en-US" sz="1200" b="0" i="0" kern="1200" dirty="0">
                <a:solidFill>
                  <a:schemeClr val="tx1"/>
                </a:solidFill>
                <a:effectLst/>
                <a:latin typeface="+mn-lt"/>
                <a:ea typeface="+mn-ea"/>
                <a:cs typeface="+mn-cs"/>
              </a:rPr>
              <a:t> with a "mask" overlain which highlights areas in the map that are supported by direct measurement.  EEZs are</a:t>
            </a:r>
            <a:r>
              <a:rPr lang="en-US" sz="1200" b="0" i="0" kern="1200" baseline="0" dirty="0">
                <a:solidFill>
                  <a:schemeClr val="tx1"/>
                </a:solidFill>
                <a:effectLst/>
                <a:latin typeface="+mn-lt"/>
                <a:ea typeface="+mn-ea"/>
                <a:cs typeface="+mn-cs"/>
              </a:rPr>
              <a:t> overlaid in </a:t>
            </a:r>
            <a:r>
              <a:rPr lang="en-US" sz="1200" b="0" i="0" kern="1200" dirty="0">
                <a:solidFill>
                  <a:schemeClr val="tx1"/>
                </a:solidFill>
                <a:effectLst/>
                <a:latin typeface="+mn-lt"/>
                <a:ea typeface="+mn-ea"/>
                <a:cs typeface="+mn-cs"/>
              </a:rPr>
              <a:t>yellow. This includes all data from all sources.  It does not show all data that are publicly available (or all known embargoed data) - it just highlights what's been synthesized into the product.</a:t>
            </a:r>
          </a:p>
          <a:p>
            <a:endParaRPr lang="es-PE" dirty="0"/>
          </a:p>
        </p:txBody>
      </p:sp>
      <p:sp>
        <p:nvSpPr>
          <p:cNvPr id="4" name="Slide Number Placeholder 3"/>
          <p:cNvSpPr>
            <a:spLocks noGrp="1"/>
          </p:cNvSpPr>
          <p:nvPr>
            <p:ph type="sldNum" sz="quarter" idx="10"/>
          </p:nvPr>
        </p:nvSpPr>
        <p:spPr/>
        <p:txBody>
          <a:bodyPr/>
          <a:lstStyle/>
          <a:p>
            <a:fld id="{5C14B252-8EFF-4387-B930-F07556521AEC}" type="slidenum">
              <a:rPr lang="en-US" smtClean="0"/>
              <a:t>10</a:t>
            </a:fld>
            <a:endParaRPr lang="en-US" dirty="0"/>
          </a:p>
        </p:txBody>
      </p:sp>
    </p:spTree>
    <p:extLst>
      <p:ext uri="{BB962C8B-B14F-4D97-AF65-F5344CB8AC3E}">
        <p14:creationId xmlns:p14="http://schemas.microsoft.com/office/powerpoint/2010/main" val="1047320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is IHO DCDB raw bathy data holdings on top of the GEBCO data</a:t>
            </a:r>
            <a:r>
              <a:rPr lang="en-US" sz="1200" b="0" i="0" kern="1200" baseline="0" dirty="0">
                <a:solidFill>
                  <a:schemeClr val="tx1"/>
                </a:solidFill>
                <a:effectLst/>
                <a:latin typeface="+mn-lt"/>
                <a:ea typeface="+mn-ea"/>
                <a:cs typeface="+mn-cs"/>
              </a:rPr>
              <a:t> holdings</a:t>
            </a:r>
            <a:endParaRPr lang="en-US" sz="1200" b="1"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green are the full holdings of IHO DCDB </a:t>
            </a:r>
            <a:r>
              <a:rPr lang="en-US" sz="1200" b="0" i="0" kern="1200" dirty="0" err="1">
                <a:solidFill>
                  <a:schemeClr val="tx1"/>
                </a:solidFill>
                <a:effectLst/>
                <a:latin typeface="+mn-lt"/>
                <a:ea typeface="+mn-ea"/>
                <a:cs typeface="+mn-cs"/>
              </a:rPr>
              <a:t>Multibeam</a:t>
            </a:r>
            <a:r>
              <a:rPr lang="en-US" sz="1200" b="0" i="0" kern="1200" dirty="0">
                <a:solidFill>
                  <a:schemeClr val="tx1"/>
                </a:solidFill>
                <a:effectLst/>
                <a:latin typeface="+mn-lt"/>
                <a:ea typeface="+mn-ea"/>
                <a:cs typeface="+mn-cs"/>
              </a:rPr>
              <a:t> holdings. These are mostly raw and most of the data have been included in the GEBCO 2019 grid (because they have been processed either by GMRT or synthesized into the SRTM15+ predicted bathymetry model. The Pastel lines along the East Coast and up the Mississippi (and in the Caribbean)  are the raw, unprocessed CSB data at the IHO DCDB. These have not yet been included. One layer is not included here which is the single beam holdings at the IHO DCDB. </a:t>
            </a:r>
            <a:endParaRPr lang="es-PE" dirty="0"/>
          </a:p>
        </p:txBody>
      </p:sp>
      <p:sp>
        <p:nvSpPr>
          <p:cNvPr id="4" name="Slide Number Placeholder 3"/>
          <p:cNvSpPr>
            <a:spLocks noGrp="1"/>
          </p:cNvSpPr>
          <p:nvPr>
            <p:ph type="sldNum" sz="quarter" idx="10"/>
          </p:nvPr>
        </p:nvSpPr>
        <p:spPr/>
        <p:txBody>
          <a:bodyPr/>
          <a:lstStyle/>
          <a:p>
            <a:fld id="{5C14B252-8EFF-4387-B930-F07556521AEC}" type="slidenum">
              <a:rPr lang="en-US" smtClean="0"/>
              <a:t>11</a:t>
            </a:fld>
            <a:endParaRPr lang="en-US" dirty="0"/>
          </a:p>
        </p:txBody>
      </p:sp>
    </p:spTree>
    <p:extLst>
      <p:ext uri="{BB962C8B-B14F-4D97-AF65-F5344CB8AC3E}">
        <p14:creationId xmlns:p14="http://schemas.microsoft.com/office/powerpoint/2010/main" val="1919438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is the data</a:t>
            </a:r>
            <a:r>
              <a:rPr lang="en-US" sz="1200" b="0" i="0" kern="1200" baseline="0" dirty="0">
                <a:solidFill>
                  <a:schemeClr val="tx1"/>
                </a:solidFill>
                <a:effectLst/>
                <a:latin typeface="+mn-lt"/>
                <a:ea typeface="+mn-ea"/>
                <a:cs typeface="+mn-cs"/>
              </a:rPr>
              <a:t> from a private sector company, doing surveys under contract for customers in the region.  They</a:t>
            </a:r>
            <a:r>
              <a:rPr lang="en-US" sz="1200" b="0" i="0" kern="1200" dirty="0">
                <a:solidFill>
                  <a:schemeClr val="tx1"/>
                </a:solidFill>
                <a:effectLst/>
                <a:latin typeface="+mn-lt"/>
                <a:ea typeface="+mn-ea"/>
                <a:cs typeface="+mn-cs"/>
              </a:rPr>
              <a:t> are actively approaching their customers about the potential of sharing these data - very likely at a decimated resolution.</a:t>
            </a:r>
          </a:p>
          <a:p>
            <a:endParaRPr lang="es-PE" dirty="0"/>
          </a:p>
        </p:txBody>
      </p:sp>
      <p:sp>
        <p:nvSpPr>
          <p:cNvPr id="4" name="Slide Number Placeholder 3"/>
          <p:cNvSpPr>
            <a:spLocks noGrp="1"/>
          </p:cNvSpPr>
          <p:nvPr>
            <p:ph type="sldNum" sz="quarter" idx="10"/>
          </p:nvPr>
        </p:nvSpPr>
        <p:spPr/>
        <p:txBody>
          <a:bodyPr/>
          <a:lstStyle/>
          <a:p>
            <a:fld id="{5C14B252-8EFF-4387-B930-F07556521AEC}" type="slidenum">
              <a:rPr lang="en-US" smtClean="0"/>
              <a:t>12</a:t>
            </a:fld>
            <a:endParaRPr lang="en-US" dirty="0"/>
          </a:p>
        </p:txBody>
      </p:sp>
    </p:spTree>
    <p:extLst>
      <p:ext uri="{BB962C8B-B14F-4D97-AF65-F5344CB8AC3E}">
        <p14:creationId xmlns:p14="http://schemas.microsoft.com/office/powerpoint/2010/main" val="3247024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dashboard is still under development and the numbers are preliminary </a:t>
            </a:r>
            <a:endParaRPr lang="en-US" dirty="0"/>
          </a:p>
          <a:p>
            <a:r>
              <a:rPr lang="en-US" sz="1200" b="0" i="0" kern="1200" dirty="0">
                <a:solidFill>
                  <a:schemeClr val="tx1"/>
                </a:solidFill>
                <a:effectLst/>
                <a:latin typeface="+mn-lt"/>
                <a:ea typeface="+mn-ea"/>
                <a:cs typeface="+mn-cs"/>
              </a:rPr>
              <a:t>The</a:t>
            </a:r>
            <a:r>
              <a:rPr lang="en-US" sz="1200" b="0" i="0" kern="1200" baseline="0" dirty="0">
                <a:solidFill>
                  <a:schemeClr val="tx1"/>
                </a:solidFill>
                <a:effectLst/>
                <a:latin typeface="+mn-lt"/>
                <a:ea typeface="+mn-ea"/>
                <a:cs typeface="+mn-cs"/>
              </a:rPr>
              <a:t> yellow </a:t>
            </a:r>
            <a:r>
              <a:rPr lang="en-US" sz="1200" b="0" i="0" kern="1200" dirty="0">
                <a:solidFill>
                  <a:schemeClr val="tx1"/>
                </a:solidFill>
                <a:effectLst/>
                <a:latin typeface="+mn-lt"/>
                <a:ea typeface="+mn-ea"/>
                <a:cs typeface="+mn-cs"/>
              </a:rPr>
              <a:t> primarily highlights </a:t>
            </a:r>
            <a:r>
              <a:rPr lang="en-US" sz="1200" b="0" i="0" kern="1200" dirty="0" err="1">
                <a:solidFill>
                  <a:schemeClr val="tx1"/>
                </a:solidFill>
                <a:effectLst/>
                <a:latin typeface="+mn-lt"/>
                <a:ea typeface="+mn-ea"/>
                <a:cs typeface="+mn-cs"/>
              </a:rPr>
              <a:t>Multibeam</a:t>
            </a:r>
            <a:r>
              <a:rPr lang="en-US" sz="1200" b="0" i="0" kern="1200" dirty="0">
                <a:solidFill>
                  <a:schemeClr val="tx1"/>
                </a:solidFill>
                <a:effectLst/>
                <a:latin typeface="+mn-lt"/>
                <a:ea typeface="+mn-ea"/>
                <a:cs typeface="+mn-cs"/>
              </a:rPr>
              <a:t> here, but the large survey area in the Gulf Of Mexico is the seismic-derived bathymetry that US BOEM released which came to  as a grid.</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C57D27-923E-4B4B-B428-3EBADF86E8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0545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s-PE" dirty="0"/>
          </a:p>
        </p:txBody>
      </p:sp>
      <p:sp>
        <p:nvSpPr>
          <p:cNvPr id="4" name="Slide Number Placeholder 3"/>
          <p:cNvSpPr>
            <a:spLocks noGrp="1"/>
          </p:cNvSpPr>
          <p:nvPr>
            <p:ph type="sldNum" sz="quarter" idx="10"/>
          </p:nvPr>
        </p:nvSpPr>
        <p:spPr/>
        <p:txBody>
          <a:bodyPr/>
          <a:lstStyle/>
          <a:p>
            <a:fld id="{5C14B252-8EFF-4387-B930-F07556521AEC}" type="slidenum">
              <a:rPr lang="en-US" smtClean="0"/>
              <a:t>15</a:t>
            </a:fld>
            <a:endParaRPr lang="en-US" dirty="0"/>
          </a:p>
        </p:txBody>
      </p:sp>
    </p:spTree>
    <p:extLst>
      <p:ext uri="{BB962C8B-B14F-4D97-AF65-F5344CB8AC3E}">
        <p14:creationId xmlns:p14="http://schemas.microsoft.com/office/powerpoint/2010/main" val="3870877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C14B252-8EFF-4387-B930-F07556521AEC}" type="slidenum">
              <a:rPr lang="en-US" smtClean="0"/>
              <a:t>16</a:t>
            </a:fld>
            <a:endParaRPr lang="en-US" dirty="0"/>
          </a:p>
        </p:txBody>
      </p:sp>
    </p:spTree>
    <p:extLst>
      <p:ext uri="{BB962C8B-B14F-4D97-AF65-F5344CB8AC3E}">
        <p14:creationId xmlns:p14="http://schemas.microsoft.com/office/powerpoint/2010/main" val="643805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value of increased collaboration across RHCs and regional partnerships for capacity building training requires concerted effort to identify the specific activities of common interest. The MACHC is doing this through development of a calendar of training opportunities to include offerings from both member states, regional organization and private sector partners. This will allow the MACHC to better coordinate and leverage resources and target capacity building efforts for mutual benefit. An example is the proposed in the Tides and Water Levels training course</a:t>
            </a:r>
            <a:r>
              <a:rPr lang="en-US" baseline="0" dirty="0"/>
              <a:t> just recently approved by IHO CBC.</a:t>
            </a:r>
            <a:r>
              <a:rPr lang="en-US" dirty="0"/>
              <a:t> </a:t>
            </a:r>
          </a:p>
          <a:p>
            <a:endParaRPr lang="en-US" dirty="0"/>
          </a:p>
          <a:p>
            <a:r>
              <a:rPr lang="en-US" dirty="0"/>
              <a:t>Central</a:t>
            </a:r>
            <a:r>
              <a:rPr lang="en-US" baseline="0" dirty="0"/>
              <a:t> American Marine Transportation Commission.   </a:t>
            </a:r>
            <a:r>
              <a:rPr lang="en-US" dirty="0"/>
              <a:t>This strategy is linked to the Vision of Central America as: "A competitive region and integrated into world maritime trade ". The necessary actions to provoke the realization of this Vision are collected by the Mission that must persevere in the region: "Develop your Trade Maritime within the framework of the international regulations and standards that concern it. "</a:t>
            </a:r>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C14B252-8EFF-4387-B930-F07556521AEC}" type="slidenum">
              <a:rPr lang="en-US" smtClean="0"/>
              <a:t>18</a:t>
            </a:fld>
            <a:endParaRPr lang="en-US" dirty="0"/>
          </a:p>
        </p:txBody>
      </p:sp>
    </p:spTree>
    <p:extLst>
      <p:ext uri="{BB962C8B-B14F-4D97-AF65-F5344CB8AC3E}">
        <p14:creationId xmlns:p14="http://schemas.microsoft.com/office/powerpoint/2010/main" val="3379121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For the newly established MACHC MSDI WG to determine how best to deliver regional MSDI data offerings. There is clearly a regional demand for data layers derived from ENCs for non-navigation purposes, to support activities such as the management of a regional marine protected area network, a regional risk assessment for maritime accidents (a project supported by the MACHC) and maritime disaster response. These efforts require common chart data layers such Bathymetry, Shoreline, Maritime Boundaries; Ports Facilities (i.e. piers); Aids to Navigation that are not readily available. </a:t>
            </a:r>
          </a:p>
          <a:p>
            <a:pPr marL="228600" indent="-228600">
              <a:buAutoNum type="arabicPeriod"/>
            </a:pPr>
            <a:r>
              <a:rPr lang="en-US" dirty="0"/>
              <a:t>While contact has been established with the Head of Seabed 2030 Atlantic/ Indian Oceans Regional Data Center, the International Bathymetric Chart for the Caribbean and the MACHC, a challenge is how to increase the regional contributions of existing data and to </a:t>
            </a:r>
            <a:r>
              <a:rPr lang="en-US" dirty="0" err="1"/>
              <a:t>catalyse</a:t>
            </a:r>
            <a:r>
              <a:rPr lang="en-US" dirty="0"/>
              <a:t> collaboration to fill gaps. A gap analysis is being developed for the MACHC as a tool to help generate that momentum. </a:t>
            </a:r>
          </a:p>
          <a:p>
            <a:pPr marL="228600" indent="-228600">
              <a:buAutoNum type="arabicPeriod"/>
            </a:pPr>
            <a:r>
              <a:rPr lang="en-US" dirty="0"/>
              <a:t> To develop a Disaster Response Plan with the appropriate level of detail, including ideally a GIS-based layer, that can most effectively support coordination and communication efforts before and after a maritime disaster event. </a:t>
            </a:r>
          </a:p>
        </p:txBody>
      </p:sp>
      <p:sp>
        <p:nvSpPr>
          <p:cNvPr id="4" name="Slide Number Placeholder 3"/>
          <p:cNvSpPr>
            <a:spLocks noGrp="1"/>
          </p:cNvSpPr>
          <p:nvPr>
            <p:ph type="sldNum" sz="quarter" idx="10"/>
          </p:nvPr>
        </p:nvSpPr>
        <p:spPr/>
        <p:txBody>
          <a:bodyPr/>
          <a:lstStyle/>
          <a:p>
            <a:fld id="{5C14B252-8EFF-4387-B930-F07556521AEC}" type="slidenum">
              <a:rPr lang="en-US" smtClean="0"/>
              <a:t>19</a:t>
            </a:fld>
            <a:endParaRPr lang="en-US" dirty="0"/>
          </a:p>
        </p:txBody>
      </p:sp>
    </p:spTree>
    <p:extLst>
      <p:ext uri="{BB962C8B-B14F-4D97-AF65-F5344CB8AC3E}">
        <p14:creationId xmlns:p14="http://schemas.microsoft.com/office/powerpoint/2010/main" val="1945307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4B252-8EFF-4387-B930-F07556521AEC}" type="slidenum">
              <a:rPr lang="en-US" smtClean="0"/>
              <a:t>20</a:t>
            </a:fld>
            <a:endParaRPr lang="en-US" dirty="0"/>
          </a:p>
        </p:txBody>
      </p:sp>
    </p:spTree>
    <p:extLst>
      <p:ext uri="{BB962C8B-B14F-4D97-AF65-F5344CB8AC3E}">
        <p14:creationId xmlns:p14="http://schemas.microsoft.com/office/powerpoint/2010/main" val="3366226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MACHC</a:t>
            </a:r>
            <a:r>
              <a:rPr lang="en-US" baseline="0" dirty="0"/>
              <a:t> is 1 of 14 regional arms of IHO</a:t>
            </a:r>
            <a:endParaRPr lang="en-US" dirty="0"/>
          </a:p>
          <a:p>
            <a:pPr marL="171450" indent="-171450">
              <a:buFont typeface="Arial" panose="020B0604020202020204" pitchFamily="34" charset="0"/>
              <a:buChar char="•"/>
            </a:pPr>
            <a:r>
              <a:rPr lang="en-US" dirty="0"/>
              <a:t>Meets</a:t>
            </a:r>
            <a:r>
              <a:rPr lang="en-US" baseline="0" dirty="0"/>
              <a:t> annually </a:t>
            </a:r>
            <a:endParaRPr lang="en-US" dirty="0"/>
          </a:p>
        </p:txBody>
      </p:sp>
      <p:sp>
        <p:nvSpPr>
          <p:cNvPr id="4" name="Slide Number Placeholder 3"/>
          <p:cNvSpPr>
            <a:spLocks noGrp="1"/>
          </p:cNvSpPr>
          <p:nvPr>
            <p:ph type="sldNum" sz="quarter" idx="10"/>
          </p:nvPr>
        </p:nvSpPr>
        <p:spPr/>
        <p:txBody>
          <a:bodyPr/>
          <a:lstStyle/>
          <a:p>
            <a:fld id="{5C14B252-8EFF-4387-B930-F07556521AEC}" type="slidenum">
              <a:rPr lang="en-US" smtClean="0"/>
              <a:t>23</a:t>
            </a:fld>
            <a:endParaRPr lang="en-US" dirty="0"/>
          </a:p>
        </p:txBody>
      </p:sp>
    </p:spTree>
    <p:extLst>
      <p:ext uri="{BB962C8B-B14F-4D97-AF65-F5344CB8AC3E}">
        <p14:creationId xmlns:p14="http://schemas.microsoft.com/office/powerpoint/2010/main" val="2292586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4B252-8EFF-4387-B930-F07556521AEC}" type="slidenum">
              <a:rPr lang="en-US" smtClean="0"/>
              <a:t>2</a:t>
            </a:fld>
            <a:endParaRPr lang="en-US" dirty="0"/>
          </a:p>
        </p:txBody>
      </p:sp>
    </p:spTree>
    <p:extLst>
      <p:ext uri="{BB962C8B-B14F-4D97-AF65-F5344CB8AC3E}">
        <p14:creationId xmlns:p14="http://schemas.microsoft.com/office/powerpoint/2010/main" val="1103146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4B252-8EFF-4387-B930-F07556521AEC}" type="slidenum">
              <a:rPr lang="en-US" smtClean="0"/>
              <a:t>3</a:t>
            </a:fld>
            <a:endParaRPr lang="en-US" dirty="0"/>
          </a:p>
        </p:txBody>
      </p:sp>
    </p:spTree>
    <p:extLst>
      <p:ext uri="{BB962C8B-B14F-4D97-AF65-F5344CB8AC3E}">
        <p14:creationId xmlns:p14="http://schemas.microsoft.com/office/powerpoint/2010/main" val="410197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4B252-8EFF-4387-B930-F07556521AEC}" type="slidenum">
              <a:rPr lang="en-US" smtClean="0"/>
              <a:t>4</a:t>
            </a:fld>
            <a:endParaRPr lang="en-US" dirty="0"/>
          </a:p>
        </p:txBody>
      </p:sp>
    </p:spTree>
    <p:extLst>
      <p:ext uri="{BB962C8B-B14F-4D97-AF65-F5344CB8AC3E}">
        <p14:creationId xmlns:p14="http://schemas.microsoft.com/office/powerpoint/2010/main" val="3891162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4B252-8EFF-4387-B930-F07556521AEC}" type="slidenum">
              <a:rPr lang="en-US" smtClean="0"/>
              <a:t>5</a:t>
            </a:fld>
            <a:endParaRPr lang="en-US" dirty="0"/>
          </a:p>
        </p:txBody>
      </p:sp>
    </p:spTree>
    <p:extLst>
      <p:ext uri="{BB962C8B-B14F-4D97-AF65-F5344CB8AC3E}">
        <p14:creationId xmlns:p14="http://schemas.microsoft.com/office/powerpoint/2010/main" val="3099601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MACHC assessed the status of MSI (see Annex to this report) and will be posting it to its working website (under development) for tracking purposes</a:t>
            </a:r>
          </a:p>
        </p:txBody>
      </p:sp>
      <p:sp>
        <p:nvSpPr>
          <p:cNvPr id="4" name="Slide Number Placeholder 3"/>
          <p:cNvSpPr>
            <a:spLocks noGrp="1"/>
          </p:cNvSpPr>
          <p:nvPr>
            <p:ph type="sldNum" sz="quarter" idx="10"/>
          </p:nvPr>
        </p:nvSpPr>
        <p:spPr/>
        <p:txBody>
          <a:bodyPr/>
          <a:lstStyle/>
          <a:p>
            <a:fld id="{5C14B252-8EFF-4387-B930-F07556521AEC}" type="slidenum">
              <a:rPr lang="en-US" smtClean="0"/>
              <a:t>6</a:t>
            </a:fld>
            <a:endParaRPr lang="en-US" dirty="0"/>
          </a:p>
        </p:txBody>
      </p:sp>
    </p:spTree>
    <p:extLst>
      <p:ext uri="{BB962C8B-B14F-4D97-AF65-F5344CB8AC3E}">
        <p14:creationId xmlns:p14="http://schemas.microsoft.com/office/powerpoint/2010/main" val="4153243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Charting collaboration is very effective in the MACHC.  There are now 914 Electronic Navigation Charts available for the region, including increased large scale ENC coverage (12) of major cruise ship ports.  Most of these be seen in the MACHC </a:t>
            </a:r>
            <a:r>
              <a:rPr lang="en-US" sz="1200" kern="1200" dirty="0" err="1">
                <a:solidFill>
                  <a:schemeClr val="tx1"/>
                </a:solidFill>
                <a:effectLst/>
                <a:latin typeface="+mn-lt"/>
                <a:ea typeface="+mn-ea"/>
                <a:cs typeface="+mn-cs"/>
              </a:rPr>
              <a:t>ENCOnline</a:t>
            </a:r>
            <a:r>
              <a:rPr lang="en-US" sz="1200" kern="1200" dirty="0">
                <a:solidFill>
                  <a:schemeClr val="tx1"/>
                </a:solidFill>
                <a:effectLst/>
                <a:latin typeface="+mn-lt"/>
                <a:ea typeface="+mn-ea"/>
                <a:cs typeface="+mn-cs"/>
              </a:rPr>
              <a:t> chart viewer:  </a:t>
            </a:r>
            <a:r>
              <a:rPr lang="en-US" sz="1200" kern="1200" dirty="0">
                <a:solidFill>
                  <a:schemeClr val="tx1"/>
                </a:solidFill>
                <a:effectLst/>
                <a:latin typeface="+mn-lt"/>
                <a:ea typeface="+mn-ea"/>
                <a:cs typeface="+mn-cs"/>
                <a:hlinkClick r:id="rId3"/>
              </a:rPr>
              <a:t>https://www.iho-machc.org/#enconline</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The MICC, as part of its </a:t>
            </a:r>
            <a:r>
              <a:rPr lang="en-US" dirty="0" err="1"/>
              <a:t>workplan</a:t>
            </a:r>
            <a:r>
              <a:rPr lang="en-US" dirty="0"/>
              <a:t>, will consider the request of the WEND WG 9/12 for ENC producers to provide their extracted bathymetric data from ENCs as a contribution to both Seabed 2030 and our MSDI effort. </a:t>
            </a:r>
          </a:p>
        </p:txBody>
      </p:sp>
      <p:sp>
        <p:nvSpPr>
          <p:cNvPr id="4" name="Slide Number Placeholder 3"/>
          <p:cNvSpPr>
            <a:spLocks noGrp="1"/>
          </p:cNvSpPr>
          <p:nvPr>
            <p:ph type="sldNum" sz="quarter" idx="10"/>
          </p:nvPr>
        </p:nvSpPr>
        <p:spPr/>
        <p:txBody>
          <a:bodyPr/>
          <a:lstStyle/>
          <a:p>
            <a:fld id="{5C14B252-8EFF-4387-B930-F07556521AEC}" type="slidenum">
              <a:rPr lang="en-US" smtClean="0"/>
              <a:t>7</a:t>
            </a:fld>
            <a:endParaRPr lang="en-US" dirty="0"/>
          </a:p>
        </p:txBody>
      </p:sp>
    </p:spTree>
    <p:extLst>
      <p:ext uri="{BB962C8B-B14F-4D97-AF65-F5344CB8AC3E}">
        <p14:creationId xmlns:p14="http://schemas.microsoft.com/office/powerpoint/2010/main" val="87323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Guyana is a new (90th) Member State of the IHO as of 18 April 2019 and will officially become a member of the MACHC in December 2019! All coastal states of South America are now IHO Members.</a:t>
            </a:r>
          </a:p>
        </p:txBody>
      </p:sp>
      <p:sp>
        <p:nvSpPr>
          <p:cNvPr id="4" name="Slide Number Placeholder 3"/>
          <p:cNvSpPr>
            <a:spLocks noGrp="1"/>
          </p:cNvSpPr>
          <p:nvPr>
            <p:ph type="sldNum" sz="quarter" idx="10"/>
          </p:nvPr>
        </p:nvSpPr>
        <p:spPr/>
        <p:txBody>
          <a:bodyPr/>
          <a:lstStyle/>
          <a:p>
            <a:fld id="{5C14B252-8EFF-4387-B930-F07556521AEC}" type="slidenum">
              <a:rPr lang="en-US" smtClean="0"/>
              <a:t>8</a:t>
            </a:fld>
            <a:endParaRPr lang="en-US" dirty="0"/>
          </a:p>
        </p:txBody>
      </p:sp>
    </p:spTree>
    <p:extLst>
      <p:ext uri="{BB962C8B-B14F-4D97-AF65-F5344CB8AC3E}">
        <p14:creationId xmlns:p14="http://schemas.microsoft.com/office/powerpoint/2010/main" val="3708909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a:t>
            </a:r>
            <a:r>
              <a:rPr lang="en-US" sz="1200" b="0" i="0" kern="1200" baseline="0" dirty="0">
                <a:solidFill>
                  <a:schemeClr val="tx1"/>
                </a:solidFill>
                <a:effectLst/>
                <a:latin typeface="+mn-lt"/>
                <a:ea typeface="+mn-ea"/>
                <a:cs typeface="+mn-cs"/>
              </a:rPr>
              <a:t> is t</a:t>
            </a:r>
            <a:r>
              <a:rPr lang="en-US" sz="1200" b="0" i="0" kern="1200" dirty="0">
                <a:solidFill>
                  <a:schemeClr val="tx1"/>
                </a:solidFill>
                <a:effectLst/>
                <a:latin typeface="+mn-lt"/>
                <a:ea typeface="+mn-ea"/>
                <a:cs typeface="+mn-cs"/>
              </a:rPr>
              <a:t>he GEBCO 2019 </a:t>
            </a:r>
            <a:r>
              <a:rPr lang="en-US" sz="1200" b="0" i="0" kern="1200" dirty="0" err="1">
                <a:solidFill>
                  <a:schemeClr val="tx1"/>
                </a:solidFill>
                <a:effectLst/>
                <a:latin typeface="+mn-lt"/>
                <a:ea typeface="+mn-ea"/>
                <a:cs typeface="+mn-cs"/>
              </a:rPr>
              <a:t>basemap</a:t>
            </a:r>
            <a:r>
              <a:rPr lang="en-US" sz="1200" b="0" i="0" kern="1200" dirty="0">
                <a:solidFill>
                  <a:schemeClr val="tx1"/>
                </a:solidFill>
                <a:effectLst/>
                <a:latin typeface="+mn-lt"/>
                <a:ea typeface="+mn-ea"/>
                <a:cs typeface="+mn-cs"/>
              </a:rPr>
              <a:t> (just released April 2019)---this</a:t>
            </a:r>
            <a:r>
              <a:rPr lang="en-US" sz="1200" b="0" i="0" kern="1200" baseline="0" dirty="0">
                <a:solidFill>
                  <a:schemeClr val="tx1"/>
                </a:solidFill>
                <a:effectLst/>
                <a:latin typeface="+mn-lt"/>
                <a:ea typeface="+mn-ea"/>
                <a:cs typeface="+mn-cs"/>
              </a:rPr>
              <a:t> web based interactive regional view is being developed by Dr. Vicki </a:t>
            </a:r>
            <a:r>
              <a:rPr lang="en-US" sz="1200" b="0" i="0" kern="1200" baseline="0" dirty="0" err="1">
                <a:solidFill>
                  <a:schemeClr val="tx1"/>
                </a:solidFill>
                <a:effectLst/>
                <a:latin typeface="+mn-lt"/>
                <a:ea typeface="+mn-ea"/>
                <a:cs typeface="+mn-cs"/>
              </a:rPr>
              <a:t>Ferrini</a:t>
            </a:r>
            <a:r>
              <a:rPr lang="en-US" sz="1200" b="0" i="0" kern="1200" baseline="0" dirty="0">
                <a:solidFill>
                  <a:schemeClr val="tx1"/>
                </a:solidFill>
                <a:effectLst/>
                <a:latin typeface="+mn-lt"/>
                <a:ea typeface="+mn-ea"/>
                <a:cs typeface="+mn-cs"/>
              </a:rPr>
              <a:t>, RDC</a:t>
            </a:r>
          </a:p>
          <a:p>
            <a:r>
              <a:rPr lang="en-US" sz="1200" b="0" i="0" kern="1200" baseline="0" dirty="0">
                <a:solidFill>
                  <a:schemeClr val="tx1"/>
                </a:solidFill>
                <a:effectLst/>
                <a:latin typeface="+mn-lt"/>
                <a:ea typeface="+mn-ea"/>
                <a:cs typeface="+mn-cs"/>
              </a:rPr>
              <a:t>Coordinator for the Atlantic and </a:t>
            </a:r>
            <a:r>
              <a:rPr lang="en-US" sz="1200" b="0" i="0" kern="1200" baseline="0">
                <a:solidFill>
                  <a:schemeClr val="tx1"/>
                </a:solidFill>
                <a:effectLst/>
                <a:latin typeface="+mn-lt"/>
                <a:ea typeface="+mn-ea"/>
                <a:cs typeface="+mn-cs"/>
              </a:rPr>
              <a:t>Indian Ocean.</a:t>
            </a:r>
            <a:endParaRPr lang="es-PE" dirty="0"/>
          </a:p>
        </p:txBody>
      </p:sp>
      <p:sp>
        <p:nvSpPr>
          <p:cNvPr id="4" name="Slide Number Placeholder 3"/>
          <p:cNvSpPr>
            <a:spLocks noGrp="1"/>
          </p:cNvSpPr>
          <p:nvPr>
            <p:ph type="sldNum" sz="quarter" idx="10"/>
          </p:nvPr>
        </p:nvSpPr>
        <p:spPr/>
        <p:txBody>
          <a:bodyPr/>
          <a:lstStyle/>
          <a:p>
            <a:fld id="{5C14B252-8EFF-4387-B930-F07556521AEC}" type="slidenum">
              <a:rPr lang="en-US" smtClean="0"/>
              <a:t>9</a:t>
            </a:fld>
            <a:endParaRPr lang="en-US" dirty="0"/>
          </a:p>
        </p:txBody>
      </p:sp>
    </p:spTree>
    <p:extLst>
      <p:ext uri="{BB962C8B-B14F-4D97-AF65-F5344CB8AC3E}">
        <p14:creationId xmlns:p14="http://schemas.microsoft.com/office/powerpoint/2010/main" val="15337126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7" name="Rectangle 6"/>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4038599" y="6276122"/>
            <a:ext cx="5365459" cy="365125"/>
          </a:xfrm>
          <a:prstGeom prst="rect">
            <a:avLst/>
          </a:prstGeom>
        </p:spPr>
        <p:txBody>
          <a:bodyPr/>
          <a:lstStyle/>
          <a:p>
            <a:endParaRPr lang="en-US" dirty="0"/>
          </a:p>
        </p:txBody>
      </p:sp>
      <p:sp>
        <p:nvSpPr>
          <p:cNvPr id="9"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International Hydrographic Organization</a:t>
            </a:r>
            <a:br>
              <a:rPr lang="de-DE" dirty="0">
                <a:solidFill>
                  <a:schemeClr val="tx1"/>
                </a:solidFill>
              </a:rPr>
            </a:br>
            <a:r>
              <a:rPr lang="de-DE" i="1" dirty="0">
                <a:solidFill>
                  <a:schemeClr val="tx1"/>
                </a:solidFill>
              </a:rPr>
              <a:t>Organisation Hydrographique Internationale</a:t>
            </a:r>
            <a:endParaRPr lang="en-US" i="1" dirty="0">
              <a:solidFill>
                <a:schemeClr val="tx1"/>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5349" y="6049723"/>
            <a:ext cx="676525" cy="817921"/>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71276" y="6036734"/>
            <a:ext cx="2121007" cy="840556"/>
          </a:xfrm>
          <a:prstGeom prst="rect">
            <a:avLst/>
          </a:prstGeom>
        </p:spPr>
      </p:pic>
    </p:spTree>
    <p:extLst>
      <p:ext uri="{BB962C8B-B14F-4D97-AF65-F5344CB8AC3E}">
        <p14:creationId xmlns:p14="http://schemas.microsoft.com/office/powerpoint/2010/main" val="39923826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4B6E37-4826-409A-84BF-C23BE3AFE5AD}" type="datetime1">
              <a:rPr lang="en-US" smtClean="0"/>
              <a:t>6/7/2019</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dirty="0"/>
          </a:p>
        </p:txBody>
      </p:sp>
    </p:spTree>
    <p:extLst>
      <p:ext uri="{BB962C8B-B14F-4D97-AF65-F5344CB8AC3E}">
        <p14:creationId xmlns:p14="http://schemas.microsoft.com/office/powerpoint/2010/main" val="427604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27737A-A71E-4586-A91E-10B206952AFF}" type="datetime1">
              <a:rPr lang="en-US" smtClean="0"/>
              <a:t>6/7/2019</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dirty="0"/>
          </a:p>
        </p:txBody>
      </p:sp>
    </p:spTree>
    <p:extLst>
      <p:ext uri="{BB962C8B-B14F-4D97-AF65-F5344CB8AC3E}">
        <p14:creationId xmlns:p14="http://schemas.microsoft.com/office/powerpoint/2010/main" val="397412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9414"/>
            <a:ext cx="10515600" cy="540511"/>
          </a:xfrm>
        </p:spPr>
        <p:txBody>
          <a:bodyPr/>
          <a:lstStyle>
            <a:lvl1pPr>
              <a:defRPr>
                <a:solidFill>
                  <a:schemeClr val="bg2">
                    <a:lumMod val="50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838201" y="1825625"/>
            <a:ext cx="7724182" cy="2158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flipV="1">
            <a:off x="811992" y="893798"/>
            <a:ext cx="10568015" cy="528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020790"/>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p:cNvSpPr>
            <a:spLocks noGrp="1"/>
          </p:cNvSpPr>
          <p:nvPr>
            <p:ph type="sldNum" sz="quarter" idx="12"/>
          </p:nvPr>
        </p:nvSpPr>
        <p:spPr>
          <a:xfrm>
            <a:off x="4700292" y="6266476"/>
            <a:ext cx="2743200" cy="365125"/>
          </a:xfrm>
        </p:spPr>
        <p:txBody>
          <a:bodyPr/>
          <a:lstStyle>
            <a:lvl1pPr algn="ctr">
              <a:defRPr/>
            </a:lvl1pPr>
          </a:lstStyle>
          <a:p>
            <a:fld id="{EC878826-814C-4FD2-96B3-D147818A5C89}" type="slidenum">
              <a:rPr lang="en-US" smtClean="0"/>
              <a:pPr/>
              <a:t>‹#›</a:t>
            </a:fld>
            <a:endParaRPr lang="en-US" dirty="0"/>
          </a:p>
        </p:txBody>
      </p:sp>
      <p:sp>
        <p:nvSpPr>
          <p:cNvPr id="13"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International Hydrographic Organization</a:t>
            </a:r>
            <a:br>
              <a:rPr lang="de-DE" dirty="0">
                <a:solidFill>
                  <a:schemeClr val="tx1"/>
                </a:solidFill>
              </a:rPr>
            </a:br>
            <a:r>
              <a:rPr lang="de-DE" i="1" dirty="0">
                <a:solidFill>
                  <a:schemeClr val="tx1"/>
                </a:solidFill>
              </a:rPr>
              <a:t>Organisation Hydrographique Internationale</a:t>
            </a:r>
            <a:endParaRPr lang="en-US" i="1" dirty="0">
              <a:solidFill>
                <a:schemeClr val="tx1"/>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5467" y="6040079"/>
            <a:ext cx="676525" cy="817921"/>
          </a:xfrm>
          <a:prstGeom prst="rect">
            <a:avLst/>
          </a:prstGeom>
        </p:spPr>
      </p:pic>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18137" y="6018762"/>
            <a:ext cx="2117682" cy="839238"/>
          </a:xfrm>
          <a:prstGeom prst="rect">
            <a:avLst/>
          </a:prstGeom>
        </p:spPr>
      </p:pic>
    </p:spTree>
    <p:extLst>
      <p:ext uri="{BB962C8B-B14F-4D97-AF65-F5344CB8AC3E}">
        <p14:creationId xmlns:p14="http://schemas.microsoft.com/office/powerpoint/2010/main" val="1363044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B5D8A9-F208-4318-BC74-B3344BEA26B5}" type="datetime1">
              <a:rPr lang="en-US" smtClean="0"/>
              <a:t>6/7/2019</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dirty="0"/>
          </a:p>
        </p:txBody>
      </p:sp>
    </p:spTree>
    <p:extLst>
      <p:ext uri="{BB962C8B-B14F-4D97-AF65-F5344CB8AC3E}">
        <p14:creationId xmlns:p14="http://schemas.microsoft.com/office/powerpoint/2010/main" val="294272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E17B1D-B7C6-4688-9D52-777E0A492BB3}" type="datetime1">
              <a:rPr lang="en-US" smtClean="0"/>
              <a:t>6/7/2019</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dirty="0"/>
          </a:p>
        </p:txBody>
      </p:sp>
    </p:spTree>
    <p:extLst>
      <p:ext uri="{BB962C8B-B14F-4D97-AF65-F5344CB8AC3E}">
        <p14:creationId xmlns:p14="http://schemas.microsoft.com/office/powerpoint/2010/main" val="79750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016E03-FAB4-4246-838E-712AF3C131B7}" type="datetime1">
              <a:rPr lang="en-US" smtClean="0"/>
              <a:t>6/7/2019</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EC878826-814C-4FD2-96B3-D147818A5C89}" type="slidenum">
              <a:rPr lang="en-US" smtClean="0"/>
              <a:t>‹#›</a:t>
            </a:fld>
            <a:endParaRPr lang="en-US" dirty="0"/>
          </a:p>
        </p:txBody>
      </p:sp>
    </p:spTree>
    <p:extLst>
      <p:ext uri="{BB962C8B-B14F-4D97-AF65-F5344CB8AC3E}">
        <p14:creationId xmlns:p14="http://schemas.microsoft.com/office/powerpoint/2010/main" val="86334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E6D911-1E11-4707-B3EF-A7D446B4076E}" type="datetime1">
              <a:rPr lang="en-US" smtClean="0"/>
              <a:t>6/7/2019</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EC878826-814C-4FD2-96B3-D147818A5C89}" type="slidenum">
              <a:rPr lang="en-US" smtClean="0"/>
              <a:t>‹#›</a:t>
            </a:fld>
            <a:endParaRPr lang="en-US" dirty="0"/>
          </a:p>
        </p:txBody>
      </p:sp>
    </p:spTree>
    <p:extLst>
      <p:ext uri="{BB962C8B-B14F-4D97-AF65-F5344CB8AC3E}">
        <p14:creationId xmlns:p14="http://schemas.microsoft.com/office/powerpoint/2010/main" val="197402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66D49-534C-4821-8ABB-97E9F0832A6F}" type="datetime1">
              <a:rPr lang="en-US" smtClean="0"/>
              <a:t>6/7/2019</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EC878826-814C-4FD2-96B3-D147818A5C89}" type="slidenum">
              <a:rPr lang="en-US" smtClean="0"/>
              <a:t>‹#›</a:t>
            </a:fld>
            <a:endParaRPr lang="en-US" dirty="0"/>
          </a:p>
        </p:txBody>
      </p:sp>
    </p:spTree>
    <p:extLst>
      <p:ext uri="{BB962C8B-B14F-4D97-AF65-F5344CB8AC3E}">
        <p14:creationId xmlns:p14="http://schemas.microsoft.com/office/powerpoint/2010/main" val="16307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8EB816-9769-4CDC-B9A1-47A4932BA44A}" type="datetime1">
              <a:rPr lang="en-US" smtClean="0"/>
              <a:t>6/7/2019</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dirty="0"/>
          </a:p>
        </p:txBody>
      </p:sp>
    </p:spTree>
    <p:extLst>
      <p:ext uri="{BB962C8B-B14F-4D97-AF65-F5344CB8AC3E}">
        <p14:creationId xmlns:p14="http://schemas.microsoft.com/office/powerpoint/2010/main" val="422343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137E5F-198F-4D2D-8AD0-EFCE6F5EBE91}" type="datetime1">
              <a:rPr lang="en-US" smtClean="0"/>
              <a:t>6/7/2019</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dirty="0"/>
          </a:p>
        </p:txBody>
      </p:sp>
    </p:spTree>
    <p:extLst>
      <p:ext uri="{BB962C8B-B14F-4D97-AF65-F5344CB8AC3E}">
        <p14:creationId xmlns:p14="http://schemas.microsoft.com/office/powerpoint/2010/main" val="92443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B590C-9002-419D-8032-E96BBEE3DDA4}" type="datetime1">
              <a:rPr lang="en-US" smtClean="0"/>
              <a:t>6/7/2019</a:t>
            </a:fld>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78826-814C-4FD2-96B3-D147818A5C89}" type="slidenum">
              <a:rPr lang="en-US" smtClean="0"/>
              <a:t>‹#›</a:t>
            </a:fld>
            <a:endParaRPr lang="en-US" dirty="0"/>
          </a:p>
        </p:txBody>
      </p:sp>
    </p:spTree>
    <p:extLst>
      <p:ext uri="{BB962C8B-B14F-4D97-AF65-F5344CB8AC3E}">
        <p14:creationId xmlns:p14="http://schemas.microsoft.com/office/powerpoint/2010/main" val="25655961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9918" y="1528010"/>
            <a:ext cx="9702566" cy="4590660"/>
          </a:xfrm>
        </p:spPr>
        <p:txBody>
          <a:bodyPr>
            <a:normAutofit fontScale="90000"/>
          </a:bodyPr>
          <a:lstStyle/>
          <a:p>
            <a:br>
              <a:rPr lang="en-US" b="1" dirty="0"/>
            </a:br>
            <a:br>
              <a:rPr lang="en-US" b="1" dirty="0"/>
            </a:br>
            <a:br>
              <a:rPr lang="en-US" b="1" dirty="0"/>
            </a:br>
            <a:br>
              <a:rPr lang="en-US" b="1" dirty="0"/>
            </a:br>
            <a:br>
              <a:rPr lang="en-US" b="1" dirty="0"/>
            </a:br>
            <a:br>
              <a:rPr lang="en-US" b="1" dirty="0"/>
            </a:br>
            <a:r>
              <a:rPr lang="en-US" sz="4200" b="1" dirty="0">
                <a:solidFill>
                  <a:schemeClr val="bg2">
                    <a:lumMod val="50000"/>
                  </a:schemeClr>
                </a:solidFill>
              </a:rPr>
              <a:t>Eleventh Meeting</a:t>
            </a:r>
            <a:br>
              <a:rPr lang="en-US" b="1" dirty="0">
                <a:solidFill>
                  <a:schemeClr val="bg2">
                    <a:lumMod val="50000"/>
                  </a:schemeClr>
                </a:solidFill>
              </a:rPr>
            </a:br>
            <a:r>
              <a:rPr lang="en-US" b="1" dirty="0">
                <a:solidFill>
                  <a:schemeClr val="bg2">
                    <a:lumMod val="50000"/>
                  </a:schemeClr>
                </a:solidFill>
              </a:rPr>
              <a:t>IHO </a:t>
            </a:r>
            <a:r>
              <a:rPr lang="en-US" sz="5300" b="1" dirty="0">
                <a:solidFill>
                  <a:schemeClr val="bg2">
                    <a:lumMod val="50000"/>
                  </a:schemeClr>
                </a:solidFill>
              </a:rPr>
              <a:t>Inter-Regional Coordination Committee (IRCC-11) </a:t>
            </a:r>
            <a:br>
              <a:rPr lang="en-US" b="1" dirty="0"/>
            </a:br>
            <a:br>
              <a:rPr lang="en-US" b="1" dirty="0"/>
            </a:br>
            <a:r>
              <a:rPr lang="en-US" sz="3600" b="1" dirty="0" err="1"/>
              <a:t>MesoAmerican</a:t>
            </a:r>
            <a:r>
              <a:rPr lang="en-US" sz="3600" b="1" dirty="0"/>
              <a:t> Caribbean Hydrographic Commission (MACHC) Report</a:t>
            </a:r>
            <a:br>
              <a:rPr lang="en-US" sz="3600" dirty="0"/>
            </a:br>
            <a:br>
              <a:rPr lang="en-US" sz="2000" dirty="0"/>
            </a:br>
            <a:r>
              <a:rPr lang="en-US" sz="2200" b="1" dirty="0"/>
              <a:t>Chair: Kathryn Ries, USA</a:t>
            </a:r>
            <a:br>
              <a:rPr lang="en-US" sz="2200" b="1" dirty="0"/>
            </a:br>
            <a:r>
              <a:rPr lang="en-US" sz="2200" b="1" dirty="0"/>
              <a:t> Vice-Chair: Vice Admiral Antonio Fernando </a:t>
            </a:r>
            <a:r>
              <a:rPr lang="en-US" sz="2200" b="1" dirty="0" err="1"/>
              <a:t>Garcez</a:t>
            </a:r>
            <a:r>
              <a:rPr lang="en-US" sz="2200" b="1" dirty="0"/>
              <a:t> </a:t>
            </a:r>
            <a:r>
              <a:rPr lang="en-US" sz="2200" b="1" dirty="0" err="1"/>
              <a:t>Faria</a:t>
            </a:r>
            <a:r>
              <a:rPr lang="en-US" sz="2200" b="1" dirty="0"/>
              <a:t>, Brazil </a:t>
            </a:r>
            <a:br>
              <a:rPr lang="en-US" sz="2200" b="1" dirty="0"/>
            </a:br>
            <a:br>
              <a:rPr lang="en-US" sz="2000" dirty="0"/>
            </a:br>
            <a:br>
              <a:rPr lang="en-US" sz="2000" dirty="0"/>
            </a:br>
            <a:r>
              <a:rPr lang="en-US" sz="2000" b="1" dirty="0"/>
              <a:t>Members:</a:t>
            </a:r>
            <a:r>
              <a:rPr lang="en-US" sz="2000" dirty="0"/>
              <a:t> Brazil, Cuba, Colombia, France, Guatemala, Guyana, Jamaica, Mexico, Netherlands, Suriname, Trinidad and Tobago, UK, USA, Venezuela</a:t>
            </a:r>
            <a:br>
              <a:rPr lang="en-US" sz="2000" dirty="0"/>
            </a:br>
            <a:r>
              <a:rPr lang="en-US" sz="2000" b="1" dirty="0"/>
              <a:t>Associate Members: </a:t>
            </a:r>
            <a:r>
              <a:rPr lang="en-US" sz="2000" dirty="0"/>
              <a:t>Antigua y Barbuda, Belize, Costa Rica, Dominican Republic, El Salvador, Grenada, Honduras, Panama, St. Vincent and the Grenadines</a:t>
            </a:r>
            <a:br>
              <a:rPr lang="en-US" sz="2000" dirty="0"/>
            </a:br>
            <a:endParaRPr lang="en-AU" sz="2000" dirty="0"/>
          </a:p>
        </p:txBody>
      </p:sp>
    </p:spTree>
    <p:extLst>
      <p:ext uri="{BB962C8B-B14F-4D97-AF65-F5344CB8AC3E}">
        <p14:creationId xmlns:p14="http://schemas.microsoft.com/office/powerpoint/2010/main" val="3348262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D26E-0509-C245-BEBC-E7984251CC9B}"/>
              </a:ext>
            </a:extLst>
          </p:cNvPr>
          <p:cNvSpPr>
            <a:spLocks noGrp="1"/>
          </p:cNvSpPr>
          <p:nvPr>
            <p:ph type="title"/>
          </p:nvPr>
        </p:nvSpPr>
        <p:spPr>
          <a:xfrm>
            <a:off x="838200" y="0"/>
            <a:ext cx="10515600" cy="777977"/>
          </a:xfrm>
        </p:spPr>
        <p:txBody>
          <a:bodyPr/>
          <a:lstStyle/>
          <a:p>
            <a:r>
              <a:rPr lang="en-US" b="1" dirty="0"/>
              <a:t>GEBCO 2019 Regional Coverage</a:t>
            </a:r>
          </a:p>
        </p:txBody>
      </p:sp>
      <p:pic>
        <p:nvPicPr>
          <p:cNvPr id="5" name="Content Placeholder 4">
            <a:extLst>
              <a:ext uri="{FF2B5EF4-FFF2-40B4-BE49-F238E27FC236}">
                <a16:creationId xmlns:a16="http://schemas.microsoft.com/office/drawing/2014/main" id="{B17C9B02-1544-7941-AD83-B0A9934DDAF0}"/>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213957" y="800100"/>
            <a:ext cx="7975600" cy="6057900"/>
          </a:xfrm>
        </p:spPr>
      </p:pic>
      <p:pic>
        <p:nvPicPr>
          <p:cNvPr id="6" name="Picture 5">
            <a:extLst>
              <a:ext uri="{FF2B5EF4-FFF2-40B4-BE49-F238E27FC236}">
                <a16:creationId xmlns:a16="http://schemas.microsoft.com/office/drawing/2014/main" id="{DBF413E6-2487-F041-8B56-AF079291D4A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321" y="4220754"/>
            <a:ext cx="2477729" cy="17698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15952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47B42-3036-3447-9525-FF08953540AF}"/>
              </a:ext>
            </a:extLst>
          </p:cNvPr>
          <p:cNvSpPr>
            <a:spLocks noGrp="1"/>
          </p:cNvSpPr>
          <p:nvPr>
            <p:ph type="title"/>
          </p:nvPr>
        </p:nvSpPr>
        <p:spPr>
          <a:xfrm>
            <a:off x="838200" y="0"/>
            <a:ext cx="10515600" cy="793750"/>
          </a:xfrm>
        </p:spPr>
        <p:txBody>
          <a:bodyPr/>
          <a:lstStyle/>
          <a:p>
            <a:pPr algn="ctr"/>
            <a:r>
              <a:rPr lang="en-US" b="1" dirty="0"/>
              <a:t>GEBCO 2019 Coverage + IHO DCDB</a:t>
            </a:r>
          </a:p>
        </p:txBody>
      </p:sp>
      <p:pic>
        <p:nvPicPr>
          <p:cNvPr id="5" name="Content Placeholder 4">
            <a:extLst>
              <a:ext uri="{FF2B5EF4-FFF2-40B4-BE49-F238E27FC236}">
                <a16:creationId xmlns:a16="http://schemas.microsoft.com/office/drawing/2014/main" id="{AB229D1E-CCFC-814C-A2D6-C378C3B48E39}"/>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224870" y="793750"/>
            <a:ext cx="7994650" cy="6064250"/>
          </a:xfrm>
        </p:spPr>
      </p:pic>
      <p:pic>
        <p:nvPicPr>
          <p:cNvPr id="6" name="Picture 5">
            <a:extLst>
              <a:ext uri="{FF2B5EF4-FFF2-40B4-BE49-F238E27FC236}">
                <a16:creationId xmlns:a16="http://schemas.microsoft.com/office/drawing/2014/main" id="{4B98C32C-E559-B94D-8514-E80F479DA09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8275" y="4256850"/>
            <a:ext cx="2477729" cy="1769806"/>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51515F66-B0CF-EB46-9C7B-0A5D3A283C67}"/>
              </a:ext>
            </a:extLst>
          </p:cNvPr>
          <p:cNvSpPr txBox="1"/>
          <p:nvPr/>
        </p:nvSpPr>
        <p:spPr>
          <a:xfrm>
            <a:off x="10141976" y="5049515"/>
            <a:ext cx="205002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Multibeam = Green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CSB = other colors</a:t>
            </a:r>
          </a:p>
        </p:txBody>
      </p:sp>
    </p:spTree>
    <p:extLst>
      <p:ext uri="{BB962C8B-B14F-4D97-AF65-F5344CB8AC3E}">
        <p14:creationId xmlns:p14="http://schemas.microsoft.com/office/powerpoint/2010/main" val="528227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DEC4F-734B-CF49-87E4-521C253200BB}"/>
              </a:ext>
            </a:extLst>
          </p:cNvPr>
          <p:cNvSpPr>
            <a:spLocks noGrp="1"/>
          </p:cNvSpPr>
          <p:nvPr>
            <p:ph type="title"/>
          </p:nvPr>
        </p:nvSpPr>
        <p:spPr>
          <a:xfrm>
            <a:off x="0" y="1"/>
            <a:ext cx="12192000" cy="806450"/>
          </a:xfrm>
        </p:spPr>
        <p:txBody>
          <a:bodyPr>
            <a:normAutofit/>
          </a:bodyPr>
          <a:lstStyle/>
          <a:p>
            <a:pPr algn="ctr"/>
            <a:r>
              <a:rPr lang="en-US" b="1" dirty="0"/>
              <a:t>GEBCO 2019 Coverage + IHO DCDB + Embargoed Data </a:t>
            </a:r>
          </a:p>
        </p:txBody>
      </p:sp>
      <p:pic>
        <p:nvPicPr>
          <p:cNvPr id="6" name="Content Placeholder 5">
            <a:extLst>
              <a:ext uri="{FF2B5EF4-FFF2-40B4-BE49-F238E27FC236}">
                <a16:creationId xmlns:a16="http://schemas.microsoft.com/office/drawing/2014/main" id="{8E3E60CA-378E-5B41-9B15-D6B77FE989A2}"/>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223425" y="791701"/>
            <a:ext cx="7956550" cy="6051550"/>
          </a:xfrm>
        </p:spPr>
      </p:pic>
      <p:pic>
        <p:nvPicPr>
          <p:cNvPr id="4" name="Picture 3">
            <a:extLst>
              <a:ext uri="{FF2B5EF4-FFF2-40B4-BE49-F238E27FC236}">
                <a16:creationId xmlns:a16="http://schemas.microsoft.com/office/drawing/2014/main" id="{B4235FF6-BFF4-274C-B0C5-271FC7AA5D0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7152" y="4208723"/>
            <a:ext cx="2477729" cy="1769806"/>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E9A5D5D0-8365-1B46-86AF-D891CEC20036}"/>
              </a:ext>
            </a:extLst>
          </p:cNvPr>
          <p:cNvSpPr txBox="1"/>
          <p:nvPr/>
        </p:nvSpPr>
        <p:spPr>
          <a:xfrm>
            <a:off x="10160976" y="4671080"/>
            <a:ext cx="205002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Multibeam = Green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CSB = other lines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Red =  Known Embargoed Data</a:t>
            </a:r>
          </a:p>
        </p:txBody>
      </p:sp>
    </p:spTree>
    <p:extLst>
      <p:ext uri="{BB962C8B-B14F-4D97-AF65-F5344CB8AC3E}">
        <p14:creationId xmlns:p14="http://schemas.microsoft.com/office/powerpoint/2010/main" val="2183495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9B8F3-14D3-4C46-84BF-110A199ECFF3}"/>
              </a:ext>
            </a:extLst>
          </p:cNvPr>
          <p:cNvSpPr>
            <a:spLocks noGrp="1"/>
          </p:cNvSpPr>
          <p:nvPr>
            <p:ph type="title"/>
          </p:nvPr>
        </p:nvSpPr>
        <p:spPr>
          <a:xfrm>
            <a:off x="838200" y="1"/>
            <a:ext cx="10515600" cy="793749"/>
          </a:xfrm>
        </p:spPr>
        <p:txBody>
          <a:bodyPr>
            <a:normAutofit fontScale="90000"/>
          </a:bodyPr>
          <a:lstStyle/>
          <a:p>
            <a:r>
              <a:rPr lang="en-US" b="1" i="1" dirty="0"/>
              <a:t>Beta</a:t>
            </a:r>
            <a:r>
              <a:rPr lang="en-US" b="1" dirty="0"/>
              <a:t> Dashboard: Subset of GEBCO 2019 Content</a:t>
            </a:r>
          </a:p>
        </p:txBody>
      </p:sp>
      <p:pic>
        <p:nvPicPr>
          <p:cNvPr id="5" name="Content Placeholder 4">
            <a:extLst>
              <a:ext uri="{FF2B5EF4-FFF2-40B4-BE49-F238E27FC236}">
                <a16:creationId xmlns:a16="http://schemas.microsoft.com/office/drawing/2014/main" id="{3B0C7E20-0CBD-3343-8325-68648993D6B6}"/>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44379" y="697497"/>
            <a:ext cx="11443870" cy="6064250"/>
          </a:xfrm>
        </p:spPr>
      </p:pic>
    </p:spTree>
    <p:extLst>
      <p:ext uri="{BB962C8B-B14F-4D97-AF65-F5344CB8AC3E}">
        <p14:creationId xmlns:p14="http://schemas.microsoft.com/office/powerpoint/2010/main" val="2136515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80F53-8726-734B-A391-3473B4D00D65}"/>
              </a:ext>
            </a:extLst>
          </p:cNvPr>
          <p:cNvSpPr>
            <a:spLocks noGrp="1"/>
          </p:cNvSpPr>
          <p:nvPr>
            <p:ph type="title"/>
          </p:nvPr>
        </p:nvSpPr>
        <p:spPr>
          <a:xfrm>
            <a:off x="0" y="1"/>
            <a:ext cx="12192000" cy="793750"/>
          </a:xfrm>
        </p:spPr>
        <p:txBody>
          <a:bodyPr>
            <a:normAutofit/>
          </a:bodyPr>
          <a:lstStyle/>
          <a:p>
            <a:pPr algn="ctr"/>
            <a:r>
              <a:rPr lang="en-US" sz="4000" b="1" i="1" dirty="0"/>
              <a:t>Beta</a:t>
            </a:r>
            <a:r>
              <a:rPr lang="en-US" sz="4000" b="1" dirty="0"/>
              <a:t> Dashboard: Highlighting French Contributions</a:t>
            </a:r>
          </a:p>
        </p:txBody>
      </p:sp>
      <p:pic>
        <p:nvPicPr>
          <p:cNvPr id="5" name="Content Placeholder 4">
            <a:extLst>
              <a:ext uri="{FF2B5EF4-FFF2-40B4-BE49-F238E27FC236}">
                <a16:creationId xmlns:a16="http://schemas.microsoft.com/office/drawing/2014/main" id="{97D29BFD-BD50-FE4A-88D7-929B7C2106BC}"/>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55625" y="793750"/>
            <a:ext cx="11080750" cy="6064250"/>
          </a:xfrm>
        </p:spPr>
      </p:pic>
    </p:spTree>
    <p:extLst>
      <p:ext uri="{BB962C8B-B14F-4D97-AF65-F5344CB8AC3E}">
        <p14:creationId xmlns:p14="http://schemas.microsoft.com/office/powerpoint/2010/main" val="537219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AB246-0E38-AE4E-A97B-D4FA1AAE4C49}"/>
              </a:ext>
            </a:extLst>
          </p:cNvPr>
          <p:cNvSpPr>
            <a:spLocks noGrp="1"/>
          </p:cNvSpPr>
          <p:nvPr>
            <p:ph type="title"/>
          </p:nvPr>
        </p:nvSpPr>
        <p:spPr>
          <a:xfrm>
            <a:off x="0" y="1"/>
            <a:ext cx="12192000" cy="787400"/>
          </a:xfrm>
        </p:spPr>
        <p:txBody>
          <a:bodyPr>
            <a:normAutofit fontScale="90000"/>
          </a:bodyPr>
          <a:lstStyle/>
          <a:p>
            <a:pPr algn="ctr"/>
            <a:r>
              <a:rPr lang="en-US" b="1" i="1" dirty="0"/>
              <a:t>Beta</a:t>
            </a:r>
            <a:r>
              <a:rPr lang="en-US" b="1" dirty="0"/>
              <a:t> Dashboard: Highlighting French + US Contributions*</a:t>
            </a:r>
          </a:p>
        </p:txBody>
      </p:sp>
      <p:pic>
        <p:nvPicPr>
          <p:cNvPr id="5" name="Content Placeholder 4">
            <a:extLst>
              <a:ext uri="{FF2B5EF4-FFF2-40B4-BE49-F238E27FC236}">
                <a16:creationId xmlns:a16="http://schemas.microsoft.com/office/drawing/2014/main" id="{089590F0-B2A8-3C42-A7DC-3CD8AD1147C3}"/>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57438" y="787400"/>
            <a:ext cx="11289130" cy="6070600"/>
          </a:xfrm>
        </p:spPr>
      </p:pic>
      <p:sp>
        <p:nvSpPr>
          <p:cNvPr id="3" name="TextBox 2">
            <a:extLst>
              <a:ext uri="{FF2B5EF4-FFF2-40B4-BE49-F238E27FC236}">
                <a16:creationId xmlns:a16="http://schemas.microsoft.com/office/drawing/2014/main" id="{6225271E-19AA-984A-BF0B-FA987988D6AE}"/>
              </a:ext>
            </a:extLst>
          </p:cNvPr>
          <p:cNvSpPr txBox="1"/>
          <p:nvPr/>
        </p:nvSpPr>
        <p:spPr>
          <a:xfrm>
            <a:off x="7434943" y="6070600"/>
            <a:ext cx="350520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*Yellow areas do not account for all data contributions from these sources</a:t>
            </a:r>
          </a:p>
        </p:txBody>
      </p:sp>
    </p:spTree>
    <p:extLst>
      <p:ext uri="{BB962C8B-B14F-4D97-AF65-F5344CB8AC3E}">
        <p14:creationId xmlns:p14="http://schemas.microsoft.com/office/powerpoint/2010/main" val="3046578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B24E8-9FEB-3541-959E-8D71323DBDC5}"/>
              </a:ext>
            </a:extLst>
          </p:cNvPr>
          <p:cNvSpPr>
            <a:spLocks noGrp="1"/>
          </p:cNvSpPr>
          <p:nvPr>
            <p:ph type="title"/>
          </p:nvPr>
        </p:nvSpPr>
        <p:spPr>
          <a:xfrm>
            <a:off x="0" y="1"/>
            <a:ext cx="12192000" cy="787400"/>
          </a:xfrm>
        </p:spPr>
        <p:txBody>
          <a:bodyPr>
            <a:normAutofit/>
          </a:bodyPr>
          <a:lstStyle/>
          <a:p>
            <a:pPr algn="ctr"/>
            <a:r>
              <a:rPr lang="en-US" sz="4000" b="1" i="1" dirty="0"/>
              <a:t>Beta</a:t>
            </a:r>
            <a:r>
              <a:rPr lang="en-US" sz="4000" b="1" dirty="0"/>
              <a:t> Dashboard: Highlighting Industry Contributions</a:t>
            </a:r>
          </a:p>
        </p:txBody>
      </p:sp>
      <p:pic>
        <p:nvPicPr>
          <p:cNvPr id="5" name="Content Placeholder 4">
            <a:extLst>
              <a:ext uri="{FF2B5EF4-FFF2-40B4-BE49-F238E27FC236}">
                <a16:creationId xmlns:a16="http://schemas.microsoft.com/office/drawing/2014/main" id="{032635B3-2CE3-E540-AD7C-41B955B2523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58800" y="787399"/>
            <a:ext cx="11074400" cy="6070600"/>
          </a:xfrm>
        </p:spPr>
      </p:pic>
    </p:spTree>
    <p:extLst>
      <p:ext uri="{BB962C8B-B14F-4D97-AF65-F5344CB8AC3E}">
        <p14:creationId xmlns:p14="http://schemas.microsoft.com/office/powerpoint/2010/main" val="181276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 IRCC consideration</a:t>
            </a:r>
          </a:p>
        </p:txBody>
      </p:sp>
      <p:sp>
        <p:nvSpPr>
          <p:cNvPr id="4" name="Slide Number Placeholder 3"/>
          <p:cNvSpPr>
            <a:spLocks noGrp="1"/>
          </p:cNvSpPr>
          <p:nvPr>
            <p:ph type="sldNum" sz="quarter" idx="12"/>
          </p:nvPr>
        </p:nvSpPr>
        <p:spPr/>
        <p:txBody>
          <a:bodyPr/>
          <a:lstStyle/>
          <a:p>
            <a:fld id="{EC878826-814C-4FD2-96B3-D147818A5C89}" type="slidenum">
              <a:rPr lang="en-US" smtClean="0"/>
              <a:pPr/>
              <a:t>17</a:t>
            </a:fld>
            <a:endParaRPr lang="en-US" dirty="0"/>
          </a:p>
        </p:txBody>
      </p:sp>
      <p:sp>
        <p:nvSpPr>
          <p:cNvPr id="5" name="Rectangle 1"/>
          <p:cNvSpPr>
            <a:spLocks noGrp="1" noChangeArrowheads="1"/>
          </p:cNvSpPr>
          <p:nvPr>
            <p:ph idx="1"/>
          </p:nvPr>
        </p:nvSpPr>
        <p:spPr bwMode="auto">
          <a:xfrm>
            <a:off x="838200" y="853892"/>
            <a:ext cx="9966158"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lang="en-US" altLang="en-US" sz="2400" dirty="0">
                <a:latin typeface="Arial" panose="020B0604020202020204" pitchFamily="34" charset="0"/>
              </a:rPr>
              <a:t>RHCs are a natural, major source of contributions to Seabed 2030</a:t>
            </a:r>
          </a:p>
          <a:p>
            <a:pPr eaLnBrk="0" fontAlgn="base" hangingPunct="0">
              <a:lnSpc>
                <a:spcPct val="100000"/>
              </a:lnSpc>
              <a:spcBef>
                <a:spcPct val="0"/>
              </a:spcBef>
              <a:spcAft>
                <a:spcPct val="0"/>
              </a:spcAft>
            </a:pPr>
            <a:r>
              <a:rPr lang="en-US" altLang="en-US" sz="2400" dirty="0">
                <a:latin typeface="Arial" panose="020B0604020202020204" pitchFamily="34" charset="0"/>
              </a:rPr>
              <a:t>GEBCO is interested in providing regional contribution views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u="sng" dirty="0">
                <a:latin typeface="Arial" panose="020B0604020202020204" pitchFamily="34" charset="0"/>
              </a:rPr>
              <a:t>All RHCs could consider: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rPr>
              <a:t>-liaising with the appropriate GEBCO Regional</a:t>
            </a:r>
            <a:r>
              <a:rPr kumimoji="0" lang="en-US" altLang="en-US" sz="2000" b="0" i="0" u="none" strike="noStrike" cap="none" normalizeH="0" dirty="0">
                <a:ln>
                  <a:noFill/>
                </a:ln>
                <a:solidFill>
                  <a:schemeClr val="tx1"/>
                </a:solidFill>
                <a:effectLst/>
                <a:latin typeface="Arial" panose="020B0604020202020204" pitchFamily="34" charset="0"/>
              </a:rPr>
              <a:t> Data Center Coordinator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rPr>
              <a:t>-reporting at each RHC meeting on the state of mapping in the region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rPr>
              <a:t>-collecting leads on potentially-available data for follow-up with GEBCO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rPr>
              <a:t>-encouraging national commitments for data sharing and new data collection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rPr>
              <a:t>-developing joint regional campaign mapping plans </a:t>
            </a:r>
          </a:p>
        </p:txBody>
      </p:sp>
    </p:spTree>
    <p:extLst>
      <p:ext uri="{BB962C8B-B14F-4D97-AF65-F5344CB8AC3E}">
        <p14:creationId xmlns:p14="http://schemas.microsoft.com/office/powerpoint/2010/main" val="2366869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0477" y="155449"/>
            <a:ext cx="5375558" cy="574950"/>
          </a:xfrm>
        </p:spPr>
        <p:txBody>
          <a:bodyPr>
            <a:noAutofit/>
          </a:bodyPr>
          <a:lstStyle/>
          <a:p>
            <a:pPr algn="l"/>
            <a:r>
              <a:rPr lang="en-US" sz="3200" dirty="0">
                <a:solidFill>
                  <a:schemeClr val="bg2">
                    <a:lumMod val="50000"/>
                  </a:schemeClr>
                </a:solidFill>
                <a:latin typeface="+mn-lt"/>
              </a:rPr>
              <a:t>Cooperation with Stakeholders</a:t>
            </a:r>
          </a:p>
        </p:txBody>
      </p:sp>
      <p:sp>
        <p:nvSpPr>
          <p:cNvPr id="4" name="TextBox 3"/>
          <p:cNvSpPr txBox="1"/>
          <p:nvPr/>
        </p:nvSpPr>
        <p:spPr>
          <a:xfrm>
            <a:off x="163463" y="730399"/>
            <a:ext cx="11644534" cy="5816977"/>
          </a:xfrm>
          <a:prstGeom prst="rect">
            <a:avLst/>
          </a:prstGeom>
          <a:noFill/>
        </p:spPr>
        <p:txBody>
          <a:bodyPr wrap="square" rtlCol="0">
            <a:spAutoFit/>
          </a:bodyPr>
          <a:lstStyle/>
          <a:p>
            <a:pPr marL="742950" lvl="1" indent="-285750">
              <a:buFont typeface="Arial" panose="020B0604020202020204" pitchFamily="34" charset="0"/>
              <a:buChar char="•"/>
            </a:pPr>
            <a:r>
              <a:rPr lang="en-US" sz="3200" b="1" dirty="0"/>
              <a:t>Capacity Building-Joint training offerings and calendar</a:t>
            </a:r>
          </a:p>
          <a:p>
            <a:pPr lvl="1"/>
            <a:r>
              <a:rPr lang="en-US" sz="2400" dirty="0"/>
              <a:t>    </a:t>
            </a:r>
            <a:r>
              <a:rPr lang="en-US" sz="2800" dirty="0"/>
              <a:t>Tides and Water Levels Training for Spanish Speakers </a:t>
            </a:r>
          </a:p>
          <a:p>
            <a:pPr lvl="1"/>
            <a:endParaRPr lang="en-US" sz="2400" b="1" dirty="0"/>
          </a:p>
          <a:p>
            <a:pPr marL="1657350" lvl="3" indent="-285750">
              <a:buFont typeface="Arial" panose="020B0604020202020204" pitchFamily="34" charset="0"/>
              <a:buChar char="•"/>
            </a:pPr>
            <a:r>
              <a:rPr lang="en-US" sz="3200" dirty="0"/>
              <a:t>IOCARIBE/Early Warning System for the Caribbean</a:t>
            </a:r>
          </a:p>
          <a:p>
            <a:pPr marL="1657350" lvl="3" indent="-285750">
              <a:buFont typeface="Arial" panose="020B0604020202020204" pitchFamily="34" charset="0"/>
              <a:buChar char="•"/>
            </a:pPr>
            <a:r>
              <a:rPr lang="en-US" sz="3200" dirty="0"/>
              <a:t>COCATRAM</a:t>
            </a:r>
          </a:p>
          <a:p>
            <a:pPr marL="1657350" lvl="3" indent="-285750">
              <a:buFont typeface="Arial" panose="020B0604020202020204" pitchFamily="34" charset="0"/>
              <a:buChar char="•"/>
            </a:pPr>
            <a:r>
              <a:rPr lang="en-US" sz="3200" dirty="0"/>
              <a:t>SEPRHC</a:t>
            </a:r>
          </a:p>
          <a:p>
            <a:pPr marL="1657350" lvl="3" indent="-285750">
              <a:buFont typeface="Arial" panose="020B0604020202020204" pitchFamily="34" charset="0"/>
              <a:buChar char="•"/>
            </a:pPr>
            <a:r>
              <a:rPr lang="en-US" sz="3200" dirty="0" err="1"/>
              <a:t>SWAtHC</a:t>
            </a:r>
            <a:endParaRPr lang="en-US" sz="3200" dirty="0"/>
          </a:p>
          <a:p>
            <a:pPr lvl="3"/>
            <a:endParaRPr lang="en-US" sz="3200" dirty="0"/>
          </a:p>
          <a:p>
            <a:pPr marL="742950" lvl="1" indent="-285750">
              <a:buFont typeface="Arial" panose="020B0604020202020204" pitchFamily="34" charset="0"/>
              <a:buChar char="•"/>
            </a:pPr>
            <a:r>
              <a:rPr lang="en-US" sz="3200" b="1" dirty="0"/>
              <a:t>MMSDI WG</a:t>
            </a:r>
          </a:p>
          <a:p>
            <a:pPr marL="1200150" lvl="2" indent="-285750">
              <a:buFont typeface="Arial" panose="020B0604020202020204" pitchFamily="34" charset="0"/>
              <a:buChar char="•"/>
            </a:pPr>
            <a:r>
              <a:rPr lang="en-US" sz="3200" dirty="0"/>
              <a:t>Caribbean Marine Atlas</a:t>
            </a:r>
          </a:p>
          <a:p>
            <a:pPr marL="742950" lvl="1" indent="-285750">
              <a:buFont typeface="Arial" panose="020B0604020202020204" pitchFamily="34" charset="0"/>
              <a:buChar char="•"/>
            </a:pPr>
            <a:r>
              <a:rPr lang="en-US" sz="3200" b="1" dirty="0"/>
              <a:t>IBCCA</a:t>
            </a:r>
          </a:p>
          <a:p>
            <a:pPr lvl="1"/>
            <a:endParaRPr lang="en-US" sz="3200" dirty="0"/>
          </a:p>
        </p:txBody>
      </p:sp>
      <p:sp>
        <p:nvSpPr>
          <p:cNvPr id="5" name="Title 1"/>
          <p:cNvSpPr txBox="1">
            <a:spLocks/>
          </p:cNvSpPr>
          <p:nvPr/>
        </p:nvSpPr>
        <p:spPr>
          <a:xfrm>
            <a:off x="1390549" y="858415"/>
            <a:ext cx="9190363" cy="48892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US" sz="4000" b="1" dirty="0"/>
            </a:br>
            <a:endParaRPr lang="en-AU" sz="4400" dirty="0"/>
          </a:p>
        </p:txBody>
      </p:sp>
    </p:spTree>
    <p:extLst>
      <p:ext uri="{BB962C8B-B14F-4D97-AF65-F5344CB8AC3E}">
        <p14:creationId xmlns:p14="http://schemas.microsoft.com/office/powerpoint/2010/main" val="870277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4294" y="265543"/>
            <a:ext cx="4842610" cy="538377"/>
          </a:xfrm>
        </p:spPr>
        <p:txBody>
          <a:bodyPr>
            <a:normAutofit/>
          </a:bodyPr>
          <a:lstStyle/>
          <a:p>
            <a:pPr algn="l"/>
            <a:r>
              <a:rPr lang="en-US" sz="3200" dirty="0">
                <a:solidFill>
                  <a:schemeClr val="bg2">
                    <a:lumMod val="50000"/>
                  </a:schemeClr>
                </a:solidFill>
                <a:latin typeface="+mn-lt"/>
              </a:rPr>
              <a:t>Challenges/Lessons Learned</a:t>
            </a:r>
          </a:p>
        </p:txBody>
      </p:sp>
      <p:sp>
        <p:nvSpPr>
          <p:cNvPr id="4" name="TextBox 3"/>
          <p:cNvSpPr txBox="1"/>
          <p:nvPr/>
        </p:nvSpPr>
        <p:spPr>
          <a:xfrm>
            <a:off x="356616" y="1224431"/>
            <a:ext cx="11673840" cy="4524315"/>
          </a:xfrm>
          <a:prstGeom prst="rect">
            <a:avLst/>
          </a:prstGeom>
          <a:noFill/>
        </p:spPr>
        <p:txBody>
          <a:bodyPr wrap="square" rtlCol="0">
            <a:spAutoFit/>
          </a:bodyPr>
          <a:lstStyle/>
          <a:p>
            <a:pPr marL="742950" lvl="1" indent="-285750">
              <a:buFont typeface="Arial" panose="020B0604020202020204" pitchFamily="34" charset="0"/>
              <a:buChar char="•"/>
            </a:pPr>
            <a:r>
              <a:rPr lang="en-US" sz="3200" dirty="0"/>
              <a:t>Delivering regional MSDI data offerings to satisfy the regional demand for data layers derived from electronic navigation charts</a:t>
            </a:r>
          </a:p>
          <a:p>
            <a:pPr lvl="1"/>
            <a:r>
              <a:rPr lang="en-US" sz="3200" dirty="0"/>
              <a:t> </a:t>
            </a:r>
          </a:p>
          <a:p>
            <a:pPr marL="742950" lvl="1" indent="-285750">
              <a:buFont typeface="Arial" panose="020B0604020202020204" pitchFamily="34" charset="0"/>
              <a:buChar char="•"/>
            </a:pPr>
            <a:r>
              <a:rPr lang="en-US" sz="3200" dirty="0"/>
              <a:t>Increasing the regional contributions of existing data and to catalyze collaboration to fill gaps for Seabed 2030. </a:t>
            </a:r>
          </a:p>
          <a:p>
            <a:pPr marL="742950" lvl="1" indent="-285750">
              <a:buFont typeface="Arial" panose="020B0604020202020204" pitchFamily="34" charset="0"/>
              <a:buChar char="•"/>
            </a:pPr>
            <a:endParaRPr lang="en-US" sz="3200" dirty="0"/>
          </a:p>
          <a:p>
            <a:pPr marL="742950" lvl="1" indent="-285750">
              <a:buFont typeface="Arial" panose="020B0604020202020204" pitchFamily="34" charset="0"/>
              <a:buChar char="•"/>
            </a:pPr>
            <a:r>
              <a:rPr lang="en-US" sz="3200" dirty="0"/>
              <a:t>Developing a Disaster Response Plan</a:t>
            </a:r>
          </a:p>
          <a:p>
            <a:pPr lvl="1"/>
            <a:endParaRPr lang="en-US" sz="3200" dirty="0"/>
          </a:p>
          <a:p>
            <a:pPr marL="742950" lvl="1" indent="-285750">
              <a:buFont typeface="Arial" panose="020B0604020202020204" pitchFamily="34" charset="0"/>
              <a:buChar char="•"/>
            </a:pPr>
            <a:r>
              <a:rPr lang="en-US" sz="3200" dirty="0"/>
              <a:t>Increase collaboration for capacity building</a:t>
            </a:r>
          </a:p>
        </p:txBody>
      </p:sp>
      <p:sp>
        <p:nvSpPr>
          <p:cNvPr id="5" name="Title 1"/>
          <p:cNvSpPr txBox="1">
            <a:spLocks/>
          </p:cNvSpPr>
          <p:nvPr/>
        </p:nvSpPr>
        <p:spPr>
          <a:xfrm>
            <a:off x="1390550" y="858417"/>
            <a:ext cx="9190363" cy="48892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US" sz="4000" b="1" dirty="0"/>
            </a:br>
            <a:endParaRPr lang="en-AU" sz="4400" dirty="0"/>
          </a:p>
        </p:txBody>
      </p:sp>
    </p:spTree>
    <p:extLst>
      <p:ext uri="{BB962C8B-B14F-4D97-AF65-F5344CB8AC3E}">
        <p14:creationId xmlns:p14="http://schemas.microsoft.com/office/powerpoint/2010/main" val="2611036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8622" y="533045"/>
            <a:ext cx="3317967" cy="650739"/>
          </a:xfrm>
        </p:spPr>
        <p:txBody>
          <a:bodyPr>
            <a:normAutofit/>
          </a:bodyPr>
          <a:lstStyle/>
          <a:p>
            <a:pPr algn="l"/>
            <a:r>
              <a:rPr lang="en-US" sz="3200" dirty="0">
                <a:solidFill>
                  <a:schemeClr val="bg2">
                    <a:lumMod val="50000"/>
                  </a:schemeClr>
                </a:solidFill>
                <a:latin typeface="+mn-lt"/>
              </a:rPr>
              <a:t>Meetings</a:t>
            </a:r>
          </a:p>
        </p:txBody>
      </p:sp>
      <p:sp>
        <p:nvSpPr>
          <p:cNvPr id="4" name="TextBox 3"/>
          <p:cNvSpPr txBox="1"/>
          <p:nvPr/>
        </p:nvSpPr>
        <p:spPr>
          <a:xfrm>
            <a:off x="1096352" y="1810319"/>
            <a:ext cx="10319658" cy="2985433"/>
          </a:xfrm>
          <a:prstGeom prst="rect">
            <a:avLst/>
          </a:prstGeom>
          <a:noFill/>
        </p:spPr>
        <p:txBody>
          <a:bodyPr wrap="square" rtlCol="0">
            <a:spAutoFit/>
          </a:bodyPr>
          <a:lstStyle/>
          <a:p>
            <a:pPr marL="457200" indent="-457200">
              <a:buFont typeface="Arial" panose="020B0604020202020204" pitchFamily="34" charset="0"/>
              <a:buChar char="•"/>
            </a:pPr>
            <a:r>
              <a:rPr lang="en-US" sz="3400" dirty="0"/>
              <a:t>19</a:t>
            </a:r>
            <a:r>
              <a:rPr lang="en-US" sz="3400" baseline="30000" dirty="0"/>
              <a:t>th</a:t>
            </a:r>
            <a:r>
              <a:rPr lang="en-US" sz="3400" dirty="0"/>
              <a:t> Meeting – November 26-December 1, 2018 in Cartagena de </a:t>
            </a:r>
            <a:r>
              <a:rPr lang="en-US" sz="3400" dirty="0" err="1"/>
              <a:t>Indias</a:t>
            </a:r>
            <a:r>
              <a:rPr lang="en-US" sz="3400" dirty="0"/>
              <a:t>, Colombia</a:t>
            </a:r>
          </a:p>
          <a:p>
            <a:endParaRPr lang="en-US" sz="3400" dirty="0"/>
          </a:p>
          <a:p>
            <a:pPr marL="457200" indent="-457200">
              <a:buFont typeface="Arial" panose="020B0604020202020204" pitchFamily="34" charset="0"/>
              <a:buChar char="•"/>
            </a:pPr>
            <a:r>
              <a:rPr lang="en-US" sz="3400" dirty="0"/>
              <a:t>20</a:t>
            </a:r>
            <a:r>
              <a:rPr lang="en-US" sz="3400" baseline="30000" dirty="0"/>
              <a:t>th</a:t>
            </a:r>
            <a:r>
              <a:rPr lang="en-US" sz="3400" dirty="0"/>
              <a:t> Meeting – Scheduled for December 2-6, 2019 in Santo Domingo, Dominican Republic</a:t>
            </a:r>
            <a:endParaRPr lang="en-US" sz="3000" dirty="0"/>
          </a:p>
          <a:p>
            <a:pPr lvl="1"/>
            <a:endParaRPr lang="en-US" dirty="0"/>
          </a:p>
        </p:txBody>
      </p:sp>
      <p:sp>
        <p:nvSpPr>
          <p:cNvPr id="5" name="Title 1"/>
          <p:cNvSpPr txBox="1">
            <a:spLocks/>
          </p:cNvSpPr>
          <p:nvPr/>
        </p:nvSpPr>
        <p:spPr>
          <a:xfrm>
            <a:off x="1390550" y="858417"/>
            <a:ext cx="9190363" cy="48892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US" sz="4000" b="1" dirty="0"/>
            </a:br>
            <a:endParaRPr lang="en-AU" sz="4400" dirty="0"/>
          </a:p>
        </p:txBody>
      </p:sp>
    </p:spTree>
    <p:extLst>
      <p:ext uri="{BB962C8B-B14F-4D97-AF65-F5344CB8AC3E}">
        <p14:creationId xmlns:p14="http://schemas.microsoft.com/office/powerpoint/2010/main" val="1100205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51564" y="523859"/>
            <a:ext cx="3784311" cy="669115"/>
          </a:xfrm>
        </p:spPr>
        <p:txBody>
          <a:bodyPr>
            <a:normAutofit/>
          </a:bodyPr>
          <a:lstStyle/>
          <a:p>
            <a:pPr algn="l"/>
            <a:r>
              <a:rPr lang="en-US" sz="3200" dirty="0">
                <a:solidFill>
                  <a:schemeClr val="bg2">
                    <a:lumMod val="50000"/>
                  </a:schemeClr>
                </a:solidFill>
                <a:latin typeface="+mn-lt"/>
              </a:rPr>
              <a:t>IRCC is invited to:</a:t>
            </a:r>
          </a:p>
        </p:txBody>
      </p:sp>
      <p:sp>
        <p:nvSpPr>
          <p:cNvPr id="5" name="Title 1"/>
          <p:cNvSpPr txBox="1">
            <a:spLocks/>
          </p:cNvSpPr>
          <p:nvPr/>
        </p:nvSpPr>
        <p:spPr>
          <a:xfrm>
            <a:off x="1390550" y="858417"/>
            <a:ext cx="9190363" cy="48892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US" sz="4000" b="1" dirty="0"/>
            </a:br>
            <a:endParaRPr lang="en-AU" sz="4400" dirty="0"/>
          </a:p>
        </p:txBody>
      </p:sp>
      <p:sp>
        <p:nvSpPr>
          <p:cNvPr id="6" name="TextBox 5"/>
          <p:cNvSpPr txBox="1"/>
          <p:nvPr/>
        </p:nvSpPr>
        <p:spPr>
          <a:xfrm>
            <a:off x="651564" y="1406649"/>
            <a:ext cx="10357331" cy="3970318"/>
          </a:xfrm>
          <a:prstGeom prst="rect">
            <a:avLst/>
          </a:prstGeom>
          <a:noFill/>
        </p:spPr>
        <p:txBody>
          <a:bodyPr wrap="square" rtlCol="0">
            <a:spAutoFit/>
          </a:bodyPr>
          <a:lstStyle/>
          <a:p>
            <a:pPr marL="285750" indent="-285750">
              <a:buFont typeface="Arial" panose="020B0604020202020204" pitchFamily="34" charset="0"/>
              <a:buChar char="•"/>
            </a:pPr>
            <a:r>
              <a:rPr lang="en-US" sz="3600" dirty="0"/>
              <a:t>Take note of this report </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a:t>Note specifically the challenges </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a:t>Consider providing either common guidance and/or lessons learned and best practices on these topics to be shared across RHCs.</a:t>
            </a:r>
          </a:p>
        </p:txBody>
      </p:sp>
    </p:spTree>
    <p:extLst>
      <p:ext uri="{BB962C8B-B14F-4D97-AF65-F5344CB8AC3E}">
        <p14:creationId xmlns:p14="http://schemas.microsoft.com/office/powerpoint/2010/main" val="29075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BACKGROUND SLIDES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C878826-814C-4FD2-96B3-D147818A5C89}" type="slidenum">
              <a:rPr lang="en-US" smtClean="0"/>
              <a:pPr/>
              <a:t>21</a:t>
            </a:fld>
            <a:endParaRPr lang="en-US" dirty="0"/>
          </a:p>
        </p:txBody>
      </p:sp>
    </p:spTree>
    <p:extLst>
      <p:ext uri="{BB962C8B-B14F-4D97-AF65-F5344CB8AC3E}">
        <p14:creationId xmlns:p14="http://schemas.microsoft.com/office/powerpoint/2010/main" val="1779420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Limits of the MACHC Region</a:t>
            </a:r>
          </a:p>
        </p:txBody>
      </p:sp>
      <p:sp>
        <p:nvSpPr>
          <p:cNvPr id="4" name="Slide Number Placeholder 3"/>
          <p:cNvSpPr>
            <a:spLocks noGrp="1"/>
          </p:cNvSpPr>
          <p:nvPr>
            <p:ph type="sldNum" sz="quarter" idx="12"/>
          </p:nvPr>
        </p:nvSpPr>
        <p:spPr/>
        <p:txBody>
          <a:bodyPr/>
          <a:lstStyle/>
          <a:p>
            <a:fld id="{EC878826-814C-4FD2-96B3-D147818A5C89}" type="slidenum">
              <a:rPr lang="en-US" smtClean="0"/>
              <a:pPr/>
              <a:t>22</a:t>
            </a:fld>
            <a:endParaRPr lang="en-US"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414707" y="1050330"/>
            <a:ext cx="7314369" cy="4930220"/>
          </a:xfrm>
          <a:prstGeom prst="rect">
            <a:avLst/>
          </a:prstGeom>
        </p:spPr>
      </p:pic>
    </p:spTree>
    <p:extLst>
      <p:ext uri="{BB962C8B-B14F-4D97-AF65-F5344CB8AC3E}">
        <p14:creationId xmlns:p14="http://schemas.microsoft.com/office/powerpoint/2010/main" val="2024486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20186" y="164627"/>
            <a:ext cx="2540727" cy="596033"/>
          </a:xfrm>
        </p:spPr>
        <p:txBody>
          <a:bodyPr>
            <a:normAutofit/>
          </a:bodyPr>
          <a:lstStyle/>
          <a:p>
            <a:pPr algn="l"/>
            <a:r>
              <a:rPr lang="en-US" sz="3200" dirty="0">
                <a:solidFill>
                  <a:schemeClr val="bg2">
                    <a:lumMod val="50000"/>
                  </a:schemeClr>
                </a:solidFill>
                <a:latin typeface="+mn-lt"/>
              </a:rPr>
              <a:t>Background</a:t>
            </a:r>
            <a:endParaRPr lang="en-US" sz="4000" dirty="0">
              <a:solidFill>
                <a:schemeClr val="bg2">
                  <a:lumMod val="50000"/>
                </a:schemeClr>
              </a:solidFill>
              <a:latin typeface="+mn-lt"/>
            </a:endParaRPr>
          </a:p>
        </p:txBody>
      </p:sp>
      <p:sp>
        <p:nvSpPr>
          <p:cNvPr id="4" name="TextBox 3"/>
          <p:cNvSpPr txBox="1"/>
          <p:nvPr/>
        </p:nvSpPr>
        <p:spPr>
          <a:xfrm>
            <a:off x="1205347" y="996051"/>
            <a:ext cx="9560767" cy="4878259"/>
          </a:xfrm>
          <a:prstGeom prst="rect">
            <a:avLst/>
          </a:prstGeom>
          <a:noFill/>
        </p:spPr>
        <p:txBody>
          <a:bodyPr wrap="square" rtlCol="0">
            <a:spAutoFit/>
          </a:bodyPr>
          <a:lstStyle/>
          <a:p>
            <a:r>
              <a:rPr lang="en-US" sz="3400" dirty="0" err="1"/>
              <a:t>MesoAmerican</a:t>
            </a:r>
            <a:r>
              <a:rPr lang="en-US" sz="3400" dirty="0"/>
              <a:t> Caribbean Hydrographic Commission:</a:t>
            </a:r>
            <a:endParaRPr lang="en-US" sz="2000" dirty="0"/>
          </a:p>
          <a:p>
            <a:pPr lvl="1"/>
            <a:endParaRPr lang="en-US" sz="300" dirty="0"/>
          </a:p>
          <a:p>
            <a:pPr marL="742950" lvl="1" indent="-285750">
              <a:buFont typeface="Arial" panose="020B0604020202020204" pitchFamily="34" charset="0"/>
              <a:buChar char="•"/>
            </a:pPr>
            <a:r>
              <a:rPr lang="en-US" sz="3200" dirty="0"/>
              <a:t>Chair: United States </a:t>
            </a:r>
          </a:p>
          <a:p>
            <a:pPr marL="742950" lvl="1" indent="-285750">
              <a:buFont typeface="Arial" panose="020B0604020202020204" pitchFamily="34" charset="0"/>
              <a:buChar char="•"/>
            </a:pPr>
            <a:r>
              <a:rPr lang="en-US" sz="3200" dirty="0"/>
              <a:t>Vice Chair: Brazil</a:t>
            </a:r>
          </a:p>
          <a:p>
            <a:pPr marL="742950" lvl="1" indent="-285750">
              <a:buFont typeface="Arial" panose="020B0604020202020204" pitchFamily="34" charset="0"/>
              <a:buChar char="•"/>
            </a:pPr>
            <a:endParaRPr lang="en-US" sz="3200" dirty="0"/>
          </a:p>
          <a:p>
            <a:pPr marL="742950" lvl="1" indent="-285750">
              <a:buFont typeface="Arial" panose="020B0604020202020204" pitchFamily="34" charset="0"/>
              <a:buChar char="•"/>
            </a:pPr>
            <a:r>
              <a:rPr lang="en-US" sz="3200" dirty="0"/>
              <a:t>Membership:</a:t>
            </a:r>
          </a:p>
          <a:p>
            <a:pPr marL="1200150" lvl="2" indent="-285750">
              <a:buFont typeface="Arial" panose="020B0604020202020204" pitchFamily="34" charset="0"/>
              <a:buChar char="•"/>
            </a:pPr>
            <a:r>
              <a:rPr lang="en-US" sz="3200" dirty="0"/>
              <a:t>14 Full Member States (New Member Guyana)</a:t>
            </a:r>
          </a:p>
          <a:p>
            <a:pPr marL="1200150" lvl="2" indent="-285750">
              <a:buFont typeface="Arial" panose="020B0604020202020204" pitchFamily="34" charset="0"/>
              <a:buChar char="•"/>
            </a:pPr>
            <a:r>
              <a:rPr lang="en-US" sz="3200" dirty="0"/>
              <a:t>10 Associate Members</a:t>
            </a:r>
          </a:p>
          <a:p>
            <a:pPr marL="1200150" lvl="2" indent="-285750">
              <a:buFont typeface="Arial" panose="020B0604020202020204" pitchFamily="34" charset="0"/>
              <a:buChar char="•"/>
            </a:pPr>
            <a:r>
              <a:rPr lang="en-US" sz="3200" dirty="0"/>
              <a:t>4 Observers</a:t>
            </a:r>
          </a:p>
          <a:p>
            <a:pPr marL="1200150" lvl="2" indent="-285750">
              <a:buFont typeface="Arial" panose="020B0604020202020204" pitchFamily="34" charset="0"/>
              <a:buChar char="•"/>
            </a:pPr>
            <a:r>
              <a:rPr lang="en-US" sz="3200" dirty="0"/>
              <a:t>Numerous regional and private sector partners</a:t>
            </a:r>
            <a:r>
              <a:rPr lang="en-US" dirty="0"/>
              <a:t>.</a:t>
            </a:r>
          </a:p>
          <a:p>
            <a:pPr lvl="1"/>
            <a:endParaRPr lang="en-US" dirty="0"/>
          </a:p>
        </p:txBody>
      </p:sp>
      <p:sp>
        <p:nvSpPr>
          <p:cNvPr id="5" name="Title 1"/>
          <p:cNvSpPr txBox="1">
            <a:spLocks/>
          </p:cNvSpPr>
          <p:nvPr/>
        </p:nvSpPr>
        <p:spPr>
          <a:xfrm>
            <a:off x="1390550" y="858417"/>
            <a:ext cx="9190363" cy="48892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US" sz="4000" b="1" dirty="0"/>
            </a:br>
            <a:endParaRPr lang="en-AU" sz="4400" dirty="0"/>
          </a:p>
        </p:txBody>
      </p:sp>
    </p:spTree>
    <p:extLst>
      <p:ext uri="{BB962C8B-B14F-4D97-AF65-F5344CB8AC3E}">
        <p14:creationId xmlns:p14="http://schemas.microsoft.com/office/powerpoint/2010/main" val="787677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1527" y="112421"/>
            <a:ext cx="3317967" cy="650739"/>
          </a:xfrm>
        </p:spPr>
        <p:txBody>
          <a:bodyPr>
            <a:normAutofit/>
          </a:bodyPr>
          <a:lstStyle/>
          <a:p>
            <a:pPr algn="l"/>
            <a:r>
              <a:rPr lang="en-US" sz="3200" dirty="0">
                <a:solidFill>
                  <a:schemeClr val="bg2">
                    <a:lumMod val="50000"/>
                  </a:schemeClr>
                </a:solidFill>
                <a:latin typeface="+mn-lt"/>
              </a:rPr>
              <a:t>Main Components</a:t>
            </a:r>
          </a:p>
        </p:txBody>
      </p:sp>
      <p:sp>
        <p:nvSpPr>
          <p:cNvPr id="4" name="TextBox 3"/>
          <p:cNvSpPr txBox="1"/>
          <p:nvPr/>
        </p:nvSpPr>
        <p:spPr>
          <a:xfrm>
            <a:off x="1116230" y="1184509"/>
            <a:ext cx="10319658" cy="3816429"/>
          </a:xfrm>
          <a:prstGeom prst="rect">
            <a:avLst/>
          </a:prstGeom>
          <a:noFill/>
        </p:spPr>
        <p:txBody>
          <a:bodyPr wrap="square" rtlCol="0">
            <a:spAutoFit/>
          </a:bodyPr>
          <a:lstStyle/>
          <a:p>
            <a:r>
              <a:rPr lang="en-US" sz="3400" dirty="0"/>
              <a:t>Three Primary Working Groups:</a:t>
            </a:r>
          </a:p>
          <a:p>
            <a:endParaRPr lang="en-US" sz="3000" u="sng" dirty="0"/>
          </a:p>
          <a:p>
            <a:pPr marL="1200150" lvl="1" indent="-742950">
              <a:buFont typeface="+mj-lt"/>
              <a:buAutoNum type="arabicPeriod"/>
            </a:pPr>
            <a:r>
              <a:rPr lang="en-US" sz="3200" dirty="0"/>
              <a:t>Integrated Charting Coordination Working Group</a:t>
            </a:r>
          </a:p>
          <a:p>
            <a:pPr marL="1200150" lvl="1" indent="-742950">
              <a:buFont typeface="+mj-lt"/>
              <a:buAutoNum type="arabicPeriod"/>
            </a:pPr>
            <a:endParaRPr lang="en-US" sz="3200" dirty="0"/>
          </a:p>
          <a:p>
            <a:pPr marL="1200150" lvl="1" indent="-742950">
              <a:buFont typeface="+mj-lt"/>
              <a:buAutoNum type="arabicPeriod"/>
            </a:pPr>
            <a:r>
              <a:rPr lang="en-US" sz="3200" dirty="0"/>
              <a:t>Capacity Building Committee</a:t>
            </a:r>
          </a:p>
          <a:p>
            <a:pPr marL="1200150" lvl="1" indent="-742950">
              <a:buFont typeface="+mj-lt"/>
              <a:buAutoNum type="arabicPeriod"/>
            </a:pPr>
            <a:endParaRPr lang="en-US" sz="3200" dirty="0"/>
          </a:p>
          <a:p>
            <a:pPr marL="1200150" lvl="1" indent="-742950">
              <a:buFont typeface="+mj-lt"/>
              <a:buAutoNum type="arabicPeriod"/>
            </a:pPr>
            <a:r>
              <a:rPr lang="en-US" sz="3200" dirty="0"/>
              <a:t>Marine Spatial Data Infrastructure Working Group</a:t>
            </a:r>
          </a:p>
          <a:p>
            <a:pPr lvl="1"/>
            <a:endParaRPr lang="en-US" dirty="0"/>
          </a:p>
        </p:txBody>
      </p:sp>
      <p:sp>
        <p:nvSpPr>
          <p:cNvPr id="5" name="Title 1"/>
          <p:cNvSpPr txBox="1">
            <a:spLocks/>
          </p:cNvSpPr>
          <p:nvPr/>
        </p:nvSpPr>
        <p:spPr>
          <a:xfrm>
            <a:off x="1390550" y="858417"/>
            <a:ext cx="9190363" cy="48892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US" sz="4000" b="1" dirty="0"/>
            </a:br>
            <a:endParaRPr lang="en-AU" sz="4400" dirty="0"/>
          </a:p>
        </p:txBody>
      </p:sp>
    </p:spTree>
    <p:extLst>
      <p:ext uri="{BB962C8B-B14F-4D97-AF65-F5344CB8AC3E}">
        <p14:creationId xmlns:p14="http://schemas.microsoft.com/office/powerpoint/2010/main" val="2133631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91299" y="728141"/>
            <a:ext cx="9144000" cy="669115"/>
          </a:xfrm>
        </p:spPr>
        <p:txBody>
          <a:bodyPr>
            <a:noAutofit/>
          </a:bodyPr>
          <a:lstStyle/>
          <a:p>
            <a:pPr algn="l"/>
            <a:r>
              <a:rPr lang="en-US" sz="3400" dirty="0">
                <a:latin typeface="+mn-lt"/>
              </a:rPr>
              <a:t>Capacity Building Activities 2017-19:</a:t>
            </a:r>
          </a:p>
        </p:txBody>
      </p:sp>
      <p:sp>
        <p:nvSpPr>
          <p:cNvPr id="4" name="TextBox 3"/>
          <p:cNvSpPr txBox="1"/>
          <p:nvPr/>
        </p:nvSpPr>
        <p:spPr>
          <a:xfrm>
            <a:off x="598691" y="1312916"/>
            <a:ext cx="9436608" cy="5816977"/>
          </a:xfrm>
          <a:prstGeom prst="rect">
            <a:avLst/>
          </a:prstGeom>
          <a:noFill/>
        </p:spPr>
        <p:txBody>
          <a:bodyPr wrap="square" rtlCol="0">
            <a:spAutoFit/>
          </a:bodyPr>
          <a:lstStyle/>
          <a:p>
            <a:pPr marL="742950" lvl="1" indent="-285750">
              <a:lnSpc>
                <a:spcPct val="150000"/>
              </a:lnSpc>
              <a:buFont typeface="Arial" panose="020B0604020202020204" pitchFamily="34" charset="0"/>
              <a:buChar char="•"/>
            </a:pPr>
            <a:r>
              <a:rPr lang="en-US" sz="2800" dirty="0"/>
              <a:t>Seminar on Raising Awareness of the Importance of Hydrography  (2018)</a:t>
            </a:r>
          </a:p>
          <a:p>
            <a:pPr marL="742950" lvl="1" indent="-285750">
              <a:lnSpc>
                <a:spcPct val="150000"/>
              </a:lnSpc>
              <a:buFont typeface="Arial" panose="020B0604020202020204" pitchFamily="34" charset="0"/>
              <a:buChar char="•"/>
            </a:pPr>
            <a:r>
              <a:rPr lang="en-US" sz="2800" dirty="0"/>
              <a:t>Workshop on Dealing with Maritime Disasters (2018) </a:t>
            </a:r>
          </a:p>
          <a:p>
            <a:pPr marL="742950" lvl="1" indent="-285750">
              <a:lnSpc>
                <a:spcPct val="150000"/>
              </a:lnSpc>
              <a:buFont typeface="Arial" panose="020B0604020202020204" pitchFamily="34" charset="0"/>
              <a:buChar char="•"/>
            </a:pPr>
            <a:r>
              <a:rPr lang="en-US" sz="2800" dirty="0"/>
              <a:t>Multi-beam Echo Sounder Data Processing (2018) </a:t>
            </a:r>
          </a:p>
          <a:p>
            <a:pPr marL="742950" lvl="1" indent="-285750">
              <a:lnSpc>
                <a:spcPct val="150000"/>
              </a:lnSpc>
              <a:buFont typeface="Arial" panose="020B0604020202020204" pitchFamily="34" charset="0"/>
              <a:buChar char="•"/>
            </a:pPr>
            <a:r>
              <a:rPr lang="en-US" sz="2800" dirty="0"/>
              <a:t>Regional Maritime Safety Information training (2018)</a:t>
            </a:r>
          </a:p>
          <a:p>
            <a:pPr marL="742950" lvl="1" indent="-285750">
              <a:lnSpc>
                <a:spcPct val="150000"/>
              </a:lnSpc>
              <a:buFont typeface="Arial" panose="020B0604020202020204" pitchFamily="34" charset="0"/>
              <a:buChar char="•"/>
            </a:pPr>
            <a:r>
              <a:rPr lang="en-US" sz="2800" dirty="0"/>
              <a:t>Technical Visits to: Guatemala (Mar 2019), Dominican Republic (Jan 2018), and El Salvador (Dec 2017).</a:t>
            </a:r>
          </a:p>
          <a:p>
            <a:pPr marL="742950" lvl="1" indent="-285750">
              <a:lnSpc>
                <a:spcPct val="150000"/>
              </a:lnSpc>
              <a:buFont typeface="Arial" panose="020B0604020202020204" pitchFamily="34" charset="0"/>
              <a:buChar char="•"/>
            </a:pPr>
            <a:endParaRPr lang="en-US" sz="2800" dirty="0"/>
          </a:p>
          <a:p>
            <a:pPr marL="742950" lvl="1" indent="-285750">
              <a:buFont typeface="Arial" panose="020B0604020202020204" pitchFamily="34" charset="0"/>
              <a:buChar char="•"/>
            </a:pPr>
            <a:endParaRPr lang="en-US" sz="3600" dirty="0"/>
          </a:p>
        </p:txBody>
      </p:sp>
      <p:sp>
        <p:nvSpPr>
          <p:cNvPr id="5" name="Title 1"/>
          <p:cNvSpPr txBox="1">
            <a:spLocks/>
          </p:cNvSpPr>
          <p:nvPr/>
        </p:nvSpPr>
        <p:spPr>
          <a:xfrm>
            <a:off x="1069848" y="1133856"/>
            <a:ext cx="9511065" cy="461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US" sz="4000" b="1" dirty="0"/>
            </a:br>
            <a:endParaRPr lang="en-AU" sz="4400" dirty="0"/>
          </a:p>
        </p:txBody>
      </p:sp>
      <p:sp>
        <p:nvSpPr>
          <p:cNvPr id="2" name="Rectangle 1"/>
          <p:cNvSpPr/>
          <p:nvPr/>
        </p:nvSpPr>
        <p:spPr>
          <a:xfrm>
            <a:off x="149539" y="159409"/>
            <a:ext cx="3265061" cy="584775"/>
          </a:xfrm>
          <a:prstGeom prst="rect">
            <a:avLst/>
          </a:prstGeom>
        </p:spPr>
        <p:txBody>
          <a:bodyPr wrap="none">
            <a:spAutoFit/>
          </a:bodyPr>
          <a:lstStyle/>
          <a:p>
            <a:r>
              <a:rPr lang="en-US" sz="3200" dirty="0">
                <a:solidFill>
                  <a:schemeClr val="bg2">
                    <a:lumMod val="50000"/>
                  </a:schemeClr>
                </a:solidFill>
              </a:rPr>
              <a:t>Main Components</a:t>
            </a:r>
            <a:endParaRPr lang="en-US" sz="3200" dirty="0"/>
          </a:p>
        </p:txBody>
      </p:sp>
    </p:spTree>
    <p:extLst>
      <p:ext uri="{BB962C8B-B14F-4D97-AF65-F5344CB8AC3E}">
        <p14:creationId xmlns:p14="http://schemas.microsoft.com/office/powerpoint/2010/main" val="3453980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8273" y="1988396"/>
            <a:ext cx="9692640" cy="646331"/>
          </a:xfrm>
          <a:prstGeom prst="rect">
            <a:avLst/>
          </a:prstGeom>
          <a:noFill/>
        </p:spPr>
        <p:txBody>
          <a:bodyPr wrap="square" rtlCol="0">
            <a:spAutoFit/>
          </a:bodyPr>
          <a:lstStyle/>
          <a:p>
            <a:pPr marL="742950" lvl="1" indent="-285750">
              <a:buFont typeface="Arial" panose="020B0604020202020204" pitchFamily="34" charset="0"/>
              <a:buChar char="•"/>
            </a:pPr>
            <a:endParaRPr lang="en-US" sz="3600" dirty="0"/>
          </a:p>
        </p:txBody>
      </p:sp>
      <p:sp>
        <p:nvSpPr>
          <p:cNvPr id="5" name="Title 1"/>
          <p:cNvSpPr txBox="1">
            <a:spLocks/>
          </p:cNvSpPr>
          <p:nvPr/>
        </p:nvSpPr>
        <p:spPr>
          <a:xfrm>
            <a:off x="1069848" y="1133856"/>
            <a:ext cx="9511065" cy="461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US" sz="4000" b="1" dirty="0"/>
            </a:br>
            <a:endParaRPr lang="en-AU" sz="4400" dirty="0"/>
          </a:p>
        </p:txBody>
      </p:sp>
      <p:sp>
        <p:nvSpPr>
          <p:cNvPr id="2" name="Rectangle 1"/>
          <p:cNvSpPr/>
          <p:nvPr/>
        </p:nvSpPr>
        <p:spPr>
          <a:xfrm>
            <a:off x="176971" y="172903"/>
            <a:ext cx="7483652" cy="584775"/>
          </a:xfrm>
          <a:prstGeom prst="rect">
            <a:avLst/>
          </a:prstGeom>
        </p:spPr>
        <p:txBody>
          <a:bodyPr wrap="none">
            <a:spAutoFit/>
          </a:bodyPr>
          <a:lstStyle/>
          <a:p>
            <a:r>
              <a:rPr lang="en-US" sz="3200" dirty="0">
                <a:solidFill>
                  <a:schemeClr val="bg2">
                    <a:lumMod val="50000"/>
                  </a:schemeClr>
                </a:solidFill>
              </a:rPr>
              <a:t>Status of IRCC Actions (relevant for MACHC)</a:t>
            </a:r>
            <a:endParaRPr lang="en-US" sz="3200" dirty="0"/>
          </a:p>
        </p:txBody>
      </p:sp>
      <p:graphicFrame>
        <p:nvGraphicFramePr>
          <p:cNvPr id="9" name="Table 8"/>
          <p:cNvGraphicFramePr>
            <a:graphicFrameLocks noGrp="1"/>
          </p:cNvGraphicFramePr>
          <p:nvPr>
            <p:extLst>
              <p:ext uri="{D42A27DB-BD31-4B8C-83A1-F6EECF244321}">
                <p14:modId xmlns:p14="http://schemas.microsoft.com/office/powerpoint/2010/main" val="68214296"/>
              </p:ext>
            </p:extLst>
          </p:nvPr>
        </p:nvGraphicFramePr>
        <p:xfrm>
          <a:off x="1069848" y="1133856"/>
          <a:ext cx="9328584" cy="4206240"/>
        </p:xfrm>
        <a:graphic>
          <a:graphicData uri="http://schemas.openxmlformats.org/drawingml/2006/table">
            <a:tbl>
              <a:tblPr firstRow="1" bandRow="1">
                <a:tableStyleId>{5C22544A-7EE6-4342-B048-85BDC9FD1C3A}</a:tableStyleId>
              </a:tblPr>
              <a:tblGrid>
                <a:gridCol w="767124">
                  <a:extLst>
                    <a:ext uri="{9D8B030D-6E8A-4147-A177-3AD203B41FA5}">
                      <a16:colId xmlns:a16="http://schemas.microsoft.com/office/drawing/2014/main" val="2103657410"/>
                    </a:ext>
                  </a:extLst>
                </a:gridCol>
                <a:gridCol w="4471637">
                  <a:extLst>
                    <a:ext uri="{9D8B030D-6E8A-4147-A177-3AD203B41FA5}">
                      <a16:colId xmlns:a16="http://schemas.microsoft.com/office/drawing/2014/main" val="1852196806"/>
                    </a:ext>
                  </a:extLst>
                </a:gridCol>
                <a:gridCol w="1460126">
                  <a:extLst>
                    <a:ext uri="{9D8B030D-6E8A-4147-A177-3AD203B41FA5}">
                      <a16:colId xmlns:a16="http://schemas.microsoft.com/office/drawing/2014/main" val="3141055743"/>
                    </a:ext>
                  </a:extLst>
                </a:gridCol>
                <a:gridCol w="2629697">
                  <a:extLst>
                    <a:ext uri="{9D8B030D-6E8A-4147-A177-3AD203B41FA5}">
                      <a16:colId xmlns:a16="http://schemas.microsoft.com/office/drawing/2014/main" val="3972079633"/>
                    </a:ext>
                  </a:extLst>
                </a:gridCol>
              </a:tblGrid>
              <a:tr h="1382805">
                <a:tc>
                  <a:txBody>
                    <a:bodyPr/>
                    <a:lstStyle/>
                    <a:p>
                      <a:r>
                        <a:rPr lang="en-US" sz="2400" dirty="0"/>
                        <a:t>3</a:t>
                      </a:r>
                    </a:p>
                  </a:txBody>
                  <a:tcPr/>
                </a:tc>
                <a:tc>
                  <a:txBody>
                    <a:bodyPr/>
                    <a:lstStyle/>
                    <a:p>
                      <a:r>
                        <a:rPr lang="en-US" sz="2400" b="1" kern="1200" dirty="0">
                          <a:solidFill>
                            <a:schemeClr val="lt1"/>
                          </a:solidFill>
                          <a:effectLst/>
                          <a:latin typeface="+mn-lt"/>
                          <a:ea typeface="+mn-ea"/>
                          <a:cs typeface="+mn-cs"/>
                        </a:rPr>
                        <a:t>to submit draft IHO Resolution 2/1997 as amended (Annex C) to the RHC Members for comments and report back to IRCC (6.2)</a:t>
                      </a:r>
                      <a:endParaRPr lang="en-US" sz="2400" dirty="0"/>
                    </a:p>
                  </a:txBody>
                  <a:tcPr/>
                </a:tc>
                <a:tc>
                  <a:txBody>
                    <a:bodyPr/>
                    <a:lstStyle/>
                    <a:p>
                      <a:r>
                        <a:rPr lang="en-US" sz="2400" b="1" kern="1200" dirty="0">
                          <a:solidFill>
                            <a:schemeClr val="lt1"/>
                          </a:solidFill>
                          <a:effectLst/>
                          <a:latin typeface="+mn-lt"/>
                          <a:ea typeface="+mn-ea"/>
                          <a:cs typeface="+mn-cs"/>
                        </a:rPr>
                        <a:t>RHC Chairs</a:t>
                      </a:r>
                      <a:endParaRPr lang="en-US" sz="2400" dirty="0"/>
                    </a:p>
                  </a:txBody>
                  <a:tcPr/>
                </a:tc>
                <a:tc>
                  <a:txBody>
                    <a:bodyPr/>
                    <a:lstStyle/>
                    <a:p>
                      <a:r>
                        <a:rPr lang="en-US" sz="2400" b="1" kern="1200" dirty="0">
                          <a:solidFill>
                            <a:schemeClr val="lt1"/>
                          </a:solidFill>
                          <a:effectLst/>
                          <a:latin typeface="+mn-lt"/>
                          <a:ea typeface="+mn-ea"/>
                          <a:cs typeface="+mn-cs"/>
                        </a:rPr>
                        <a:t>MACHC submitted comments to IRCC Chair on 12/20/18</a:t>
                      </a:r>
                      <a:endParaRPr lang="en-US" sz="2400" dirty="0"/>
                    </a:p>
                  </a:txBody>
                  <a:tcPr/>
                </a:tc>
                <a:extLst>
                  <a:ext uri="{0D108BD9-81ED-4DB2-BD59-A6C34878D82A}">
                    <a16:rowId xmlns:a16="http://schemas.microsoft.com/office/drawing/2014/main" val="2719223798"/>
                  </a:ext>
                </a:extLst>
              </a:tr>
              <a:tr h="2021023">
                <a:tc>
                  <a:txBody>
                    <a:bodyPr/>
                    <a:lstStyle/>
                    <a:p>
                      <a:r>
                        <a:rPr lang="en-US" sz="2400" dirty="0"/>
                        <a:t>8</a:t>
                      </a:r>
                    </a:p>
                  </a:txBody>
                  <a:tcPr/>
                </a:tc>
                <a:tc>
                  <a:txBody>
                    <a:bodyPr/>
                    <a:lstStyle/>
                    <a:p>
                      <a:r>
                        <a:rPr lang="en-US" sz="2400" kern="1200" dirty="0">
                          <a:solidFill>
                            <a:schemeClr val="dk1"/>
                          </a:solidFill>
                          <a:effectLst/>
                          <a:latin typeface="+mn-lt"/>
                          <a:ea typeface="+mn-ea"/>
                          <a:cs typeface="+mn-cs"/>
                        </a:rPr>
                        <a:t>to report the status of MSI in coastal States to the next IRCC meeting (7b)</a:t>
                      </a:r>
                      <a:endParaRPr lang="en-US" sz="2400" dirty="0"/>
                    </a:p>
                  </a:txBody>
                  <a:tcPr/>
                </a:tc>
                <a:tc>
                  <a:txBody>
                    <a:bodyPr/>
                    <a:lstStyle/>
                    <a:p>
                      <a:r>
                        <a:rPr lang="en-US" sz="2400" kern="1200" dirty="0">
                          <a:solidFill>
                            <a:schemeClr val="dk1"/>
                          </a:solidFill>
                          <a:effectLst/>
                          <a:latin typeface="+mn-lt"/>
                          <a:ea typeface="+mn-ea"/>
                          <a:cs typeface="+mn-cs"/>
                        </a:rPr>
                        <a:t>WWNWS-SC</a:t>
                      </a:r>
                    </a:p>
                    <a:p>
                      <a:r>
                        <a:rPr lang="en-US" sz="2400" kern="1200" dirty="0">
                          <a:solidFill>
                            <a:schemeClr val="dk1"/>
                          </a:solidFill>
                          <a:effectLst/>
                          <a:latin typeface="+mn-lt"/>
                          <a:ea typeface="+mn-ea"/>
                          <a:cs typeface="+mn-cs"/>
                        </a:rPr>
                        <a:t>Chair</a:t>
                      </a:r>
                      <a:endParaRPr lang="en-US" sz="2400" dirty="0"/>
                    </a:p>
                  </a:txBody>
                  <a:tcPr/>
                </a:tc>
                <a:tc>
                  <a:txBody>
                    <a:bodyPr/>
                    <a:lstStyle/>
                    <a:p>
                      <a:r>
                        <a:rPr lang="en-US" sz="2400" kern="1200" dirty="0">
                          <a:solidFill>
                            <a:schemeClr val="dk1"/>
                          </a:solidFill>
                          <a:effectLst/>
                          <a:latin typeface="+mn-lt"/>
                          <a:ea typeface="+mn-ea"/>
                          <a:cs typeface="+mn-cs"/>
                        </a:rPr>
                        <a:t>MACHC is assessing the status of MSI and will be posting it to its working website (under development) for tracking purposes</a:t>
                      </a:r>
                      <a:endParaRPr lang="en-US" sz="2400" dirty="0"/>
                    </a:p>
                  </a:txBody>
                  <a:tcPr/>
                </a:tc>
                <a:extLst>
                  <a:ext uri="{0D108BD9-81ED-4DB2-BD59-A6C34878D82A}">
                    <a16:rowId xmlns:a16="http://schemas.microsoft.com/office/drawing/2014/main" val="4067392530"/>
                  </a:ext>
                </a:extLst>
              </a:tr>
            </a:tbl>
          </a:graphicData>
        </a:graphic>
      </p:graphicFrame>
    </p:spTree>
    <p:extLst>
      <p:ext uri="{BB962C8B-B14F-4D97-AF65-F5344CB8AC3E}">
        <p14:creationId xmlns:p14="http://schemas.microsoft.com/office/powerpoint/2010/main" val="3563756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69848" y="1133856"/>
            <a:ext cx="9511065" cy="461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US" sz="4000" b="1" dirty="0"/>
            </a:br>
            <a:endParaRPr lang="en-AU" sz="4400" dirty="0"/>
          </a:p>
        </p:txBody>
      </p:sp>
      <p:sp>
        <p:nvSpPr>
          <p:cNvPr id="2" name="Rectangle 1"/>
          <p:cNvSpPr/>
          <p:nvPr/>
        </p:nvSpPr>
        <p:spPr>
          <a:xfrm>
            <a:off x="574536" y="305307"/>
            <a:ext cx="2165657" cy="646331"/>
          </a:xfrm>
          <a:prstGeom prst="rect">
            <a:avLst/>
          </a:prstGeom>
        </p:spPr>
        <p:txBody>
          <a:bodyPr wrap="none">
            <a:spAutoFit/>
          </a:bodyPr>
          <a:lstStyle/>
          <a:p>
            <a:r>
              <a:rPr lang="en-US" sz="3600" dirty="0">
                <a:solidFill>
                  <a:schemeClr val="bg2">
                    <a:lumMod val="50000"/>
                  </a:schemeClr>
                </a:solidFill>
              </a:rPr>
              <a:t>MSI Status</a:t>
            </a:r>
            <a:endParaRPr lang="en-US" sz="3600" dirty="0"/>
          </a:p>
        </p:txBody>
      </p:sp>
      <p:graphicFrame>
        <p:nvGraphicFramePr>
          <p:cNvPr id="6" name="Object 5"/>
          <p:cNvGraphicFramePr>
            <a:graphicFrameLocks noChangeAspect="1"/>
          </p:cNvGraphicFramePr>
          <p:nvPr>
            <p:extLst>
              <p:ext uri="{D42A27DB-BD31-4B8C-83A1-F6EECF244321}">
                <p14:modId xmlns:p14="http://schemas.microsoft.com/office/powerpoint/2010/main" val="2133581032"/>
              </p:ext>
            </p:extLst>
          </p:nvPr>
        </p:nvGraphicFramePr>
        <p:xfrm>
          <a:off x="1868557" y="1374699"/>
          <a:ext cx="7305298" cy="4132114"/>
        </p:xfrm>
        <a:graphic>
          <a:graphicData uri="http://schemas.openxmlformats.org/presentationml/2006/ole">
            <mc:AlternateContent xmlns:mc="http://schemas.openxmlformats.org/markup-compatibility/2006">
              <mc:Choice xmlns:v="urn:schemas-microsoft-com:vml" Requires="v">
                <p:oleObj spid="_x0000_s2080" name="Worksheet" r:id="rId4" imgW="3991065" imgH="2257622" progId="Excel.Sheet.12">
                  <p:embed/>
                </p:oleObj>
              </mc:Choice>
              <mc:Fallback>
                <p:oleObj name="Worksheet" r:id="rId4" imgW="3991065" imgH="2257622" progId="Excel.Sheet.12">
                  <p:embed/>
                  <p:pic>
                    <p:nvPicPr>
                      <p:cNvPr id="0" name=""/>
                      <p:cNvPicPr/>
                      <p:nvPr/>
                    </p:nvPicPr>
                    <p:blipFill>
                      <a:blip r:embed="rId5"/>
                      <a:stretch>
                        <a:fillRect/>
                      </a:stretch>
                    </p:blipFill>
                    <p:spPr>
                      <a:xfrm>
                        <a:off x="1868557" y="1374699"/>
                        <a:ext cx="7305298" cy="4132114"/>
                      </a:xfrm>
                      <a:prstGeom prst="rect">
                        <a:avLst/>
                      </a:prstGeom>
                    </p:spPr>
                  </p:pic>
                </p:oleObj>
              </mc:Fallback>
            </mc:AlternateContent>
          </a:graphicData>
        </a:graphic>
      </p:graphicFrame>
    </p:spTree>
    <p:extLst>
      <p:ext uri="{BB962C8B-B14F-4D97-AF65-F5344CB8AC3E}">
        <p14:creationId xmlns:p14="http://schemas.microsoft.com/office/powerpoint/2010/main" val="2230267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15614" y="89482"/>
            <a:ext cx="2549871" cy="613767"/>
          </a:xfrm>
        </p:spPr>
        <p:txBody>
          <a:bodyPr>
            <a:normAutofit/>
          </a:bodyPr>
          <a:lstStyle/>
          <a:p>
            <a:pPr algn="l"/>
            <a:r>
              <a:rPr lang="en-US" sz="3200" dirty="0">
                <a:solidFill>
                  <a:schemeClr val="bg2">
                    <a:lumMod val="50000"/>
                  </a:schemeClr>
                </a:solidFill>
                <a:latin typeface="+mn-lt"/>
              </a:rPr>
              <a:t>MACHC ENCs</a:t>
            </a:r>
          </a:p>
        </p:txBody>
      </p:sp>
      <p:sp>
        <p:nvSpPr>
          <p:cNvPr id="4" name="TextBox 3"/>
          <p:cNvSpPr txBox="1"/>
          <p:nvPr/>
        </p:nvSpPr>
        <p:spPr>
          <a:xfrm>
            <a:off x="2510340" y="324362"/>
            <a:ext cx="10319658" cy="2677656"/>
          </a:xfrm>
          <a:prstGeom prst="rect">
            <a:avLst/>
          </a:prstGeom>
          <a:noFill/>
        </p:spPr>
        <p:txBody>
          <a:bodyPr wrap="square" rtlCol="0">
            <a:spAutoFit/>
          </a:bodyPr>
          <a:lstStyle/>
          <a:p>
            <a:pPr marL="457200" indent="-457200">
              <a:buFont typeface="Arial" panose="020B0604020202020204" pitchFamily="34" charset="0"/>
              <a:buChar char="•"/>
            </a:pPr>
            <a:r>
              <a:rPr lang="en-US" sz="3200" dirty="0"/>
              <a:t>914 ENCs available</a:t>
            </a:r>
          </a:p>
          <a:p>
            <a:pPr marL="457200" indent="-457200">
              <a:buFont typeface="Arial" panose="020B0604020202020204" pitchFamily="34" charset="0"/>
              <a:buChar char="•"/>
            </a:pPr>
            <a:r>
              <a:rPr lang="en-US" sz="3200" dirty="0"/>
              <a:t>ENC Online chart viewer:  </a:t>
            </a:r>
          </a:p>
          <a:p>
            <a:pPr lvl="1"/>
            <a:r>
              <a:rPr lang="en-US" sz="3200" dirty="0"/>
              <a:t>https://www.iho-machc.org/#enconline </a:t>
            </a:r>
          </a:p>
          <a:p>
            <a:r>
              <a:rPr lang="en-US" sz="2800" dirty="0"/>
              <a:t> </a:t>
            </a:r>
          </a:p>
          <a:p>
            <a:pPr marL="457200" indent="-457200">
              <a:buFont typeface="Arial" panose="020B0604020202020204" pitchFamily="34" charset="0"/>
              <a:buChar char="•"/>
            </a:pPr>
            <a:endParaRPr lang="en-US" sz="2600" dirty="0"/>
          </a:p>
          <a:p>
            <a:pPr lvl="1"/>
            <a:endParaRPr lang="en-US" dirty="0"/>
          </a:p>
        </p:txBody>
      </p:sp>
      <p:sp>
        <p:nvSpPr>
          <p:cNvPr id="5" name="Title 1"/>
          <p:cNvSpPr txBox="1">
            <a:spLocks/>
          </p:cNvSpPr>
          <p:nvPr/>
        </p:nvSpPr>
        <p:spPr>
          <a:xfrm>
            <a:off x="1390550" y="858417"/>
            <a:ext cx="9190363" cy="48892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US" sz="4000" b="1" dirty="0"/>
            </a:br>
            <a:endParaRPr lang="en-AU" sz="4400" dirty="0"/>
          </a:p>
        </p:txBody>
      </p:sp>
      <p:pic>
        <p:nvPicPr>
          <p:cNvPr id="6"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62703" y="2070647"/>
            <a:ext cx="7194616" cy="378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179345" y="2160889"/>
            <a:ext cx="2253996" cy="1015663"/>
          </a:xfrm>
          <a:prstGeom prst="rect">
            <a:avLst/>
          </a:prstGeom>
          <a:noFill/>
        </p:spPr>
        <p:txBody>
          <a:bodyPr wrap="square" rtlCol="0">
            <a:spAutoFit/>
          </a:bodyPr>
          <a:lstStyle/>
          <a:p>
            <a:r>
              <a:rPr lang="en-US" sz="2000" dirty="0">
                <a:solidFill>
                  <a:srgbClr val="FFFF00"/>
                </a:solidFill>
              </a:rPr>
              <a:t>12 large scale ENC coverage of major cruise ship ports</a:t>
            </a:r>
          </a:p>
        </p:txBody>
      </p:sp>
    </p:spTree>
    <p:extLst>
      <p:ext uri="{BB962C8B-B14F-4D97-AF65-F5344CB8AC3E}">
        <p14:creationId xmlns:p14="http://schemas.microsoft.com/office/powerpoint/2010/main" val="2215961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0478" y="155449"/>
            <a:ext cx="2956770" cy="574950"/>
          </a:xfrm>
        </p:spPr>
        <p:txBody>
          <a:bodyPr>
            <a:noAutofit/>
          </a:bodyPr>
          <a:lstStyle/>
          <a:p>
            <a:pPr algn="l"/>
            <a:r>
              <a:rPr lang="en-US" sz="3200" dirty="0">
                <a:solidFill>
                  <a:schemeClr val="bg2">
                    <a:lumMod val="50000"/>
                  </a:schemeClr>
                </a:solidFill>
                <a:latin typeface="+mn-lt"/>
              </a:rPr>
              <a:t>Other Activities</a:t>
            </a:r>
          </a:p>
        </p:txBody>
      </p:sp>
      <p:sp>
        <p:nvSpPr>
          <p:cNvPr id="4" name="TextBox 3"/>
          <p:cNvSpPr txBox="1"/>
          <p:nvPr/>
        </p:nvSpPr>
        <p:spPr>
          <a:xfrm>
            <a:off x="462994" y="1476688"/>
            <a:ext cx="10323576" cy="5016758"/>
          </a:xfrm>
          <a:prstGeom prst="rect">
            <a:avLst/>
          </a:prstGeom>
          <a:noFill/>
        </p:spPr>
        <p:txBody>
          <a:bodyPr wrap="square" rtlCol="0">
            <a:spAutoFit/>
          </a:bodyPr>
          <a:lstStyle/>
          <a:p>
            <a:pPr marL="914400" lvl="1" indent="-457200">
              <a:buFont typeface="Arial" panose="020B0604020202020204" pitchFamily="34" charset="0"/>
              <a:buChar char="•"/>
            </a:pPr>
            <a:endParaRPr lang="en-US" sz="3200" dirty="0"/>
          </a:p>
          <a:p>
            <a:pPr marL="914400" lvl="1" indent="-457200">
              <a:buFont typeface="Arial" panose="020B0604020202020204" pitchFamily="34" charset="0"/>
              <a:buChar char="•"/>
            </a:pPr>
            <a:r>
              <a:rPr lang="en-US" sz="3200" dirty="0"/>
              <a:t>Guyana is new member state!</a:t>
            </a:r>
          </a:p>
          <a:p>
            <a:pPr marL="914400" lvl="1" indent="-457200">
              <a:buFont typeface="Arial" panose="020B0604020202020204" pitchFamily="34" charset="0"/>
              <a:buChar char="•"/>
            </a:pPr>
            <a:r>
              <a:rPr lang="en-US" sz="3200" dirty="0"/>
              <a:t>Created new MSDI WG</a:t>
            </a:r>
          </a:p>
          <a:p>
            <a:pPr marL="742950" lvl="1" indent="-285750">
              <a:buFont typeface="Arial" panose="020B0604020202020204" pitchFamily="34" charset="0"/>
              <a:buChar char="•"/>
            </a:pPr>
            <a:r>
              <a:rPr lang="en-US" sz="3200" dirty="0"/>
              <a:t>  Initiated Disaster Response Strategy for MACHC</a:t>
            </a:r>
          </a:p>
          <a:p>
            <a:pPr marL="742950" lvl="1" indent="-285750">
              <a:buFont typeface="Arial" panose="020B0604020202020204" pitchFamily="34" charset="0"/>
              <a:buChar char="•"/>
            </a:pPr>
            <a:r>
              <a:rPr lang="en-US" sz="3200" dirty="0"/>
              <a:t>  Reinvigorated the International Bathymetric Chart of  	the Caribbean (IBCCA)</a:t>
            </a:r>
          </a:p>
          <a:p>
            <a:pPr marL="742950" lvl="1" indent="-285750">
              <a:buFont typeface="Arial" panose="020B0604020202020204" pitchFamily="34" charset="0"/>
              <a:buChar char="•"/>
            </a:pPr>
            <a:r>
              <a:rPr lang="en-US" sz="3200" dirty="0"/>
              <a:t>  Initiated Collaboration with the Seabed 2030 Regional 	Data Center for the Atlantic, developing gap analysis</a:t>
            </a:r>
          </a:p>
          <a:p>
            <a:pPr marL="742950" lvl="1" indent="-285750">
              <a:buFont typeface="Arial" panose="020B0604020202020204" pitchFamily="34" charset="0"/>
              <a:buChar char="•"/>
            </a:pPr>
            <a:endParaRPr lang="en-US" sz="3200" dirty="0"/>
          </a:p>
          <a:p>
            <a:pPr marL="742950" lvl="1" indent="-285750">
              <a:buFont typeface="Arial" panose="020B0604020202020204" pitchFamily="34" charset="0"/>
              <a:buChar char="•"/>
            </a:pPr>
            <a:endParaRPr lang="en-US" sz="3200" dirty="0"/>
          </a:p>
        </p:txBody>
      </p:sp>
      <p:sp>
        <p:nvSpPr>
          <p:cNvPr id="5" name="Title 1"/>
          <p:cNvSpPr txBox="1">
            <a:spLocks/>
          </p:cNvSpPr>
          <p:nvPr/>
        </p:nvSpPr>
        <p:spPr>
          <a:xfrm>
            <a:off x="1390549" y="858415"/>
            <a:ext cx="9190363" cy="48892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US" sz="4000" b="1" dirty="0"/>
            </a:br>
            <a:endParaRPr lang="en-AU" sz="4400" dirty="0"/>
          </a:p>
        </p:txBody>
      </p:sp>
      <p:sp>
        <p:nvSpPr>
          <p:cNvPr id="2" name="TextBox 1"/>
          <p:cNvSpPr txBox="1"/>
          <p:nvPr/>
        </p:nvSpPr>
        <p:spPr>
          <a:xfrm>
            <a:off x="968301" y="882324"/>
            <a:ext cx="7982712" cy="646331"/>
          </a:xfrm>
          <a:prstGeom prst="rect">
            <a:avLst/>
          </a:prstGeom>
          <a:noFill/>
        </p:spPr>
        <p:txBody>
          <a:bodyPr wrap="square" rtlCol="0">
            <a:spAutoFit/>
          </a:bodyPr>
          <a:lstStyle/>
          <a:p>
            <a:r>
              <a:rPr lang="en-US" sz="3600" dirty="0"/>
              <a:t>Accomplishments:</a:t>
            </a:r>
          </a:p>
        </p:txBody>
      </p:sp>
    </p:spTree>
    <p:extLst>
      <p:ext uri="{BB962C8B-B14F-4D97-AF65-F5344CB8AC3E}">
        <p14:creationId xmlns:p14="http://schemas.microsoft.com/office/powerpoint/2010/main" val="349411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77837-B3B6-3846-96CF-8B57D39FAFA2}"/>
              </a:ext>
            </a:extLst>
          </p:cNvPr>
          <p:cNvSpPr>
            <a:spLocks noGrp="1"/>
          </p:cNvSpPr>
          <p:nvPr>
            <p:ph type="title"/>
          </p:nvPr>
        </p:nvSpPr>
        <p:spPr>
          <a:xfrm>
            <a:off x="838200" y="1"/>
            <a:ext cx="10515600" cy="800100"/>
          </a:xfrm>
        </p:spPr>
        <p:txBody>
          <a:bodyPr/>
          <a:lstStyle/>
          <a:p>
            <a:r>
              <a:rPr lang="en-US" b="1" dirty="0"/>
              <a:t>GEBCO 2019</a:t>
            </a:r>
          </a:p>
        </p:txBody>
      </p:sp>
      <p:pic>
        <p:nvPicPr>
          <p:cNvPr id="5" name="Content Placeholder 4">
            <a:extLst>
              <a:ext uri="{FF2B5EF4-FFF2-40B4-BE49-F238E27FC236}">
                <a16:creationId xmlns:a16="http://schemas.microsoft.com/office/drawing/2014/main" id="{B8065E5E-6B37-EB45-9556-E7F1CA6FFB25}"/>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228705" y="800100"/>
            <a:ext cx="7975600" cy="6057900"/>
          </a:xfrm>
        </p:spPr>
      </p:pic>
      <p:pic>
        <p:nvPicPr>
          <p:cNvPr id="7" name="Picture 6">
            <a:extLst>
              <a:ext uri="{FF2B5EF4-FFF2-40B4-BE49-F238E27FC236}">
                <a16:creationId xmlns:a16="http://schemas.microsoft.com/office/drawing/2014/main" id="{9A1C20D3-1140-EB45-8941-A4DF7D130D5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9655" y="4203292"/>
            <a:ext cx="2477729" cy="17698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77248843"/>
      </p:ext>
    </p:extLst>
  </p:cSld>
  <p:clrMapOvr>
    <a:masterClrMapping/>
  </p:clrMapOvr>
</p:sld>
</file>

<file path=ppt/theme/theme1.xml><?xml version="1.0" encoding="utf-8"?>
<a:theme xmlns:a="http://schemas.openxmlformats.org/drawingml/2006/main" name="IHO_Presentations_template-Blank">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O presentations template" id="{02FEB0FD-5DB0-4DCA-8FD3-AD77DA5C0D37}" vid="{4295DFCE-4179-4A75-B3EC-50B8EFC8F0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IHO_Presentations_template-Blank</Template>
  <TotalTime>8902</TotalTime>
  <Words>1352</Words>
  <Application>Microsoft Office PowerPoint</Application>
  <PresentationFormat>Widescreen</PresentationFormat>
  <Paragraphs>171</Paragraphs>
  <Slides>23</Slides>
  <Notes>19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8" baseType="lpstr">
      <vt:lpstr>Arial</vt:lpstr>
      <vt:lpstr>Calibri</vt:lpstr>
      <vt:lpstr>Calibri Light</vt:lpstr>
      <vt:lpstr>IHO_Presentations_template-Blank</vt:lpstr>
      <vt:lpstr>Worksheet</vt:lpstr>
      <vt:lpstr>      Eleventh Meeting IHO Inter-Regional Coordination Committee (IRCC-11)   MesoAmerican Caribbean Hydrographic Commission (MACHC) Report  Chair: Kathryn Ries, USA  Vice-Chair: Vice Admiral Antonio Fernando Garcez Faria, Brazil    Members: Brazil, Cuba, Colombia, France, Guatemala, Guyana, Jamaica, Mexico, Netherlands, Suriname, Trinidad and Tobago, UK, USA, Venezuela Associate Members: Antigua y Barbuda, Belize, Costa Rica, Dominican Republic, El Salvador, Grenada, Honduras, Panama, St. Vincent and the Grenadines </vt:lpstr>
      <vt:lpstr>Meetings</vt:lpstr>
      <vt:lpstr>Main Components</vt:lpstr>
      <vt:lpstr>Capacity Building Activities 2017-19:</vt:lpstr>
      <vt:lpstr>PowerPoint Presentation</vt:lpstr>
      <vt:lpstr>PowerPoint Presentation</vt:lpstr>
      <vt:lpstr>MACHC ENCs</vt:lpstr>
      <vt:lpstr>Other Activities</vt:lpstr>
      <vt:lpstr>GEBCO 2019</vt:lpstr>
      <vt:lpstr>GEBCO 2019 Regional Coverage</vt:lpstr>
      <vt:lpstr>GEBCO 2019 Coverage + IHO DCDB</vt:lpstr>
      <vt:lpstr>GEBCO 2019 Coverage + IHO DCDB + Embargoed Data </vt:lpstr>
      <vt:lpstr>Beta Dashboard: Subset of GEBCO 2019 Content</vt:lpstr>
      <vt:lpstr>Beta Dashboard: Highlighting French Contributions</vt:lpstr>
      <vt:lpstr>Beta Dashboard: Highlighting French + US Contributions*</vt:lpstr>
      <vt:lpstr>Beta Dashboard: Highlighting Industry Contributions</vt:lpstr>
      <vt:lpstr>FOR IRCC consideration</vt:lpstr>
      <vt:lpstr>Cooperation with Stakeholders</vt:lpstr>
      <vt:lpstr>Challenges/Lessons Learned</vt:lpstr>
      <vt:lpstr>IRCC is invited to:</vt:lpstr>
      <vt:lpstr>BACKGROUND SLIDES</vt:lpstr>
      <vt:lpstr>Limits of the MACHC Region</vt:lpstr>
      <vt:lpstr>Background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of JCOMM-5 to HSSC 9 6-10 November 2017,  Ottawa, Canada</dc:title>
  <dc:creator>Owner</dc:creator>
  <cp:lastModifiedBy>Alberto Costaneves</cp:lastModifiedBy>
  <cp:revision>207</cp:revision>
  <dcterms:created xsi:type="dcterms:W3CDTF">2017-10-26T13:07:26Z</dcterms:created>
  <dcterms:modified xsi:type="dcterms:W3CDTF">2019-06-07T13:21:49Z</dcterms:modified>
</cp:coreProperties>
</file>