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handoutMasterIdLst>
    <p:handoutMasterId r:id="rId34"/>
  </p:handoutMasterIdLst>
  <p:sldIdLst>
    <p:sldId id="320" r:id="rId2"/>
    <p:sldId id="256" r:id="rId3"/>
    <p:sldId id="335" r:id="rId4"/>
    <p:sldId id="362" r:id="rId5"/>
    <p:sldId id="329" r:id="rId6"/>
    <p:sldId id="319" r:id="rId7"/>
    <p:sldId id="257" r:id="rId8"/>
    <p:sldId id="331" r:id="rId9"/>
    <p:sldId id="332" r:id="rId10"/>
    <p:sldId id="333" r:id="rId11"/>
    <p:sldId id="334" r:id="rId12"/>
    <p:sldId id="283" r:id="rId13"/>
    <p:sldId id="268" r:id="rId14"/>
    <p:sldId id="287" r:id="rId15"/>
    <p:sldId id="265" r:id="rId16"/>
    <p:sldId id="267" r:id="rId17"/>
    <p:sldId id="286" r:id="rId18"/>
    <p:sldId id="326" r:id="rId19"/>
    <p:sldId id="324" r:id="rId20"/>
    <p:sldId id="336" r:id="rId21"/>
    <p:sldId id="337" r:id="rId22"/>
    <p:sldId id="338" r:id="rId23"/>
    <p:sldId id="284" r:id="rId24"/>
    <p:sldId id="264" r:id="rId25"/>
    <p:sldId id="359" r:id="rId26"/>
    <p:sldId id="361" r:id="rId27"/>
    <p:sldId id="363" r:id="rId28"/>
    <p:sldId id="360" r:id="rId29"/>
    <p:sldId id="281" r:id="rId30"/>
    <p:sldId id="271" r:id="rId31"/>
    <p:sldId id="277" r:id="rId32"/>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Candara" panose="020E0502030303020204" pitchFamily="34" charset="0"/>
      <p:regular r:id="rId39"/>
      <p:bold r:id="rId40"/>
      <p:italic r:id="rId41"/>
      <p:boldItalic r:id="rId42"/>
    </p:embeddedFont>
    <p:embeddedFont>
      <p:font typeface="Eurostile" panose="020B0604020202020204" charset="0"/>
      <p:regular r:id="rId43"/>
      <p:bold r:id="rId44"/>
    </p:embeddedFont>
    <p:embeddedFont>
      <p:font typeface="Tahoma" panose="020B0604030504040204" pitchFamily="34"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 initials="M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7BCAD"/>
    <a:srgbClr val="19458D"/>
    <a:srgbClr val="32BCAD"/>
    <a:srgbClr val="92B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61" autoAdjust="0"/>
  </p:normalViewPr>
  <p:slideViewPr>
    <p:cSldViewPr>
      <p:cViewPr varScale="1">
        <p:scale>
          <a:sx n="79" d="100"/>
          <a:sy n="79" d="100"/>
        </p:scale>
        <p:origin x="730" y="110"/>
      </p:cViewPr>
      <p:guideLst>
        <p:guide orient="horz" pos="2160"/>
        <p:guide pos="2880"/>
      </p:guideLst>
    </p:cSldViewPr>
  </p:slideViewPr>
  <p:outlineViewPr>
    <p:cViewPr>
      <p:scale>
        <a:sx n="33" d="100"/>
        <a:sy n="33" d="100"/>
      </p:scale>
      <p:origin x="0" y="6331"/>
    </p:cViewPr>
  </p:outlineViewPr>
  <p:notesTextViewPr>
    <p:cViewPr>
      <p:scale>
        <a:sx n="100" d="100"/>
        <a:sy n="100" d="100"/>
      </p:scale>
      <p:origin x="0" y="0"/>
    </p:cViewPr>
  </p:notesTextViewPr>
  <p:sorterViewPr>
    <p:cViewPr>
      <p:scale>
        <a:sx n="66" d="100"/>
        <a:sy n="66" d="100"/>
      </p:scale>
      <p:origin x="0" y="4555"/>
    </p:cViewPr>
  </p:sorterViewPr>
  <p:notesViewPr>
    <p:cSldViewPr>
      <p:cViewPr varScale="1">
        <p:scale>
          <a:sx n="65" d="100"/>
          <a:sy n="65" d="100"/>
        </p:scale>
        <p:origin x="-3130"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6BA0B2-0D16-4F56-882F-C7C4DA33066C}" type="datetimeFigureOut">
              <a:rPr lang="en-GB" smtClean="0"/>
              <a:pPr/>
              <a:t>07/06/2019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C1F84B-1C91-44D5-A6F5-DE910CBD8DAD}"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5520BD-B8E7-4807-AC69-FC462AB88233}" type="datetimeFigureOut">
              <a:rPr lang="en-GB" smtClean="0"/>
              <a:pPr/>
              <a:t>07/06/2019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F14287-7958-48B8-A61C-87862EAEAE66}"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So, there has been a natural disaster.  Once there is a</a:t>
            </a:r>
            <a:r>
              <a:rPr lang="en-GB" baseline="0" dirty="0"/>
              <a:t> request for help m</a:t>
            </a:r>
            <a:r>
              <a:rPr lang="en-GB" dirty="0"/>
              <a:t>any organisations rush in.  There needs to be a structure -&gt;   next slide </a:t>
            </a:r>
          </a:p>
        </p:txBody>
      </p:sp>
      <p:sp>
        <p:nvSpPr>
          <p:cNvPr id="4" name="Slide Number Placeholder 3"/>
          <p:cNvSpPr>
            <a:spLocks noGrp="1"/>
          </p:cNvSpPr>
          <p:nvPr>
            <p:ph type="sldNum" sz="quarter" idx="10"/>
          </p:nvPr>
        </p:nvSpPr>
        <p:spPr/>
        <p:txBody>
          <a:bodyPr/>
          <a:lstStyle/>
          <a:p>
            <a:pPr>
              <a:defRPr/>
            </a:pPr>
            <a:fld id="{27955C22-F026-41CA-96DC-AEDC72CAFF38}" type="slidenum">
              <a:rPr lang="en-GB" smtClean="0"/>
              <a:pPr>
                <a:defRPr/>
              </a:pPr>
              <a:t>1</a:t>
            </a:fld>
            <a:endParaRPr lang="en-GB"/>
          </a:p>
        </p:txBody>
      </p:sp>
    </p:spTree>
    <p:extLst>
      <p:ext uri="{BB962C8B-B14F-4D97-AF65-F5344CB8AC3E}">
        <p14:creationId xmlns:p14="http://schemas.microsoft.com/office/powerpoint/2010/main" val="3811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100" dirty="0"/>
              <a:t>[build slide] When disaster strikes – the following</a:t>
            </a:r>
            <a:r>
              <a:rPr lang="en-GB" sz="1100" baseline="0" dirty="0"/>
              <a:t> takes place within 24-48 hours</a:t>
            </a:r>
          </a:p>
          <a:p>
            <a:endParaRPr lang="en-GB" sz="1100" baseline="0" dirty="0"/>
          </a:p>
          <a:p>
            <a:pPr marL="228600" indent="-228600">
              <a:buFont typeface="+mj-lt"/>
              <a:buAutoNum type="arabicPeriod"/>
            </a:pPr>
            <a:r>
              <a:rPr lang="en-GB" sz="1100" b="1" kern="1200" dirty="0">
                <a:solidFill>
                  <a:schemeClr val="tx1"/>
                </a:solidFill>
                <a:latin typeface="Arial" charset="0"/>
                <a:ea typeface="+mn-ea"/>
                <a:cs typeface="+mn-cs"/>
              </a:rPr>
              <a:t>Global Alert</a:t>
            </a:r>
            <a:r>
              <a:rPr lang="en-GB" sz="1100" b="1" kern="1200" baseline="0" dirty="0">
                <a:solidFill>
                  <a:schemeClr val="tx1"/>
                </a:solidFill>
                <a:latin typeface="Arial" charset="0"/>
                <a:ea typeface="+mn-ea"/>
                <a:cs typeface="+mn-cs"/>
              </a:rPr>
              <a:t> Message </a:t>
            </a:r>
            <a:r>
              <a:rPr lang="en-GB" sz="1100" b="0" kern="1200" baseline="0" dirty="0">
                <a:solidFill>
                  <a:schemeClr val="tx1"/>
                </a:solidFill>
                <a:latin typeface="Arial" charset="0"/>
                <a:ea typeface="+mn-ea"/>
                <a:cs typeface="+mn-cs"/>
              </a:rPr>
              <a:t>– </a:t>
            </a:r>
            <a:r>
              <a:rPr lang="en-GB" sz="1100" b="0" kern="1200" baseline="0" dirty="0" err="1">
                <a:solidFill>
                  <a:schemeClr val="tx1"/>
                </a:solidFill>
                <a:latin typeface="Arial" charset="0"/>
                <a:ea typeface="+mn-ea"/>
                <a:cs typeface="+mn-cs"/>
              </a:rPr>
              <a:t>MapAction</a:t>
            </a:r>
            <a:r>
              <a:rPr lang="en-GB" sz="1100" b="0" kern="1200" baseline="0" dirty="0">
                <a:solidFill>
                  <a:schemeClr val="tx1"/>
                </a:solidFill>
                <a:latin typeface="Arial" charset="0"/>
                <a:ea typeface="+mn-ea"/>
                <a:cs typeface="+mn-cs"/>
              </a:rPr>
              <a:t> moves to “Alert Active” notifying deployable volunteers via text and email to check for immediate availability.</a:t>
            </a:r>
          </a:p>
          <a:p>
            <a:pPr marL="228600" indent="-228600">
              <a:buFont typeface="+mj-lt"/>
              <a:buAutoNum type="arabicPeriod"/>
            </a:pPr>
            <a:r>
              <a:rPr lang="en-GB" sz="1100" b="1" kern="1200" baseline="0" dirty="0">
                <a:solidFill>
                  <a:schemeClr val="tx1"/>
                </a:solidFill>
                <a:latin typeface="Arial" charset="0"/>
                <a:ea typeface="+mn-ea"/>
                <a:cs typeface="+mn-cs"/>
              </a:rPr>
              <a:t>Data Scramble Begins </a:t>
            </a:r>
            <a:r>
              <a:rPr lang="en-GB" sz="1100" b="0" kern="1200" baseline="0" dirty="0">
                <a:solidFill>
                  <a:schemeClr val="tx1"/>
                </a:solidFill>
                <a:latin typeface="Arial" charset="0"/>
                <a:ea typeface="+mn-ea"/>
                <a:cs typeface="+mn-cs"/>
              </a:rPr>
              <a:t>– All volunteers will begin to identify, collate and process map data relevant to the emergency. The team work against the clock producing an early reference map.</a:t>
            </a:r>
          </a:p>
          <a:p>
            <a:pPr marL="228600" indent="-228600">
              <a:buFont typeface="+mj-lt"/>
              <a:buAutoNum type="arabicPeriod"/>
            </a:pPr>
            <a:r>
              <a:rPr lang="en-GB" sz="1100" b="1" kern="1200" baseline="0" dirty="0">
                <a:solidFill>
                  <a:schemeClr val="tx1"/>
                </a:solidFill>
                <a:latin typeface="Arial" charset="0"/>
                <a:ea typeface="+mn-ea"/>
                <a:cs typeface="+mn-cs"/>
              </a:rPr>
              <a:t>Head Office Call for Rapid Move </a:t>
            </a:r>
            <a:r>
              <a:rPr lang="en-GB" sz="1100" b="0" kern="1200" baseline="0" dirty="0">
                <a:solidFill>
                  <a:schemeClr val="tx1"/>
                </a:solidFill>
                <a:latin typeface="Arial" charset="0"/>
                <a:ea typeface="+mn-ea"/>
                <a:cs typeface="+mn-cs"/>
              </a:rPr>
              <a:t>– a field team is chosen and a well practised set of procedures are implemented.</a:t>
            </a:r>
          </a:p>
          <a:p>
            <a:pPr marL="228600" indent="-228600">
              <a:buFont typeface="+mj-lt"/>
              <a:buAutoNum type="arabicPeriod"/>
            </a:pPr>
            <a:r>
              <a:rPr lang="en-GB" sz="1100" b="1" kern="1200" baseline="0" dirty="0">
                <a:solidFill>
                  <a:schemeClr val="tx1"/>
                </a:solidFill>
                <a:latin typeface="Arial" charset="0"/>
                <a:ea typeface="+mn-ea"/>
                <a:cs typeface="+mn-cs"/>
              </a:rPr>
              <a:t>Operational Kit </a:t>
            </a:r>
            <a:r>
              <a:rPr lang="en-GB" sz="1100" b="0" kern="1200" baseline="0" dirty="0">
                <a:solidFill>
                  <a:schemeClr val="tx1"/>
                </a:solidFill>
                <a:latin typeface="Arial" charset="0"/>
                <a:ea typeface="+mn-ea"/>
                <a:cs typeface="+mn-cs"/>
              </a:rPr>
              <a:t>– MapAction maintains mandatory equipment sets which are then ‘localised’ to overcome challenges of the region.</a:t>
            </a:r>
          </a:p>
          <a:p>
            <a:pPr marL="228600" indent="-228600">
              <a:buFont typeface="+mj-lt"/>
              <a:buAutoNum type="arabicPeriod"/>
            </a:pPr>
            <a:r>
              <a:rPr lang="en-GB" sz="1100" b="1" kern="1200" baseline="0" dirty="0">
                <a:solidFill>
                  <a:schemeClr val="tx1"/>
                </a:solidFill>
                <a:latin typeface="Arial" charset="0"/>
                <a:ea typeface="+mn-ea"/>
                <a:cs typeface="+mn-cs"/>
              </a:rPr>
              <a:t>Deployment</a:t>
            </a:r>
            <a:r>
              <a:rPr lang="en-GB" sz="1100" b="0" kern="1200" baseline="0" dirty="0">
                <a:solidFill>
                  <a:schemeClr val="tx1"/>
                </a:solidFill>
                <a:latin typeface="Arial" charset="0"/>
                <a:ea typeface="+mn-ea"/>
                <a:cs typeface="+mn-cs"/>
              </a:rPr>
              <a:t> - The team take the first available plane and are already working as they travel to the disaster region.</a:t>
            </a:r>
          </a:p>
          <a:p>
            <a:pPr marL="228600" indent="-228600">
              <a:buFont typeface="+mj-lt"/>
              <a:buAutoNum type="arabicPeriod"/>
            </a:pPr>
            <a:r>
              <a:rPr lang="en-GB" sz="1100" b="1" kern="1200" baseline="0" dirty="0">
                <a:solidFill>
                  <a:schemeClr val="tx1"/>
                </a:solidFill>
                <a:latin typeface="Arial" charset="0"/>
                <a:ea typeface="+mn-ea"/>
                <a:cs typeface="+mn-cs"/>
              </a:rPr>
              <a:t>In the Field at Rapid Speed </a:t>
            </a:r>
            <a:r>
              <a:rPr lang="en-GB" sz="1100" b="0" kern="1200" baseline="0" dirty="0">
                <a:solidFill>
                  <a:schemeClr val="tx1"/>
                </a:solidFill>
                <a:latin typeface="Arial" charset="0"/>
                <a:ea typeface="+mn-ea"/>
                <a:cs typeface="+mn-cs"/>
              </a:rPr>
              <a:t>- Within hours of the first alert, the MapAction team are in the field. Lives depend on their vital humanitarian and mapping information.</a:t>
            </a:r>
          </a:p>
          <a:p>
            <a:pPr marL="228600" indent="-228600">
              <a:buFont typeface="+mj-lt"/>
              <a:buAutoNum type="arabicPeriod"/>
            </a:pPr>
            <a:r>
              <a:rPr lang="en-GB" sz="1100" b="1" kern="1200" baseline="0" dirty="0">
                <a:solidFill>
                  <a:schemeClr val="tx1"/>
                </a:solidFill>
                <a:latin typeface="Arial" charset="0"/>
                <a:ea typeface="+mn-ea"/>
                <a:cs typeface="+mn-cs"/>
              </a:rPr>
              <a:t>Under Pressure </a:t>
            </a:r>
            <a:r>
              <a:rPr lang="en-GB" sz="1100" b="0" kern="1200" baseline="0" dirty="0">
                <a:solidFill>
                  <a:schemeClr val="tx1"/>
                </a:solidFill>
                <a:latin typeface="Arial" charset="0"/>
                <a:ea typeface="+mn-ea"/>
                <a:cs typeface="+mn-cs"/>
              </a:rPr>
              <a:t>- Relief work continues. Backed by a support base team in the UK, </a:t>
            </a:r>
            <a:r>
              <a:rPr lang="en-GB" sz="1100" b="0" kern="1200" baseline="0" dirty="0" err="1">
                <a:solidFill>
                  <a:schemeClr val="tx1"/>
                </a:solidFill>
                <a:latin typeface="Arial" charset="0"/>
                <a:ea typeface="+mn-ea"/>
                <a:cs typeface="+mn-cs"/>
              </a:rPr>
              <a:t>MapAction</a:t>
            </a:r>
            <a:r>
              <a:rPr lang="en-GB" sz="1100" b="0" kern="1200" baseline="0" dirty="0">
                <a:solidFill>
                  <a:schemeClr val="tx1"/>
                </a:solidFill>
                <a:latin typeface="Arial" charset="0"/>
                <a:ea typeface="+mn-ea"/>
                <a:cs typeface="+mn-cs"/>
              </a:rPr>
              <a:t> continues to provide essential up to date information to agencies and search and rescue.</a:t>
            </a:r>
          </a:p>
          <a:p>
            <a:pPr marL="228600" indent="-228600">
              <a:buFont typeface="+mj-lt"/>
              <a:buAutoNum type="arabicPeriod"/>
            </a:pPr>
            <a:r>
              <a:rPr lang="en-GB" sz="1100" b="1" kern="1200" baseline="0" dirty="0">
                <a:solidFill>
                  <a:schemeClr val="tx1"/>
                </a:solidFill>
                <a:latin typeface="Arial" charset="0"/>
                <a:ea typeface="+mn-ea"/>
                <a:cs typeface="+mn-cs"/>
              </a:rPr>
              <a:t>Working together </a:t>
            </a:r>
            <a:r>
              <a:rPr lang="en-GB" sz="1100" b="0" kern="1200" baseline="0" dirty="0">
                <a:solidFill>
                  <a:schemeClr val="tx1"/>
                </a:solidFill>
                <a:latin typeface="Arial" charset="0"/>
                <a:ea typeface="+mn-ea"/>
                <a:cs typeface="+mn-cs"/>
              </a:rPr>
              <a:t>- MapAction works with partners and humanitarian agencies to meet their information needs, to keep well informed and to prepare for handover once the initial urgencies begin to settle.</a:t>
            </a:r>
          </a:p>
          <a:p>
            <a:pPr marL="228600" indent="-228600">
              <a:buFont typeface="+mj-lt"/>
              <a:buAutoNum type="arabicPeriod"/>
            </a:pPr>
            <a:r>
              <a:rPr lang="en-GB" sz="1100" b="1" kern="1200" baseline="0" dirty="0">
                <a:solidFill>
                  <a:schemeClr val="tx1"/>
                </a:solidFill>
                <a:latin typeface="Arial" charset="0"/>
                <a:ea typeface="+mn-ea"/>
                <a:cs typeface="+mn-cs"/>
              </a:rPr>
              <a:t>The True Beneficiary </a:t>
            </a:r>
            <a:r>
              <a:rPr lang="en-GB" sz="1100" b="0" kern="1200" baseline="0" dirty="0">
                <a:solidFill>
                  <a:schemeClr val="tx1"/>
                </a:solidFill>
                <a:latin typeface="Arial" charset="0"/>
                <a:ea typeface="+mn-ea"/>
                <a:cs typeface="+mn-cs"/>
              </a:rPr>
              <a:t>– people helped at their most vulnerable time. </a:t>
            </a:r>
            <a:r>
              <a:rPr lang="en-GB" sz="1100" b="0" kern="1200" baseline="0" dirty="0" err="1">
                <a:solidFill>
                  <a:schemeClr val="tx1"/>
                </a:solidFill>
                <a:latin typeface="Arial" charset="0"/>
                <a:ea typeface="+mn-ea"/>
                <a:cs typeface="+mn-cs"/>
              </a:rPr>
              <a:t>MapAction’s</a:t>
            </a:r>
            <a:r>
              <a:rPr lang="en-GB" sz="1100" b="0" kern="1200" baseline="0" dirty="0">
                <a:solidFill>
                  <a:schemeClr val="tx1"/>
                </a:solidFill>
                <a:latin typeface="Arial" charset="0"/>
                <a:ea typeface="+mn-ea"/>
                <a:cs typeface="+mn-cs"/>
              </a:rPr>
              <a:t> swift communication of quality and accurate information and data saves lives.</a:t>
            </a:r>
            <a:endParaRPr lang="en-GB" sz="1100" b="0" kern="1200" dirty="0">
              <a:solidFill>
                <a:schemeClr val="tx1"/>
              </a:solidFill>
              <a:latin typeface="Arial" charset="0"/>
              <a:ea typeface="+mn-ea"/>
              <a:cs typeface="+mn-cs"/>
            </a:endParaRPr>
          </a:p>
          <a:p>
            <a:r>
              <a:rPr lang="en-GB" baseline="0" dirty="0"/>
              <a:t> </a:t>
            </a:r>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16</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F14287-7958-48B8-A61C-87862EAEAE66}" type="slidenum">
              <a:rPr lang="en-GB" smtClean="0"/>
              <a:pPr/>
              <a:t>18</a:t>
            </a:fld>
            <a:endParaRPr lang="en-GB"/>
          </a:p>
        </p:txBody>
      </p:sp>
    </p:spTree>
    <p:extLst>
      <p:ext uri="{BB962C8B-B14F-4D97-AF65-F5344CB8AC3E}">
        <p14:creationId xmlns:p14="http://schemas.microsoft.com/office/powerpoint/2010/main" val="1175656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7359E73-21BA-4426-AF48-363BBCAEDCD5}" type="slidenum">
              <a:rPr lang="en-GB" smtClean="0"/>
              <a:pPr/>
              <a:t>19</a:t>
            </a:fld>
            <a:endParaRPr lang="en-GB"/>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spcBef>
                <a:spcPct val="0"/>
              </a:spcBef>
            </a:pPr>
            <a:endParaRPr lang="en-US" dirty="0"/>
          </a:p>
        </p:txBody>
      </p:sp>
    </p:spTree>
    <p:extLst>
      <p:ext uri="{BB962C8B-B14F-4D97-AF65-F5344CB8AC3E}">
        <p14:creationId xmlns:p14="http://schemas.microsoft.com/office/powerpoint/2010/main" val="93427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62B1DC3C-219F-4072-B41F-9A09BB3E78F5}" type="slidenum">
              <a:rPr lang="en-GB" smtClean="0"/>
              <a:pPr/>
              <a:t>20</a:t>
            </a:fld>
            <a:endParaRPr lang="en-GB"/>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spcBef>
                <a:spcPct val="0"/>
              </a:spcBef>
            </a:pPr>
            <a:endParaRPr lang="en-US" dirty="0"/>
          </a:p>
        </p:txBody>
      </p:sp>
    </p:spTree>
    <p:extLst>
      <p:ext uri="{BB962C8B-B14F-4D97-AF65-F5344CB8AC3E}">
        <p14:creationId xmlns:p14="http://schemas.microsoft.com/office/powerpoint/2010/main" val="2387586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Sierra Leone &amp; Liberia 2014.  </a:t>
            </a:r>
            <a:r>
              <a:rPr lang="en-GB" dirty="0" err="1"/>
              <a:t>Mapaction</a:t>
            </a:r>
            <a:r>
              <a:rPr lang="en-GB" baseline="0" dirty="0"/>
              <a:t> deployed to help decision makers</a:t>
            </a:r>
            <a:endParaRPr lang="en-GB" dirty="0"/>
          </a:p>
        </p:txBody>
      </p:sp>
      <p:sp>
        <p:nvSpPr>
          <p:cNvPr id="4" name="Slide Number Placeholder 3"/>
          <p:cNvSpPr>
            <a:spLocks noGrp="1"/>
          </p:cNvSpPr>
          <p:nvPr>
            <p:ph type="sldNum" sz="quarter" idx="10"/>
          </p:nvPr>
        </p:nvSpPr>
        <p:spPr/>
        <p:txBody>
          <a:bodyPr/>
          <a:lstStyle/>
          <a:p>
            <a:pPr>
              <a:defRPr/>
            </a:pPr>
            <a:fld id="{27955C22-F026-41CA-96DC-AEDC72CAFF38}" type="slidenum">
              <a:rPr lang="en-GB" smtClean="0"/>
              <a:pPr>
                <a:defRPr/>
              </a:pPr>
              <a:t>22</a:t>
            </a:fld>
            <a:endParaRPr lang="en-GB"/>
          </a:p>
        </p:txBody>
      </p:sp>
    </p:spTree>
    <p:extLst>
      <p:ext uri="{BB962C8B-B14F-4D97-AF65-F5344CB8AC3E}">
        <p14:creationId xmlns:p14="http://schemas.microsoft.com/office/powerpoint/2010/main" val="242892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EB3FED7-4E26-44B7-91F9-377994E01D61}" type="slidenum">
              <a:rPr lang="en-GB" smtClean="0"/>
              <a:pPr/>
              <a:t>23</a:t>
            </a:fld>
            <a:endParaRPr lang="en-GB"/>
          </a:p>
        </p:txBody>
      </p:sp>
      <p:sp>
        <p:nvSpPr>
          <p:cNvPr id="70659" name="Rectangle 2"/>
          <p:cNvSpPr>
            <a:spLocks noGrp="1" noRot="1" noChangeAspect="1" noChangeArrowheads="1" noTextEdit="1"/>
          </p:cNvSpPr>
          <p:nvPr>
            <p:ph type="sldImg"/>
          </p:nvPr>
        </p:nvSpPr>
        <p:spPr>
          <a:xfrm>
            <a:off x="1144588" y="685800"/>
            <a:ext cx="4572000" cy="3429000"/>
          </a:xfrm>
          <a:ln/>
        </p:spPr>
      </p:sp>
      <p:sp>
        <p:nvSpPr>
          <p:cNvPr id="70660" name="Rectangle 3"/>
          <p:cNvSpPr>
            <a:spLocks noGrp="1" noChangeArrowheads="1"/>
          </p:cNvSpPr>
          <p:nvPr>
            <p:ph type="body" idx="1"/>
          </p:nvPr>
        </p:nvSpPr>
        <p:spPr>
          <a:noFill/>
          <a:ln/>
        </p:spPr>
        <p:txBody>
          <a:bodyPr/>
          <a:lstStyle/>
          <a:p>
            <a:r>
              <a:rPr lang="en-GB"/>
              <a:t>This schematic will be well recognised by organisations working on all phases of what is called the disaster intervention cycle. The disaster response phase attracts the news cameras and indeed to a great extent the aid donors. It is about saving lives and meeting basic humanitarian needs in the aftermath of a natural disaster or man-made emergency.</a:t>
            </a:r>
          </a:p>
          <a:p>
            <a:endParaRPr lang="en-GB"/>
          </a:p>
          <a:p>
            <a:r>
              <a:rPr lang="en-GB"/>
              <a:t>In between hazardous events, such as major earthquakes, there is the opportunity to work on reducing the vulnerability of people to the next event. Remember that a disaster is only a disaster if people are severely impacted by it. </a:t>
            </a:r>
          </a:p>
          <a:p>
            <a:endParaRPr lang="en-GB"/>
          </a:p>
          <a:p>
            <a:r>
              <a:rPr lang="en-GB"/>
              <a:t>Other speakers today will rove across the use of maps and spatial data for disaster risk reduction. We are certainly very interested in that but our own core expertise is in disaster response. More specifically, MapAction’s role is to deploy to an affected country within hours after a disaster event, and to provide support during the search-and-rescue and early relief phases.</a:t>
            </a:r>
          </a:p>
          <a:p>
            <a:endParaRPr lang="en-GB"/>
          </a:p>
          <a:p>
            <a:r>
              <a:rPr lang="en-GB"/>
              <a:t>As we will argue, briefly this morning and in more depth in our workshop sessions, getting our collective acts together as a spatial information community can have a massive positive impact on our ability to assist disaster response agencies in an emergency. But the groundwork MUST be done BEFORE the disaster happens. The challenges are as much organisational – and political – as they are technical.</a:t>
            </a:r>
          </a:p>
          <a:p>
            <a:endParaRPr lang="en-GB"/>
          </a:p>
        </p:txBody>
      </p:sp>
    </p:spTree>
    <p:extLst>
      <p:ext uri="{BB962C8B-B14F-4D97-AF65-F5344CB8AC3E}">
        <p14:creationId xmlns:p14="http://schemas.microsoft.com/office/powerpoint/2010/main" val="789454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Training: we deliver specialist mapping and information management training for humanitarian partners including the UN and other NGOs. We also run our own humanitarian information mapping course in the UK. </a:t>
            </a:r>
          </a:p>
          <a:p>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24</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Most of our volunteers are UK-based</a:t>
            </a:r>
            <a:r>
              <a:rPr lang="en-GB" baseline="0" dirty="0"/>
              <a:t> but w</a:t>
            </a:r>
            <a:r>
              <a:rPr lang="en-GB" dirty="0"/>
              <a:t>e have a small</a:t>
            </a:r>
            <a:r>
              <a:rPr lang="en-GB" baseline="0" dirty="0"/>
              <a:t> section of volunteers based in the Caribbean and representatives in New Zealand, Australia, the Middle East and Europe.</a:t>
            </a:r>
          </a:p>
          <a:p>
            <a:endParaRPr lang="en-GB" baseline="0" dirty="0"/>
          </a:p>
          <a:p>
            <a:r>
              <a:rPr lang="en-GB" baseline="0" dirty="0"/>
              <a:t>We are ready to respond anywhere in the world where it is safe enough to send a team. </a:t>
            </a:r>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27</a:t>
            </a:fld>
            <a:endParaRPr lang="en-GB"/>
          </a:p>
        </p:txBody>
      </p:sp>
    </p:spTree>
    <p:extLst>
      <p:ext uri="{BB962C8B-B14F-4D97-AF65-F5344CB8AC3E}">
        <p14:creationId xmlns:p14="http://schemas.microsoft.com/office/powerpoint/2010/main" val="2035743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DFB3FD3-BBC2-4E92-A410-90F3C7454B56}" type="slidenum">
              <a:rPr lang="en-US" smtClean="0"/>
              <a:pPr>
                <a:defRPr/>
              </a:pPr>
              <a:t>29</a:t>
            </a:fld>
            <a:endParaRPr lang="en-US"/>
          </a:p>
        </p:txBody>
      </p:sp>
    </p:spTree>
    <p:extLst>
      <p:ext uri="{BB962C8B-B14F-4D97-AF65-F5344CB8AC3E}">
        <p14:creationId xmlns:p14="http://schemas.microsoft.com/office/powerpoint/2010/main" val="1748281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Map</a:t>
            </a:r>
            <a:r>
              <a:rPr lang="en-GB" baseline="0" dirty="0"/>
              <a:t> shows predicted and actual storm track of Hurricane Maria</a:t>
            </a:r>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30</a:t>
            </a:fld>
            <a:endParaRPr lang="en-GB"/>
          </a:p>
        </p:txBody>
      </p:sp>
    </p:spTree>
    <p:extLst>
      <p:ext uri="{BB962C8B-B14F-4D97-AF65-F5344CB8AC3E}">
        <p14:creationId xmlns:p14="http://schemas.microsoft.com/office/powerpoint/2010/main" val="3216201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Operational</a:t>
            </a:r>
            <a:r>
              <a:rPr lang="en-GB" baseline="0" dirty="0"/>
              <a:t> since 2002</a:t>
            </a:r>
          </a:p>
          <a:p>
            <a:endParaRPr lang="en-GB" baseline="0" dirty="0"/>
          </a:p>
          <a:p>
            <a:r>
              <a:rPr lang="en-GB" baseline="0" dirty="0"/>
              <a:t>Overseas rapid responses have included Boxing Day Tsunami (2004), Nepal earthquakes (2015), Ebola outbreak (2014) and recently, the Caribbean hurricanes.</a:t>
            </a:r>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7</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Prince</a:t>
            </a:r>
            <a:r>
              <a:rPr lang="en-GB" baseline="0" dirty="0"/>
              <a:t> Harry has been our Royal Patron since 2007 and takes an active interest in our work.  He takes part in an annual polo event to raise money for MapAction.</a:t>
            </a:r>
          </a:p>
          <a:p>
            <a:r>
              <a:rPr lang="en-GB" baseline="0" dirty="0"/>
              <a:t>We are also very grateful for the support of a number of charitable trusts, companies and individuals who donate or fundraise for us including the </a:t>
            </a:r>
            <a:r>
              <a:rPr lang="en-GB" baseline="0" dirty="0" err="1"/>
              <a:t>thinkWhere</a:t>
            </a:r>
            <a:r>
              <a:rPr lang="en-GB" baseline="0" dirty="0"/>
              <a:t> team shown above.</a:t>
            </a:r>
          </a:p>
        </p:txBody>
      </p:sp>
      <p:sp>
        <p:nvSpPr>
          <p:cNvPr id="4" name="Slide Number Placeholder 3"/>
          <p:cNvSpPr>
            <a:spLocks noGrp="1"/>
          </p:cNvSpPr>
          <p:nvPr>
            <p:ph type="sldNum" sz="quarter" idx="10"/>
          </p:nvPr>
        </p:nvSpPr>
        <p:spPr/>
        <p:txBody>
          <a:bodyPr/>
          <a:lstStyle/>
          <a:p>
            <a:fld id="{17F14287-7958-48B8-A61C-87862EAEAE66}" type="slidenum">
              <a:rPr lang="en-GB" smtClean="0"/>
              <a:pPr/>
              <a:t>31</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b="1">
                <a:solidFill>
                  <a:schemeClr val="tx1"/>
                </a:solidFill>
                <a:latin typeface="Candara" pitchFamily="34" charset="0"/>
              </a:defRPr>
            </a:lvl1pPr>
            <a:lvl2pPr marL="742890" indent="-285727">
              <a:defRPr b="1">
                <a:solidFill>
                  <a:schemeClr val="tx1"/>
                </a:solidFill>
                <a:latin typeface="Candara" pitchFamily="34" charset="0"/>
              </a:defRPr>
            </a:lvl2pPr>
            <a:lvl3pPr marL="1142906" indent="-228581">
              <a:defRPr b="1">
                <a:solidFill>
                  <a:schemeClr val="tx1"/>
                </a:solidFill>
                <a:latin typeface="Candara" pitchFamily="34" charset="0"/>
              </a:defRPr>
            </a:lvl3pPr>
            <a:lvl4pPr marL="1600069" indent="-228581">
              <a:defRPr b="1">
                <a:solidFill>
                  <a:schemeClr val="tx1"/>
                </a:solidFill>
                <a:latin typeface="Candara" pitchFamily="34" charset="0"/>
              </a:defRPr>
            </a:lvl4pPr>
            <a:lvl5pPr marL="2057232" indent="-228581">
              <a:defRPr b="1">
                <a:solidFill>
                  <a:schemeClr val="tx1"/>
                </a:solidFill>
                <a:latin typeface="Candara" pitchFamily="34" charset="0"/>
              </a:defRPr>
            </a:lvl5pPr>
            <a:lvl6pPr marL="2514394" indent="-228581" eaLnBrk="0" fontAlgn="base" hangingPunct="0">
              <a:spcBef>
                <a:spcPct val="0"/>
              </a:spcBef>
              <a:spcAft>
                <a:spcPct val="0"/>
              </a:spcAft>
              <a:defRPr b="1">
                <a:solidFill>
                  <a:schemeClr val="tx1"/>
                </a:solidFill>
                <a:latin typeface="Candara" pitchFamily="34" charset="0"/>
              </a:defRPr>
            </a:lvl6pPr>
            <a:lvl7pPr marL="2971557" indent="-228581" eaLnBrk="0" fontAlgn="base" hangingPunct="0">
              <a:spcBef>
                <a:spcPct val="0"/>
              </a:spcBef>
              <a:spcAft>
                <a:spcPct val="0"/>
              </a:spcAft>
              <a:defRPr b="1">
                <a:solidFill>
                  <a:schemeClr val="tx1"/>
                </a:solidFill>
                <a:latin typeface="Candara" pitchFamily="34" charset="0"/>
              </a:defRPr>
            </a:lvl7pPr>
            <a:lvl8pPr marL="3428720" indent="-228581" eaLnBrk="0" fontAlgn="base" hangingPunct="0">
              <a:spcBef>
                <a:spcPct val="0"/>
              </a:spcBef>
              <a:spcAft>
                <a:spcPct val="0"/>
              </a:spcAft>
              <a:defRPr b="1">
                <a:solidFill>
                  <a:schemeClr val="tx1"/>
                </a:solidFill>
                <a:latin typeface="Candara" pitchFamily="34" charset="0"/>
              </a:defRPr>
            </a:lvl8pPr>
            <a:lvl9pPr marL="3885883" indent="-228581" eaLnBrk="0" fontAlgn="base" hangingPunct="0">
              <a:spcBef>
                <a:spcPct val="0"/>
              </a:spcBef>
              <a:spcAft>
                <a:spcPct val="0"/>
              </a:spcAft>
              <a:defRPr b="1">
                <a:solidFill>
                  <a:schemeClr val="tx1"/>
                </a:solidFill>
                <a:latin typeface="Candara" pitchFamily="34" charset="0"/>
              </a:defRPr>
            </a:lvl9pPr>
          </a:lstStyle>
          <a:p>
            <a:fld id="{77E57284-8A69-471A-9A80-694A651208EF}" type="slidenum">
              <a:rPr lang="en-US" b="0" smtClean="0">
                <a:latin typeface="Arial" charset="0"/>
              </a:rPr>
              <a:pPr/>
              <a:t>8</a:t>
            </a:fld>
            <a:endParaRPr lang="en-US" b="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650111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b="1">
                <a:solidFill>
                  <a:schemeClr val="tx1"/>
                </a:solidFill>
                <a:latin typeface="Candara" pitchFamily="34" charset="0"/>
              </a:defRPr>
            </a:lvl1pPr>
            <a:lvl2pPr marL="742890" indent="-285727">
              <a:defRPr b="1">
                <a:solidFill>
                  <a:schemeClr val="tx1"/>
                </a:solidFill>
                <a:latin typeface="Candara" pitchFamily="34" charset="0"/>
              </a:defRPr>
            </a:lvl2pPr>
            <a:lvl3pPr marL="1142906" indent="-228581">
              <a:defRPr b="1">
                <a:solidFill>
                  <a:schemeClr val="tx1"/>
                </a:solidFill>
                <a:latin typeface="Candara" pitchFamily="34" charset="0"/>
              </a:defRPr>
            </a:lvl3pPr>
            <a:lvl4pPr marL="1600069" indent="-228581">
              <a:defRPr b="1">
                <a:solidFill>
                  <a:schemeClr val="tx1"/>
                </a:solidFill>
                <a:latin typeface="Candara" pitchFamily="34" charset="0"/>
              </a:defRPr>
            </a:lvl4pPr>
            <a:lvl5pPr marL="2057232" indent="-228581">
              <a:defRPr b="1">
                <a:solidFill>
                  <a:schemeClr val="tx1"/>
                </a:solidFill>
                <a:latin typeface="Candara" pitchFamily="34" charset="0"/>
              </a:defRPr>
            </a:lvl5pPr>
            <a:lvl6pPr marL="2514394" indent="-228581" eaLnBrk="0" fontAlgn="base" hangingPunct="0">
              <a:spcBef>
                <a:spcPct val="0"/>
              </a:spcBef>
              <a:spcAft>
                <a:spcPct val="0"/>
              </a:spcAft>
              <a:defRPr b="1">
                <a:solidFill>
                  <a:schemeClr val="tx1"/>
                </a:solidFill>
                <a:latin typeface="Candara" pitchFamily="34" charset="0"/>
              </a:defRPr>
            </a:lvl6pPr>
            <a:lvl7pPr marL="2971557" indent="-228581" eaLnBrk="0" fontAlgn="base" hangingPunct="0">
              <a:spcBef>
                <a:spcPct val="0"/>
              </a:spcBef>
              <a:spcAft>
                <a:spcPct val="0"/>
              </a:spcAft>
              <a:defRPr b="1">
                <a:solidFill>
                  <a:schemeClr val="tx1"/>
                </a:solidFill>
                <a:latin typeface="Candara" pitchFamily="34" charset="0"/>
              </a:defRPr>
            </a:lvl7pPr>
            <a:lvl8pPr marL="3428720" indent="-228581" eaLnBrk="0" fontAlgn="base" hangingPunct="0">
              <a:spcBef>
                <a:spcPct val="0"/>
              </a:spcBef>
              <a:spcAft>
                <a:spcPct val="0"/>
              </a:spcAft>
              <a:defRPr b="1">
                <a:solidFill>
                  <a:schemeClr val="tx1"/>
                </a:solidFill>
                <a:latin typeface="Candara" pitchFamily="34" charset="0"/>
              </a:defRPr>
            </a:lvl8pPr>
            <a:lvl9pPr marL="3885883" indent="-228581" eaLnBrk="0" fontAlgn="base" hangingPunct="0">
              <a:spcBef>
                <a:spcPct val="0"/>
              </a:spcBef>
              <a:spcAft>
                <a:spcPct val="0"/>
              </a:spcAft>
              <a:defRPr b="1">
                <a:solidFill>
                  <a:schemeClr val="tx1"/>
                </a:solidFill>
                <a:latin typeface="Candara" pitchFamily="34" charset="0"/>
              </a:defRPr>
            </a:lvl9pPr>
          </a:lstStyle>
          <a:p>
            <a:fld id="{51A9DB26-B6DA-4265-9E39-9C8309308BE0}" type="slidenum">
              <a:rPr lang="en-US" b="0" smtClean="0">
                <a:latin typeface="Arial" charset="0"/>
              </a:rPr>
              <a:pPr/>
              <a:t>10</a:t>
            </a:fld>
            <a:endParaRPr lang="en-US" b="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320325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b="1">
                <a:solidFill>
                  <a:schemeClr val="tx1"/>
                </a:solidFill>
                <a:latin typeface="Candara" pitchFamily="34" charset="0"/>
              </a:defRPr>
            </a:lvl1pPr>
            <a:lvl2pPr marL="742890" indent="-285727">
              <a:defRPr b="1">
                <a:solidFill>
                  <a:schemeClr val="tx1"/>
                </a:solidFill>
                <a:latin typeface="Candara" pitchFamily="34" charset="0"/>
              </a:defRPr>
            </a:lvl2pPr>
            <a:lvl3pPr marL="1142906" indent="-228581">
              <a:defRPr b="1">
                <a:solidFill>
                  <a:schemeClr val="tx1"/>
                </a:solidFill>
                <a:latin typeface="Candara" pitchFamily="34" charset="0"/>
              </a:defRPr>
            </a:lvl3pPr>
            <a:lvl4pPr marL="1600069" indent="-228581">
              <a:defRPr b="1">
                <a:solidFill>
                  <a:schemeClr val="tx1"/>
                </a:solidFill>
                <a:latin typeface="Candara" pitchFamily="34" charset="0"/>
              </a:defRPr>
            </a:lvl4pPr>
            <a:lvl5pPr marL="2057232" indent="-228581">
              <a:defRPr b="1">
                <a:solidFill>
                  <a:schemeClr val="tx1"/>
                </a:solidFill>
                <a:latin typeface="Candara" pitchFamily="34" charset="0"/>
              </a:defRPr>
            </a:lvl5pPr>
            <a:lvl6pPr marL="2514394" indent="-228581" eaLnBrk="0" fontAlgn="base" hangingPunct="0">
              <a:spcBef>
                <a:spcPct val="0"/>
              </a:spcBef>
              <a:spcAft>
                <a:spcPct val="0"/>
              </a:spcAft>
              <a:defRPr b="1">
                <a:solidFill>
                  <a:schemeClr val="tx1"/>
                </a:solidFill>
                <a:latin typeface="Candara" pitchFamily="34" charset="0"/>
              </a:defRPr>
            </a:lvl6pPr>
            <a:lvl7pPr marL="2971557" indent="-228581" eaLnBrk="0" fontAlgn="base" hangingPunct="0">
              <a:spcBef>
                <a:spcPct val="0"/>
              </a:spcBef>
              <a:spcAft>
                <a:spcPct val="0"/>
              </a:spcAft>
              <a:defRPr b="1">
                <a:solidFill>
                  <a:schemeClr val="tx1"/>
                </a:solidFill>
                <a:latin typeface="Candara" pitchFamily="34" charset="0"/>
              </a:defRPr>
            </a:lvl7pPr>
            <a:lvl8pPr marL="3428720" indent="-228581" eaLnBrk="0" fontAlgn="base" hangingPunct="0">
              <a:spcBef>
                <a:spcPct val="0"/>
              </a:spcBef>
              <a:spcAft>
                <a:spcPct val="0"/>
              </a:spcAft>
              <a:defRPr b="1">
                <a:solidFill>
                  <a:schemeClr val="tx1"/>
                </a:solidFill>
                <a:latin typeface="Candara" pitchFamily="34" charset="0"/>
              </a:defRPr>
            </a:lvl8pPr>
            <a:lvl9pPr marL="3885883" indent="-228581" eaLnBrk="0" fontAlgn="base" hangingPunct="0">
              <a:spcBef>
                <a:spcPct val="0"/>
              </a:spcBef>
              <a:spcAft>
                <a:spcPct val="0"/>
              </a:spcAft>
              <a:defRPr b="1">
                <a:solidFill>
                  <a:schemeClr val="tx1"/>
                </a:solidFill>
                <a:latin typeface="Candara" pitchFamily="34" charset="0"/>
              </a:defRPr>
            </a:lvl9pPr>
          </a:lstStyle>
          <a:p>
            <a:fld id="{76A0AA89-E754-4438-8D22-CE0EF66F20EC}" type="slidenum">
              <a:rPr lang="en-US" b="0" smtClean="0">
                <a:latin typeface="Arial" charset="0"/>
              </a:rPr>
              <a:pPr/>
              <a:t>11</a:t>
            </a:fld>
            <a:endParaRPr lang="en-US" b="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GB" dirty="0"/>
          </a:p>
        </p:txBody>
      </p:sp>
    </p:spTree>
    <p:extLst>
      <p:ext uri="{BB962C8B-B14F-4D97-AF65-F5344CB8AC3E}">
        <p14:creationId xmlns:p14="http://schemas.microsoft.com/office/powerpoint/2010/main" val="1227000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Operational</a:t>
            </a:r>
            <a:r>
              <a:rPr lang="en-GB" baseline="0" dirty="0"/>
              <a:t> since 2002</a:t>
            </a:r>
          </a:p>
          <a:p>
            <a:endParaRPr lang="en-GB" baseline="0" dirty="0"/>
          </a:p>
          <a:p>
            <a:r>
              <a:rPr lang="en-GB" baseline="0" dirty="0"/>
              <a:t>Overseas rapid responses have included Boxing Day Tsunami (2004), Nepal earthquakes (2015), Ebola outbreak (2014) and Mediterranean refugee crisis.</a:t>
            </a:r>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12</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 have 76 volunteers</a:t>
            </a:r>
          </a:p>
          <a:p>
            <a:r>
              <a:rPr lang="en-GB" dirty="0"/>
              <a:t>Small</a:t>
            </a:r>
            <a:r>
              <a:rPr lang="en-GB" baseline="0" dirty="0"/>
              <a:t> staff team, most of whom are part time, based in Buckinghamshire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Volunteers are predominantly UK based in order to be able to attend regular training weekends. They attend regular monthly training and are ready to deploy to the scene of an emergency within hours of an alert.</a:t>
            </a:r>
          </a:p>
          <a:p>
            <a:r>
              <a:rPr lang="en-GB" dirty="0"/>
              <a:t>Senior professionals</a:t>
            </a:r>
            <a:r>
              <a:rPr lang="en-GB" baseline="0" dirty="0"/>
              <a:t> working in GIS</a:t>
            </a:r>
          </a:p>
        </p:txBody>
      </p:sp>
      <p:sp>
        <p:nvSpPr>
          <p:cNvPr id="4" name="Slide Number Placeholder 3"/>
          <p:cNvSpPr>
            <a:spLocks noGrp="1"/>
          </p:cNvSpPr>
          <p:nvPr>
            <p:ph type="sldNum" sz="quarter" idx="10"/>
          </p:nvPr>
        </p:nvSpPr>
        <p:spPr/>
        <p:txBody>
          <a:bodyPr/>
          <a:lstStyle/>
          <a:p>
            <a:fld id="{17F14287-7958-48B8-A61C-87862EAEAE66}" type="slidenum">
              <a:rPr lang="en-GB" smtClean="0"/>
              <a:pPr/>
              <a:t>13</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6F162E0-46E3-46B7-BAD6-1E94A5FCFD5F}" type="slidenum">
              <a:rPr lang="en-GB" smtClean="0"/>
              <a:pPr/>
              <a:t>14</a:t>
            </a:fld>
            <a:endParaRPr lang="en-GB"/>
          </a:p>
        </p:txBody>
      </p:sp>
      <p:sp>
        <p:nvSpPr>
          <p:cNvPr id="57347"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dirty="0"/>
          </a:p>
        </p:txBody>
      </p:sp>
    </p:spTree>
    <p:extLst>
      <p:ext uri="{BB962C8B-B14F-4D97-AF65-F5344CB8AC3E}">
        <p14:creationId xmlns:p14="http://schemas.microsoft.com/office/powerpoint/2010/main" val="413708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Most of our volunteers are UK-based</a:t>
            </a:r>
            <a:r>
              <a:rPr lang="en-GB" baseline="0" dirty="0"/>
              <a:t> but w</a:t>
            </a:r>
            <a:r>
              <a:rPr lang="en-GB" dirty="0"/>
              <a:t>e have a small</a:t>
            </a:r>
            <a:r>
              <a:rPr lang="en-GB" baseline="0" dirty="0"/>
              <a:t> section of volunteers based in the Caribbean and representatives in New Zealand, Australia, the Middle East and Europe.</a:t>
            </a:r>
          </a:p>
          <a:p>
            <a:endParaRPr lang="en-GB" baseline="0" dirty="0"/>
          </a:p>
          <a:p>
            <a:r>
              <a:rPr lang="en-GB" baseline="0" dirty="0"/>
              <a:t>We are ready to respond anywhere in the world where it is safe enough to send a team. </a:t>
            </a:r>
            <a:endParaRPr lang="en-GB" dirty="0"/>
          </a:p>
        </p:txBody>
      </p:sp>
      <p:sp>
        <p:nvSpPr>
          <p:cNvPr id="4" name="Slide Number Placeholder 3"/>
          <p:cNvSpPr>
            <a:spLocks noGrp="1"/>
          </p:cNvSpPr>
          <p:nvPr>
            <p:ph type="sldNum" sz="quarter" idx="10"/>
          </p:nvPr>
        </p:nvSpPr>
        <p:spPr/>
        <p:txBody>
          <a:bodyPr/>
          <a:lstStyle/>
          <a:p>
            <a:fld id="{17F14287-7958-48B8-A61C-87862EAEAE66}" type="slidenum">
              <a:rPr lang="en-GB" smtClean="0"/>
              <a:pPr/>
              <a:t>15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412776"/>
            <a:ext cx="7772400" cy="1470025"/>
          </a:xfrm>
        </p:spPr>
        <p:txBody>
          <a:bodyPr/>
          <a:lstStyle>
            <a:lvl1pPr>
              <a:defRPr baseline="0">
                <a:solidFill>
                  <a:srgbClr val="19458D"/>
                </a:solidFill>
                <a:latin typeface="+mj-lt"/>
                <a:cs typeface="Arial"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331640" y="3501008"/>
            <a:ext cx="6400800" cy="1752600"/>
          </a:xfrm>
        </p:spPr>
        <p:txBody>
          <a:bodyPr/>
          <a:lstStyle>
            <a:lvl1pPr marL="0" indent="0" algn="ctr">
              <a:buNone/>
              <a:defRPr baseline="0">
                <a:solidFill>
                  <a:srgbClr val="19458D"/>
                </a:solidFill>
                <a:latin typeface="Eurostile"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7" name="Rectangle 6"/>
          <p:cNvSpPr/>
          <p:nvPr userDrawn="1"/>
        </p:nvSpPr>
        <p:spPr>
          <a:xfrm>
            <a:off x="0" y="6138000"/>
            <a:ext cx="9144000" cy="720000"/>
          </a:xfrm>
          <a:prstGeom prst="rect">
            <a:avLst/>
          </a:prstGeom>
          <a:solidFill>
            <a:srgbClr val="19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MapAction Logo on Blu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24328" y="6138000"/>
            <a:ext cx="1481143" cy="720000"/>
          </a:xfrm>
          <a:prstGeom prst="rect">
            <a:avLst/>
          </a:prstGeom>
        </p:spPr>
      </p:pic>
      <p:sp>
        <p:nvSpPr>
          <p:cNvPr id="6"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9"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10"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atin typeface="+mj-lt"/>
              </a:defRPr>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picture and caption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51520" y="1052736"/>
            <a:ext cx="4032000" cy="40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51520" y="5239544"/>
            <a:ext cx="4032000" cy="804862"/>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2"/>
          <p:cNvSpPr>
            <a:spLocks noGrp="1"/>
          </p:cNvSpPr>
          <p:nvPr>
            <p:ph type="pic" idx="13"/>
          </p:nvPr>
        </p:nvSpPr>
        <p:spPr>
          <a:xfrm>
            <a:off x="4860480" y="1052736"/>
            <a:ext cx="4032000" cy="40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10" name="Text Placeholder 3"/>
          <p:cNvSpPr>
            <a:spLocks noGrp="1"/>
          </p:cNvSpPr>
          <p:nvPr>
            <p:ph type="body" sz="half" idx="14"/>
          </p:nvPr>
        </p:nvSpPr>
        <p:spPr>
          <a:xfrm>
            <a:off x="4860480" y="5239544"/>
            <a:ext cx="4032000" cy="804862"/>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0" y="0"/>
            <a:ext cx="9144000" cy="1052736"/>
          </a:xfrm>
        </p:spPr>
        <p:txBody>
          <a:bodyPr>
            <a:normAutofit/>
          </a:bodyPr>
          <a:lstStyle>
            <a:lvl1pPr>
              <a:defRPr sz="4000" b="1">
                <a:latin typeface="Eurostile" pitchFamily="34" charset="0"/>
              </a:defRPr>
            </a:lvl1pPr>
          </a:lstStyle>
          <a:p>
            <a:r>
              <a:rPr lang="en-US"/>
              <a:t>Click to edit Master title style</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picture and captions and additional commen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7096" y="1917232"/>
            <a:ext cx="36004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467096" y="5553296"/>
            <a:ext cx="3600000" cy="54000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2"/>
          <p:cNvSpPr>
            <a:spLocks noGrp="1"/>
          </p:cNvSpPr>
          <p:nvPr>
            <p:ph type="pic" idx="13"/>
          </p:nvPr>
        </p:nvSpPr>
        <p:spPr>
          <a:xfrm>
            <a:off x="5076056" y="1917232"/>
            <a:ext cx="36004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10" name="Text Placeholder 3"/>
          <p:cNvSpPr>
            <a:spLocks noGrp="1"/>
          </p:cNvSpPr>
          <p:nvPr>
            <p:ph type="body" sz="half" idx="14"/>
          </p:nvPr>
        </p:nvSpPr>
        <p:spPr>
          <a:xfrm>
            <a:off x="5076056" y="5553296"/>
            <a:ext cx="3600000" cy="54000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0" y="0"/>
            <a:ext cx="9144000" cy="1052736"/>
          </a:xfrm>
        </p:spPr>
        <p:txBody>
          <a:bodyPr>
            <a:normAutofit/>
          </a:bodyPr>
          <a:lstStyle>
            <a:lvl1pPr>
              <a:defRPr sz="4000" b="1">
                <a:latin typeface="Eurostile" pitchFamily="34" charset="0"/>
              </a:defRPr>
            </a:lvl1pPr>
          </a:lstStyle>
          <a:p>
            <a:r>
              <a:rPr lang="en-US"/>
              <a:t>Click to edit Master title style</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
        <p:nvSpPr>
          <p:cNvPr id="13" name="Text Placeholder 3"/>
          <p:cNvSpPr>
            <a:spLocks noGrp="1"/>
          </p:cNvSpPr>
          <p:nvPr>
            <p:ph type="body" sz="half" idx="15"/>
          </p:nvPr>
        </p:nvSpPr>
        <p:spPr>
          <a:xfrm>
            <a:off x="467544" y="1268760"/>
            <a:ext cx="8208912" cy="540000"/>
          </a:xfrm>
        </p:spPr>
        <p:txBody>
          <a:bodyPr>
            <a:normAutofit/>
          </a:bodyPr>
          <a:lstStyle>
            <a:lvl1pPr marL="0" indent="0">
              <a:buNone/>
              <a:defRPr sz="1800" b="0">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quarters and captions">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544" y="3284984"/>
            <a:ext cx="3600000" cy="36004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Title 1"/>
          <p:cNvSpPr>
            <a:spLocks noGrp="1"/>
          </p:cNvSpPr>
          <p:nvPr>
            <p:ph type="title"/>
          </p:nvPr>
        </p:nvSpPr>
        <p:spPr>
          <a:xfrm>
            <a:off x="0" y="0"/>
            <a:ext cx="9144000" cy="1052736"/>
          </a:xfrm>
        </p:spPr>
        <p:txBody>
          <a:bodyPr>
            <a:normAutofit/>
          </a:bodyPr>
          <a:lstStyle>
            <a:lvl1pPr>
              <a:defRPr sz="4000" b="1">
                <a:latin typeface="Eurostile" pitchFamily="34" charset="0"/>
              </a:defRPr>
            </a:lvl1pPr>
          </a:lstStyle>
          <a:p>
            <a:r>
              <a:rPr lang="en-US"/>
              <a:t>Click to edit Master title style</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
        <p:nvSpPr>
          <p:cNvPr id="20" name="Content Placeholder 2"/>
          <p:cNvSpPr>
            <a:spLocks noGrp="1"/>
          </p:cNvSpPr>
          <p:nvPr>
            <p:ph idx="21"/>
          </p:nvPr>
        </p:nvSpPr>
        <p:spPr>
          <a:xfrm>
            <a:off x="467544" y="1268761"/>
            <a:ext cx="3600400" cy="198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
        <p:nvSpPr>
          <p:cNvPr id="23" name="Text Placeholder 3"/>
          <p:cNvSpPr>
            <a:spLocks noGrp="1"/>
          </p:cNvSpPr>
          <p:nvPr>
            <p:ph type="body" sz="half" idx="22"/>
          </p:nvPr>
        </p:nvSpPr>
        <p:spPr>
          <a:xfrm>
            <a:off x="467544" y="5733255"/>
            <a:ext cx="3600000" cy="36004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4" name="Content Placeholder 2"/>
          <p:cNvSpPr>
            <a:spLocks noGrp="1"/>
          </p:cNvSpPr>
          <p:nvPr>
            <p:ph idx="23"/>
          </p:nvPr>
        </p:nvSpPr>
        <p:spPr>
          <a:xfrm>
            <a:off x="467544" y="3717032"/>
            <a:ext cx="3600400" cy="198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
        <p:nvSpPr>
          <p:cNvPr id="25" name="Text Placeholder 3"/>
          <p:cNvSpPr>
            <a:spLocks noGrp="1"/>
          </p:cNvSpPr>
          <p:nvPr>
            <p:ph type="body" sz="half" idx="24"/>
          </p:nvPr>
        </p:nvSpPr>
        <p:spPr>
          <a:xfrm>
            <a:off x="5076056" y="3284984"/>
            <a:ext cx="3600000" cy="36004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6" name="Content Placeholder 2"/>
          <p:cNvSpPr>
            <a:spLocks noGrp="1"/>
          </p:cNvSpPr>
          <p:nvPr>
            <p:ph idx="25"/>
          </p:nvPr>
        </p:nvSpPr>
        <p:spPr>
          <a:xfrm>
            <a:off x="5076056" y="1268761"/>
            <a:ext cx="3600400" cy="198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
        <p:nvSpPr>
          <p:cNvPr id="27" name="Text Placeholder 3"/>
          <p:cNvSpPr>
            <a:spLocks noGrp="1"/>
          </p:cNvSpPr>
          <p:nvPr>
            <p:ph type="body" sz="half" idx="26"/>
          </p:nvPr>
        </p:nvSpPr>
        <p:spPr>
          <a:xfrm>
            <a:off x="5076056" y="5733255"/>
            <a:ext cx="3600000" cy="36004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8" name="Content Placeholder 2"/>
          <p:cNvSpPr>
            <a:spLocks noGrp="1"/>
          </p:cNvSpPr>
          <p:nvPr>
            <p:ph idx="27"/>
          </p:nvPr>
        </p:nvSpPr>
        <p:spPr>
          <a:xfrm>
            <a:off x="5076056" y="3717032"/>
            <a:ext cx="3600400" cy="198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quarters and no captions">
    <p:spTree>
      <p:nvGrpSpPr>
        <p:cNvPr id="1" name=""/>
        <p:cNvGrpSpPr/>
        <p:nvPr/>
      </p:nvGrpSpPr>
      <p:grpSpPr>
        <a:xfrm>
          <a:off x="0" y="0"/>
          <a:ext cx="0" cy="0"/>
          <a:chOff x="0" y="0"/>
          <a:chExt cx="0" cy="0"/>
        </a:xfrm>
      </p:grpSpPr>
      <p:sp>
        <p:nvSpPr>
          <p:cNvPr id="20" name="Content Placeholder 2"/>
          <p:cNvSpPr>
            <a:spLocks noGrp="1"/>
          </p:cNvSpPr>
          <p:nvPr>
            <p:ph idx="21"/>
          </p:nvPr>
        </p:nvSpPr>
        <p:spPr>
          <a:xfrm>
            <a:off x="467544" y="1268760"/>
            <a:ext cx="3600400" cy="234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
        <p:nvSpPr>
          <p:cNvPr id="12" name="Title 1"/>
          <p:cNvSpPr>
            <a:spLocks noGrp="1"/>
          </p:cNvSpPr>
          <p:nvPr>
            <p:ph type="title"/>
          </p:nvPr>
        </p:nvSpPr>
        <p:spPr>
          <a:xfrm>
            <a:off x="0" y="0"/>
            <a:ext cx="9144000" cy="1052736"/>
          </a:xfrm>
        </p:spPr>
        <p:txBody>
          <a:bodyPr>
            <a:normAutofit/>
          </a:bodyPr>
          <a:lstStyle>
            <a:lvl1pPr>
              <a:defRPr sz="4000" b="1">
                <a:latin typeface="Eurostile" pitchFamily="34" charset="0"/>
              </a:defRPr>
            </a:lvl1pPr>
          </a:lstStyle>
          <a:p>
            <a:r>
              <a:rPr lang="en-US"/>
              <a:t>Click to edit Master title style</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
        <p:nvSpPr>
          <p:cNvPr id="24" name="Content Placeholder 2"/>
          <p:cNvSpPr>
            <a:spLocks noGrp="1"/>
          </p:cNvSpPr>
          <p:nvPr>
            <p:ph idx="23"/>
          </p:nvPr>
        </p:nvSpPr>
        <p:spPr>
          <a:xfrm>
            <a:off x="467544" y="3717032"/>
            <a:ext cx="3600400" cy="234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
        <p:nvSpPr>
          <p:cNvPr id="26" name="Content Placeholder 2"/>
          <p:cNvSpPr>
            <a:spLocks noGrp="1"/>
          </p:cNvSpPr>
          <p:nvPr>
            <p:ph idx="25"/>
          </p:nvPr>
        </p:nvSpPr>
        <p:spPr>
          <a:xfrm>
            <a:off x="5076056" y="1268761"/>
            <a:ext cx="3600400" cy="234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
        <p:nvSpPr>
          <p:cNvPr id="28" name="Content Placeholder 2"/>
          <p:cNvSpPr>
            <a:spLocks noGrp="1"/>
          </p:cNvSpPr>
          <p:nvPr>
            <p:ph idx="27"/>
          </p:nvPr>
        </p:nvSpPr>
        <p:spPr>
          <a:xfrm>
            <a:off x="5076056" y="3717032"/>
            <a:ext cx="3600400" cy="2340000"/>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picture and caption and additional commen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096" y="5553296"/>
            <a:ext cx="8209360" cy="540000"/>
          </a:xfrm>
        </p:spPr>
        <p:txBody>
          <a:bodyPr>
            <a:normAutofit/>
          </a:bodyPr>
          <a:lstStyle>
            <a:lvl1pPr marL="0" indent="0">
              <a:buNone/>
              <a:defRPr sz="1800" b="1">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itle 1"/>
          <p:cNvSpPr>
            <a:spLocks noGrp="1"/>
          </p:cNvSpPr>
          <p:nvPr>
            <p:ph type="title"/>
          </p:nvPr>
        </p:nvSpPr>
        <p:spPr>
          <a:xfrm>
            <a:off x="0" y="0"/>
            <a:ext cx="9144000" cy="1052736"/>
          </a:xfrm>
        </p:spPr>
        <p:txBody>
          <a:bodyPr>
            <a:normAutofit/>
          </a:bodyPr>
          <a:lstStyle>
            <a:lvl1pPr>
              <a:defRPr sz="4000" b="1">
                <a:latin typeface="Eurostile" pitchFamily="34" charset="0"/>
              </a:defRPr>
            </a:lvl1pPr>
          </a:lstStyle>
          <a:p>
            <a:r>
              <a:rPr lang="en-US"/>
              <a:t>Click to edit Master title style</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
        <p:nvSpPr>
          <p:cNvPr id="13" name="Text Placeholder 3"/>
          <p:cNvSpPr>
            <a:spLocks noGrp="1"/>
          </p:cNvSpPr>
          <p:nvPr>
            <p:ph type="body" sz="half" idx="15"/>
          </p:nvPr>
        </p:nvSpPr>
        <p:spPr>
          <a:xfrm>
            <a:off x="467544" y="1268760"/>
            <a:ext cx="8208912" cy="540000"/>
          </a:xfrm>
        </p:spPr>
        <p:txBody>
          <a:bodyPr>
            <a:normAutofit/>
          </a:bodyPr>
          <a:lstStyle>
            <a:lvl1pPr marL="0" indent="0">
              <a:buNone/>
              <a:defRPr sz="1800" b="0">
                <a:latin typeface="Eurostile"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2"/>
          <p:cNvSpPr>
            <a:spLocks noGrp="1"/>
          </p:cNvSpPr>
          <p:nvPr>
            <p:ph idx="16"/>
          </p:nvPr>
        </p:nvSpPr>
        <p:spPr>
          <a:xfrm>
            <a:off x="467544" y="1916831"/>
            <a:ext cx="8219256" cy="3600401"/>
          </a:xfrm>
        </p:spPr>
        <p:txBody>
          <a:bodyPr/>
          <a:lstStyle>
            <a:lvl1pPr>
              <a:defRPr sz="3200">
                <a:latin typeface="Eurostile" pitchFamily="34" charset="0"/>
              </a:defRPr>
            </a:lvl1pPr>
            <a:lvl2pPr>
              <a:defRPr sz="2800">
                <a:latin typeface="Eurostile" pitchFamily="34" charset="0"/>
              </a:defRPr>
            </a:lvl2pPr>
            <a:lvl3pPr>
              <a:defRPr sz="2400">
                <a:latin typeface="Eurostile" pitchFamily="34" charset="0"/>
              </a:defRPr>
            </a:lvl3pPr>
            <a:lvl4pPr>
              <a:defRPr sz="2000">
                <a:latin typeface="Eurostile" pitchFamily="34" charset="0"/>
              </a:defRPr>
            </a:lvl4pPr>
            <a:lvl5pPr>
              <a:defRPr sz="2000">
                <a:latin typeface="Eurostile"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in 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81492" y="3645024"/>
            <a:ext cx="6400800" cy="1152128"/>
          </a:xfrm>
          <a:prstGeom prst="rect">
            <a:avLst/>
          </a:prstGeom>
        </p:spPr>
        <p:txBody>
          <a:bodyPr/>
          <a:lstStyle>
            <a:lvl1pPr marL="0" indent="0" algn="ctr">
              <a:buNone/>
              <a:defRPr sz="2000" i="1">
                <a:solidFill>
                  <a:srgbClr val="3C60AD"/>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a:t>
            </a:r>
          </a:p>
          <a:p>
            <a:r>
              <a:rPr lang="en-US" dirty="0"/>
              <a:t>DD MMM YYYY</a:t>
            </a:r>
          </a:p>
          <a:p>
            <a:r>
              <a:rPr lang="en-GB" dirty="0"/>
              <a:t>Presenter Name</a:t>
            </a:r>
          </a:p>
        </p:txBody>
      </p:sp>
      <p:pic>
        <p:nvPicPr>
          <p:cNvPr id="7" name="Picture 6" descr="MapAction logo RGB - Blue Gradien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11200" y="451379"/>
            <a:ext cx="2121601" cy="1094520"/>
          </a:xfrm>
          <a:prstGeom prst="rect">
            <a:avLst/>
          </a:prstGeom>
        </p:spPr>
      </p:pic>
      <p:grpSp>
        <p:nvGrpSpPr>
          <p:cNvPr id="2" name="Group 13"/>
          <p:cNvGrpSpPr/>
          <p:nvPr userDrawn="1"/>
        </p:nvGrpSpPr>
        <p:grpSpPr>
          <a:xfrm>
            <a:off x="0" y="5057800"/>
            <a:ext cx="9144000" cy="1800200"/>
            <a:chOff x="0" y="5057800"/>
            <a:chExt cx="9906000" cy="1800200"/>
          </a:xfrm>
        </p:grpSpPr>
        <p:pic>
          <p:nvPicPr>
            <p:cNvPr id="15" name="Picture 14" descr="2013-11-08 The Philippines - Ant 013.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5058000"/>
              <a:ext cx="1973417" cy="1800000"/>
            </a:xfrm>
            <a:prstGeom prst="rect">
              <a:avLst/>
            </a:prstGeom>
            <a:noFill/>
            <a:ln>
              <a:noFill/>
            </a:ln>
          </p:spPr>
        </p:pic>
        <p:pic>
          <p:nvPicPr>
            <p:cNvPr id="16" name="Picture 15" descr="2013-11-08 The Philippines - Ant 04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932583" y="5058000"/>
              <a:ext cx="1973417" cy="1800000"/>
            </a:xfrm>
            <a:prstGeom prst="rect">
              <a:avLst/>
            </a:prstGeom>
            <a:noFill/>
            <a:ln>
              <a:noFill/>
            </a:ln>
          </p:spPr>
        </p:pic>
        <p:pic>
          <p:nvPicPr>
            <p:cNvPr id="1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7923" y="5058000"/>
              <a:ext cx="1975424"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descr="2009-12-05 Niger 034.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965288" y="5057800"/>
              <a:ext cx="1973400" cy="1800200"/>
            </a:xfrm>
            <a:prstGeom prst="rect">
              <a:avLst/>
            </a:prstGeom>
            <a:noFill/>
            <a:ln>
              <a:noFill/>
            </a:ln>
          </p:spPr>
        </p:pic>
        <p:pic>
          <p:nvPicPr>
            <p:cNvPr id="19" name="Picture 18" descr="2626.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982653" y="5057800"/>
              <a:ext cx="1973400" cy="1800200"/>
            </a:xfrm>
            <a:prstGeom prst="rect">
              <a:avLst/>
            </a:prstGeom>
            <a:noFill/>
            <a:ln>
              <a:noFill/>
            </a:ln>
          </p:spPr>
        </p:pic>
      </p:grpSp>
      <p:sp>
        <p:nvSpPr>
          <p:cNvPr id="20" name="Title 19"/>
          <p:cNvSpPr>
            <a:spLocks noGrp="1"/>
          </p:cNvSpPr>
          <p:nvPr>
            <p:ph type="title"/>
          </p:nvPr>
        </p:nvSpPr>
        <p:spPr>
          <a:xfrm>
            <a:off x="450927" y="2276872"/>
            <a:ext cx="8229600" cy="1143000"/>
          </a:xfrm>
          <a:prstGeom prst="rect">
            <a:avLst/>
          </a:prstGeom>
        </p:spPr>
        <p:txBody>
          <a:bodyPr/>
          <a:lstStyle>
            <a:lvl1pPr>
              <a:defRPr b="1"/>
            </a:lvl1pPr>
          </a:lstStyle>
          <a:p>
            <a:r>
              <a:rPr lang="en-US"/>
              <a:t>Click to edit Master title style</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lvl1pPr>
              <a:defRPr sz="4000" b="0">
                <a:latin typeface="+mj-lt"/>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atin typeface="+mj-lt"/>
              </a:defRPr>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a:solidFill>
                  <a:srgbClr val="32BCA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b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atin typeface="+mj-lt"/>
              </a:defRPr>
            </a:lvl1pPr>
          </a:lstStyle>
          <a:p>
            <a:r>
              <a:rPr lang="en-US"/>
              <a:t>Click to edit Master title style</a:t>
            </a:r>
            <a:endParaRPr lang="en-GB"/>
          </a:p>
        </p:txBody>
      </p:sp>
      <p:sp>
        <p:nvSpPr>
          <p:cNvPr id="3" name="Text Placeholder 2"/>
          <p:cNvSpPr>
            <a:spLocks noGrp="1"/>
          </p:cNvSpPr>
          <p:nvPr>
            <p:ph type="body" idx="1"/>
          </p:nvPr>
        </p:nvSpPr>
        <p:spPr>
          <a:xfrm>
            <a:off x="722313" y="3933056"/>
            <a:ext cx="7772400" cy="473844"/>
          </a:xfrm>
        </p:spPr>
        <p:txBody>
          <a:bodyPr anchor="b"/>
          <a:lstStyle>
            <a:lvl1pPr marL="0" indent="0">
              <a:buNone/>
              <a:defRPr sz="2000" b="1">
                <a:solidFill>
                  <a:srgbClr val="32BCA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ext Placeholder 2"/>
          <p:cNvSpPr>
            <a:spLocks noGrp="1"/>
          </p:cNvSpPr>
          <p:nvPr>
            <p:ph type="body" idx="10"/>
          </p:nvPr>
        </p:nvSpPr>
        <p:spPr>
          <a:xfrm>
            <a:off x="720408" y="2432051"/>
            <a:ext cx="7772400" cy="1500187"/>
          </a:xfrm>
        </p:spPr>
        <p:txBody>
          <a:bodyPr anchor="b">
            <a:normAutofit/>
          </a:bodyPr>
          <a:lstStyle>
            <a:lvl1pPr marL="0" indent="0">
              <a:buNone/>
              <a:defRPr sz="1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
        <p:nvSpPr>
          <p:cNvPr id="6" name="Title 1"/>
          <p:cNvSpPr>
            <a:spLocks noGrp="1"/>
          </p:cNvSpPr>
          <p:nvPr>
            <p:ph type="title"/>
          </p:nvPr>
        </p:nvSpPr>
        <p:spPr>
          <a:xfrm>
            <a:off x="0" y="0"/>
            <a:ext cx="9144000" cy="1143000"/>
          </a:xfrm>
        </p:spPr>
        <p:txBody>
          <a:bodyPr>
            <a:normAutofit/>
          </a:bodyPr>
          <a:lstStyle>
            <a:lvl1pPr>
              <a:defRPr sz="4000" b="1">
                <a:latin typeface="Eurostile" pitchFamily="34" charset="0"/>
              </a:defRPr>
            </a:lvl1pPr>
          </a:lstStyle>
          <a:p>
            <a:r>
              <a:rPr lang="en-US"/>
              <a:t>Click to edit Master title style</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 white">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143000"/>
          </a:xfrm>
        </p:spPr>
        <p:txBody>
          <a:bodyPr>
            <a:normAutofit/>
          </a:bodyPr>
          <a:lstStyle>
            <a:lvl1pPr>
              <a:defRPr sz="4000" b="1">
                <a:latin typeface="Eurostile" pitchFamily="34" charset="0"/>
              </a:defRPr>
            </a:lvl1pPr>
          </a:lstStyle>
          <a:p>
            <a:r>
              <a:rPr lang="en-US"/>
              <a:t>Click to edit Master title style</a:t>
            </a: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1D9F003-C0B4-49BB-8B58-EEF20ED5A521}" type="datetimeFigureOut">
              <a:rPr lang="en-GB" smtClean="0"/>
              <a:pPr/>
              <a:t>07/06/2019</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C210093-F4D6-4683-9DE9-DA9C4DEEAC93}"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0" y="6138000"/>
            <a:ext cx="9144000" cy="720000"/>
          </a:xfrm>
          <a:prstGeom prst="rect">
            <a:avLst/>
          </a:prstGeom>
          <a:solidFill>
            <a:srgbClr val="194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MapAction Logo on Blue.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7524328" y="6138000"/>
            <a:ext cx="1481143" cy="720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6" r:id="rId4"/>
    <p:sldLayoutId id="2147483652" r:id="rId5"/>
    <p:sldLayoutId id="2147483653" r:id="rId6"/>
    <p:sldLayoutId id="2147483654" r:id="rId7"/>
    <p:sldLayoutId id="2147483665" r:id="rId8"/>
    <p:sldLayoutId id="2147483655" r:id="rId9"/>
    <p:sldLayoutId id="2147483656" r:id="rId10"/>
    <p:sldLayoutId id="2147483657" r:id="rId11"/>
    <p:sldLayoutId id="2147483664" r:id="rId12"/>
    <p:sldLayoutId id="2147483668" r:id="rId13"/>
    <p:sldLayoutId id="2147483670" r:id="rId14"/>
    <p:sldLayoutId id="2147483671" r:id="rId15"/>
    <p:sldLayoutId id="2147483669" r:id="rId16"/>
    <p:sldLayoutId id="2147483658" r:id="rId17"/>
    <p:sldLayoutId id="2147483659" r:id="rId18"/>
    <p:sldLayoutId id="2147483672" r:id="rId19"/>
  </p:sldLayoutIdLst>
  <p:txStyles>
    <p:titleStyle>
      <a:lvl1pPr algn="l" defTabSz="914400" rtl="0" eaLnBrk="1" latinLnBrk="0" hangingPunct="1">
        <a:spcBef>
          <a:spcPct val="0"/>
        </a:spcBef>
        <a:buNone/>
        <a:defRPr sz="4400" kern="1200">
          <a:solidFill>
            <a:srgbClr val="19458D"/>
          </a:solidFill>
          <a:latin typeface="+mj-lt"/>
          <a:ea typeface="+mj-ea"/>
          <a:cs typeface="Arial" pitchFamily="34" charset="0"/>
        </a:defRPr>
      </a:lvl1pPr>
    </p:titleStyle>
    <p:bodyStyle>
      <a:lvl1pPr marL="342900" indent="-342900" algn="l" defTabSz="914400" rtl="0" eaLnBrk="1" latinLnBrk="0" hangingPunct="1">
        <a:spcBef>
          <a:spcPct val="20000"/>
        </a:spcBef>
        <a:buFont typeface="Wingdings" pitchFamily="2" charset="2"/>
        <a:buChar char="§"/>
        <a:defRPr sz="3200" kern="1200" baseline="0">
          <a:solidFill>
            <a:srgbClr val="19458D"/>
          </a:solidFill>
          <a:latin typeface="Eurostile" pitchFamily="34" charset="0"/>
          <a:ea typeface="+mn-ea"/>
          <a:cs typeface="Arial" pitchFamily="34" charset="0"/>
        </a:defRPr>
      </a:lvl1pPr>
      <a:lvl2pPr marL="742950" indent="-285750" algn="l" defTabSz="914400" rtl="0" eaLnBrk="1" latinLnBrk="0" hangingPunct="1">
        <a:spcBef>
          <a:spcPct val="20000"/>
        </a:spcBef>
        <a:buFont typeface="Wingdings" pitchFamily="2" charset="2"/>
        <a:buChar char="§"/>
        <a:defRPr sz="2800" kern="1200" baseline="0">
          <a:solidFill>
            <a:srgbClr val="19458D"/>
          </a:solidFill>
          <a:latin typeface="Eurostile" pitchFamily="34" charset="0"/>
          <a:ea typeface="+mn-ea"/>
          <a:cs typeface="Arial" pitchFamily="34" charset="0"/>
        </a:defRPr>
      </a:lvl2pPr>
      <a:lvl3pPr marL="1143000" indent="-228600" algn="l" defTabSz="914400" rtl="0" eaLnBrk="1" latinLnBrk="0" hangingPunct="1">
        <a:spcBef>
          <a:spcPct val="20000"/>
        </a:spcBef>
        <a:buFont typeface="Wingdings" pitchFamily="2" charset="2"/>
        <a:buChar char="§"/>
        <a:defRPr sz="2400" kern="1200" baseline="0">
          <a:solidFill>
            <a:srgbClr val="19458D"/>
          </a:solidFill>
          <a:latin typeface="Eurostile" pitchFamily="34" charset="0"/>
          <a:ea typeface="+mn-ea"/>
          <a:cs typeface="Arial" pitchFamily="34" charset="0"/>
        </a:defRPr>
      </a:lvl3pPr>
      <a:lvl4pPr marL="1600200" indent="-228600" algn="l" defTabSz="914400" rtl="0" eaLnBrk="1" latinLnBrk="0" hangingPunct="1">
        <a:spcBef>
          <a:spcPct val="20000"/>
        </a:spcBef>
        <a:buFont typeface="Wingdings" pitchFamily="2" charset="2"/>
        <a:buChar char="§"/>
        <a:defRPr sz="2000" kern="1200" baseline="0">
          <a:solidFill>
            <a:srgbClr val="19458D"/>
          </a:solidFill>
          <a:latin typeface="Eurostile"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2000" kern="1200" baseline="0">
          <a:solidFill>
            <a:srgbClr val="19458D"/>
          </a:solidFill>
          <a:latin typeface="Eurostile"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4.jpeg"/><Relationship Id="rId5" Type="http://schemas.openxmlformats.org/officeDocument/2006/relationships/image" Target="../media/image43.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8.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008_SituationOverview_v12-300dpi.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536" y="260648"/>
            <a:ext cx="8249922" cy="5832648"/>
          </a:xfrm>
          <a:prstGeom prst="rect">
            <a:avLst/>
          </a:prstGeom>
        </p:spPr>
      </p:pic>
      <p:pic>
        <p:nvPicPr>
          <p:cNvPr id="3" name="Picture 2" descr="2013-11-08 The Philippines - Jonny 124.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089904"/>
          </a:xfrm>
          <a:prstGeom prst="rect">
            <a:avLst/>
          </a:prstGeom>
        </p:spPr>
      </p:pic>
      <p:sp>
        <p:nvSpPr>
          <p:cNvPr id="4" name="TextBox 3"/>
          <p:cNvSpPr txBox="1"/>
          <p:nvPr/>
        </p:nvSpPr>
        <p:spPr>
          <a:xfrm>
            <a:off x="827584" y="437763"/>
            <a:ext cx="7689028" cy="830997"/>
          </a:xfrm>
          <a:prstGeom prst="rect">
            <a:avLst/>
          </a:prstGeom>
          <a:noFill/>
        </p:spPr>
        <p:txBody>
          <a:bodyPr wrap="none" rtlCol="0">
            <a:spAutoFit/>
          </a:bodyPr>
          <a:lstStyle/>
          <a:p>
            <a:r>
              <a:rPr lang="en-GB" sz="4800" dirty="0">
                <a:solidFill>
                  <a:schemeClr val="accent3"/>
                </a:solidFill>
              </a:rPr>
              <a:t>Tacloban, Philippines  2013</a:t>
            </a:r>
          </a:p>
        </p:txBody>
      </p:sp>
    </p:spTree>
    <p:extLst>
      <p:ext uri="{BB962C8B-B14F-4D97-AF65-F5344CB8AC3E}">
        <p14:creationId xmlns:p14="http://schemas.microsoft.com/office/powerpoint/2010/main" val="1233727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a:spLocks noChangeArrowheads="1"/>
          </p:cNvSpPr>
          <p:nvPr/>
        </p:nvSpPr>
        <p:spPr bwMode="auto">
          <a:xfrm>
            <a:off x="-180975" y="1160463"/>
            <a:ext cx="849788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8676" name="Picture 3" descr="Kenya floods - flights payload coverage - MA004ken"/>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3816350" y="800101"/>
            <a:ext cx="4083050" cy="529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HelisSmal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750" y="3675063"/>
            <a:ext cx="29527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9"/>
          <p:cNvSpPr txBox="1">
            <a:spLocks noChangeArrowheads="1"/>
          </p:cNvSpPr>
          <p:nvPr/>
        </p:nvSpPr>
        <p:spPr bwMode="auto">
          <a:xfrm>
            <a:off x="1835150" y="296863"/>
            <a:ext cx="432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ndara" pitchFamily="34" charset="0"/>
              </a:defRPr>
            </a:lvl1pPr>
            <a:lvl2pPr marL="742950" indent="-285750">
              <a:defRPr b="1">
                <a:solidFill>
                  <a:schemeClr val="tx1"/>
                </a:solidFill>
                <a:latin typeface="Candara" pitchFamily="34" charset="0"/>
              </a:defRPr>
            </a:lvl2pPr>
            <a:lvl3pPr marL="1143000" indent="-228600">
              <a:defRPr b="1">
                <a:solidFill>
                  <a:schemeClr val="tx1"/>
                </a:solidFill>
                <a:latin typeface="Candara" pitchFamily="34" charset="0"/>
              </a:defRPr>
            </a:lvl3pPr>
            <a:lvl4pPr marL="1600200" indent="-228600">
              <a:defRPr b="1">
                <a:solidFill>
                  <a:schemeClr val="tx1"/>
                </a:solidFill>
                <a:latin typeface="Candara" pitchFamily="34" charset="0"/>
              </a:defRPr>
            </a:lvl4pPr>
            <a:lvl5pPr marL="2057400" indent="-228600">
              <a:defRPr b="1">
                <a:solidFill>
                  <a:schemeClr val="tx1"/>
                </a:solidFill>
                <a:latin typeface="Candara" pitchFamily="34" charset="0"/>
              </a:defRPr>
            </a:lvl5pPr>
            <a:lvl6pPr marL="2514600" indent="-228600" eaLnBrk="0" fontAlgn="base" hangingPunct="0">
              <a:spcBef>
                <a:spcPct val="0"/>
              </a:spcBef>
              <a:spcAft>
                <a:spcPct val="0"/>
              </a:spcAft>
              <a:defRPr b="1">
                <a:solidFill>
                  <a:schemeClr val="tx1"/>
                </a:solidFill>
                <a:latin typeface="Candara" pitchFamily="34" charset="0"/>
              </a:defRPr>
            </a:lvl6pPr>
            <a:lvl7pPr marL="2971800" indent="-228600" eaLnBrk="0" fontAlgn="base" hangingPunct="0">
              <a:spcBef>
                <a:spcPct val="0"/>
              </a:spcBef>
              <a:spcAft>
                <a:spcPct val="0"/>
              </a:spcAft>
              <a:defRPr b="1">
                <a:solidFill>
                  <a:schemeClr val="tx1"/>
                </a:solidFill>
                <a:latin typeface="Candara" pitchFamily="34" charset="0"/>
              </a:defRPr>
            </a:lvl7pPr>
            <a:lvl8pPr marL="3429000" indent="-228600" eaLnBrk="0" fontAlgn="base" hangingPunct="0">
              <a:spcBef>
                <a:spcPct val="0"/>
              </a:spcBef>
              <a:spcAft>
                <a:spcPct val="0"/>
              </a:spcAft>
              <a:defRPr b="1">
                <a:solidFill>
                  <a:schemeClr val="tx1"/>
                </a:solidFill>
                <a:latin typeface="Candara" pitchFamily="34" charset="0"/>
              </a:defRPr>
            </a:lvl8pPr>
            <a:lvl9pPr marL="3886200" indent="-228600" eaLnBrk="0" fontAlgn="base" hangingPunct="0">
              <a:spcBef>
                <a:spcPct val="0"/>
              </a:spcBef>
              <a:spcAft>
                <a:spcPct val="0"/>
              </a:spcAft>
              <a:defRPr b="1">
                <a:solidFill>
                  <a:schemeClr val="tx1"/>
                </a:solidFill>
                <a:latin typeface="Candara" pitchFamily="34" charset="0"/>
              </a:defRPr>
            </a:lvl9pPr>
          </a:lstStyle>
          <a:p>
            <a:pPr>
              <a:spcBef>
                <a:spcPct val="50000"/>
              </a:spcBef>
            </a:pPr>
            <a:r>
              <a:rPr lang="en-GB" sz="2400"/>
              <a:t>“</a:t>
            </a:r>
            <a:r>
              <a:rPr lang="en-GB" sz="2400" i="1"/>
              <a:t>Where</a:t>
            </a:r>
            <a:r>
              <a:rPr lang="en-GB" sz="2400"/>
              <a:t> are the access routes?”</a:t>
            </a:r>
          </a:p>
        </p:txBody>
      </p:sp>
      <p:pic>
        <p:nvPicPr>
          <p:cNvPr id="28679" name="Picture 12" descr="BridgeWashou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9750" y="1449388"/>
            <a:ext cx="295275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06247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ChangeArrowheads="1"/>
          </p:cNvSpPr>
          <p:nvPr/>
        </p:nvSpPr>
        <p:spPr bwMode="auto">
          <a:xfrm>
            <a:off x="-180975" y="1160463"/>
            <a:ext cx="849788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0" name="Text Box 7"/>
          <p:cNvSpPr txBox="1">
            <a:spLocks noChangeArrowheads="1"/>
          </p:cNvSpPr>
          <p:nvPr/>
        </p:nvSpPr>
        <p:spPr bwMode="auto">
          <a:xfrm>
            <a:off x="1439863" y="333375"/>
            <a:ext cx="6948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ndara" pitchFamily="34" charset="0"/>
              </a:defRPr>
            </a:lvl1pPr>
            <a:lvl2pPr marL="742950" indent="-285750">
              <a:defRPr b="1">
                <a:solidFill>
                  <a:schemeClr val="tx1"/>
                </a:solidFill>
                <a:latin typeface="Candara" pitchFamily="34" charset="0"/>
              </a:defRPr>
            </a:lvl2pPr>
            <a:lvl3pPr marL="1143000" indent="-228600">
              <a:defRPr b="1">
                <a:solidFill>
                  <a:schemeClr val="tx1"/>
                </a:solidFill>
                <a:latin typeface="Candara" pitchFamily="34" charset="0"/>
              </a:defRPr>
            </a:lvl3pPr>
            <a:lvl4pPr marL="1600200" indent="-228600">
              <a:defRPr b="1">
                <a:solidFill>
                  <a:schemeClr val="tx1"/>
                </a:solidFill>
                <a:latin typeface="Candara" pitchFamily="34" charset="0"/>
              </a:defRPr>
            </a:lvl4pPr>
            <a:lvl5pPr marL="2057400" indent="-228600">
              <a:defRPr b="1">
                <a:solidFill>
                  <a:schemeClr val="tx1"/>
                </a:solidFill>
                <a:latin typeface="Candara" pitchFamily="34" charset="0"/>
              </a:defRPr>
            </a:lvl5pPr>
            <a:lvl6pPr marL="2514600" indent="-228600" eaLnBrk="0" fontAlgn="base" hangingPunct="0">
              <a:spcBef>
                <a:spcPct val="0"/>
              </a:spcBef>
              <a:spcAft>
                <a:spcPct val="0"/>
              </a:spcAft>
              <a:defRPr b="1">
                <a:solidFill>
                  <a:schemeClr val="tx1"/>
                </a:solidFill>
                <a:latin typeface="Candara" pitchFamily="34" charset="0"/>
              </a:defRPr>
            </a:lvl6pPr>
            <a:lvl7pPr marL="2971800" indent="-228600" eaLnBrk="0" fontAlgn="base" hangingPunct="0">
              <a:spcBef>
                <a:spcPct val="0"/>
              </a:spcBef>
              <a:spcAft>
                <a:spcPct val="0"/>
              </a:spcAft>
              <a:defRPr b="1">
                <a:solidFill>
                  <a:schemeClr val="tx1"/>
                </a:solidFill>
                <a:latin typeface="Candara" pitchFamily="34" charset="0"/>
              </a:defRPr>
            </a:lvl7pPr>
            <a:lvl8pPr marL="3429000" indent="-228600" eaLnBrk="0" fontAlgn="base" hangingPunct="0">
              <a:spcBef>
                <a:spcPct val="0"/>
              </a:spcBef>
              <a:spcAft>
                <a:spcPct val="0"/>
              </a:spcAft>
              <a:defRPr b="1">
                <a:solidFill>
                  <a:schemeClr val="tx1"/>
                </a:solidFill>
                <a:latin typeface="Candara" pitchFamily="34" charset="0"/>
              </a:defRPr>
            </a:lvl8pPr>
            <a:lvl9pPr marL="3886200" indent="-228600" eaLnBrk="0" fontAlgn="base" hangingPunct="0">
              <a:spcBef>
                <a:spcPct val="0"/>
              </a:spcBef>
              <a:spcAft>
                <a:spcPct val="0"/>
              </a:spcAft>
              <a:defRPr b="1">
                <a:solidFill>
                  <a:schemeClr val="tx1"/>
                </a:solidFill>
                <a:latin typeface="Candara" pitchFamily="34" charset="0"/>
              </a:defRPr>
            </a:lvl9pPr>
          </a:lstStyle>
          <a:p>
            <a:pPr>
              <a:spcBef>
                <a:spcPct val="50000"/>
              </a:spcBef>
            </a:pPr>
            <a:r>
              <a:rPr lang="en-GB" sz="2400" dirty="0"/>
              <a:t>“</a:t>
            </a:r>
            <a:r>
              <a:rPr lang="en-GB" sz="2400" i="1" dirty="0"/>
              <a:t>Where </a:t>
            </a:r>
            <a:r>
              <a:rPr lang="en-GB" sz="2400" dirty="0"/>
              <a:t>are other relief agencies/teams working?”</a:t>
            </a:r>
          </a:p>
        </p:txBody>
      </p:sp>
      <p:sp>
        <p:nvSpPr>
          <p:cNvPr id="29701" name="Text Box 8"/>
          <p:cNvSpPr txBox="1">
            <a:spLocks noChangeArrowheads="1"/>
          </p:cNvSpPr>
          <p:nvPr/>
        </p:nvSpPr>
        <p:spPr bwMode="auto">
          <a:xfrm>
            <a:off x="2879725" y="692150"/>
            <a:ext cx="467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ndara" pitchFamily="34" charset="0"/>
              </a:defRPr>
            </a:lvl1pPr>
            <a:lvl2pPr marL="742950" indent="-285750">
              <a:defRPr b="1">
                <a:solidFill>
                  <a:schemeClr val="tx1"/>
                </a:solidFill>
                <a:latin typeface="Candara" pitchFamily="34" charset="0"/>
              </a:defRPr>
            </a:lvl2pPr>
            <a:lvl3pPr marL="1143000" indent="-228600">
              <a:defRPr b="1">
                <a:solidFill>
                  <a:schemeClr val="tx1"/>
                </a:solidFill>
                <a:latin typeface="Candara" pitchFamily="34" charset="0"/>
              </a:defRPr>
            </a:lvl3pPr>
            <a:lvl4pPr marL="1600200" indent="-228600">
              <a:defRPr b="1">
                <a:solidFill>
                  <a:schemeClr val="tx1"/>
                </a:solidFill>
                <a:latin typeface="Candara" pitchFamily="34" charset="0"/>
              </a:defRPr>
            </a:lvl4pPr>
            <a:lvl5pPr marL="2057400" indent="-228600">
              <a:defRPr b="1">
                <a:solidFill>
                  <a:schemeClr val="tx1"/>
                </a:solidFill>
                <a:latin typeface="Candara" pitchFamily="34" charset="0"/>
              </a:defRPr>
            </a:lvl5pPr>
            <a:lvl6pPr marL="2514600" indent="-228600" eaLnBrk="0" fontAlgn="base" hangingPunct="0">
              <a:spcBef>
                <a:spcPct val="0"/>
              </a:spcBef>
              <a:spcAft>
                <a:spcPct val="0"/>
              </a:spcAft>
              <a:defRPr b="1">
                <a:solidFill>
                  <a:schemeClr val="tx1"/>
                </a:solidFill>
                <a:latin typeface="Candara" pitchFamily="34" charset="0"/>
              </a:defRPr>
            </a:lvl6pPr>
            <a:lvl7pPr marL="2971800" indent="-228600" eaLnBrk="0" fontAlgn="base" hangingPunct="0">
              <a:spcBef>
                <a:spcPct val="0"/>
              </a:spcBef>
              <a:spcAft>
                <a:spcPct val="0"/>
              </a:spcAft>
              <a:defRPr b="1">
                <a:solidFill>
                  <a:schemeClr val="tx1"/>
                </a:solidFill>
                <a:latin typeface="Candara" pitchFamily="34" charset="0"/>
              </a:defRPr>
            </a:lvl7pPr>
            <a:lvl8pPr marL="3429000" indent="-228600" eaLnBrk="0" fontAlgn="base" hangingPunct="0">
              <a:spcBef>
                <a:spcPct val="0"/>
              </a:spcBef>
              <a:spcAft>
                <a:spcPct val="0"/>
              </a:spcAft>
              <a:defRPr b="1">
                <a:solidFill>
                  <a:schemeClr val="tx1"/>
                </a:solidFill>
                <a:latin typeface="Candara" pitchFamily="34" charset="0"/>
              </a:defRPr>
            </a:lvl8pPr>
            <a:lvl9pPr marL="3886200" indent="-228600" eaLnBrk="0" fontAlgn="base" hangingPunct="0">
              <a:spcBef>
                <a:spcPct val="0"/>
              </a:spcBef>
              <a:spcAft>
                <a:spcPct val="0"/>
              </a:spcAft>
              <a:defRPr b="1">
                <a:solidFill>
                  <a:schemeClr val="tx1"/>
                </a:solidFill>
                <a:latin typeface="Candara" pitchFamily="34" charset="0"/>
              </a:defRPr>
            </a:lvl9pPr>
          </a:lstStyle>
          <a:p>
            <a:pPr>
              <a:spcBef>
                <a:spcPct val="50000"/>
              </a:spcBef>
            </a:pPr>
            <a:r>
              <a:rPr lang="en-GB" b="0"/>
              <a:t>3W – Who, What, Where</a:t>
            </a:r>
          </a:p>
        </p:txBody>
      </p:sp>
      <p:pic>
        <p:nvPicPr>
          <p:cNvPr id="8" name="Picture 4" descr="Pakistan - WASH 3W - gap analysi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3608" y="1052736"/>
            <a:ext cx="7118981" cy="5033814"/>
          </a:xfrm>
          <a:prstGeom prst="rect">
            <a:avLst/>
          </a:prstGeom>
          <a:noFill/>
          <a:ln w="9525">
            <a:noFill/>
            <a:miter lim="800000"/>
            <a:headEnd/>
            <a:tailEnd/>
          </a:ln>
        </p:spPr>
      </p:pic>
      <p:pic>
        <p:nvPicPr>
          <p:cNvPr id="228358" name="Picture 6" descr="CIMG030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520" y="3789040"/>
            <a:ext cx="2771775"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53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28358"/>
                                        </p:tgtEl>
                                        <p:attrNameLst>
                                          <p:attrName>style.visibility</p:attrName>
                                        </p:attrNameLst>
                                      </p:cBhvr>
                                      <p:to>
                                        <p:strVal val="visible"/>
                                      </p:to>
                                    </p:set>
                                    <p:animEffect transition="in" filter="fade">
                                      <p:cBhvr>
                                        <p:cTn id="7" dur="1000"/>
                                        <p:tgtEl>
                                          <p:spTgt spid="228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
            <a:ext cx="9144000" cy="1143000"/>
          </a:xfrm>
        </p:spPr>
        <p:txBody>
          <a:bodyPr/>
          <a:lstStyle/>
          <a:p>
            <a:r>
              <a:rPr lang="en-GB" b="1" dirty="0"/>
              <a:t>    </a:t>
            </a:r>
            <a:r>
              <a:rPr lang="en-GB" dirty="0"/>
              <a:t>Overview</a:t>
            </a:r>
          </a:p>
        </p:txBody>
      </p:sp>
      <p:sp>
        <p:nvSpPr>
          <p:cNvPr id="3" name="Content Placeholder 2"/>
          <p:cNvSpPr>
            <a:spLocks noGrp="1"/>
          </p:cNvSpPr>
          <p:nvPr>
            <p:ph idx="1"/>
          </p:nvPr>
        </p:nvSpPr>
        <p:spPr>
          <a:xfrm>
            <a:off x="457200" y="1268760"/>
            <a:ext cx="8229600" cy="4857403"/>
          </a:xfrm>
        </p:spPr>
        <p:txBody>
          <a:bodyPr>
            <a:normAutofit fontScale="77500" lnSpcReduction="20000"/>
          </a:bodyPr>
          <a:lstStyle/>
          <a:p>
            <a:r>
              <a:rPr lang="en-GB" dirty="0"/>
              <a:t>MapAction is a UK humanitarian relief charity that works through skilled &amp; highly trained volunteers.</a:t>
            </a:r>
          </a:p>
          <a:p>
            <a:r>
              <a:rPr lang="en-GB" dirty="0"/>
              <a:t>Our work helps prioritise, target and coordinate the delivery of humanitarian aid.</a:t>
            </a:r>
          </a:p>
          <a:p>
            <a:r>
              <a:rPr lang="en-GB" dirty="0"/>
              <a:t>Since 2002 we have responded to more than 90 disasters or emergencies.</a:t>
            </a:r>
          </a:p>
          <a:p>
            <a:r>
              <a:rPr lang="en-GB" dirty="0"/>
              <a:t>We help get the right aid to the right place.</a:t>
            </a:r>
          </a:p>
          <a:p>
            <a:r>
              <a:rPr lang="en-GB" dirty="0"/>
              <a:t>Our results inform the scope and scale of the fundraising.</a:t>
            </a:r>
          </a:p>
          <a:p>
            <a:r>
              <a:rPr lang="en-GB" dirty="0"/>
              <a:t>We help ensure the aid spend is correctly directed and efficiently used where it matters most.</a:t>
            </a:r>
          </a:p>
          <a:p>
            <a:r>
              <a:rPr lang="en-GB" dirty="0"/>
              <a:t>We lead the way in the relief effort, from the field; our information is provided free to all users.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Our team – 1000+ years of  GIS experience strengthened</a:t>
            </a:r>
            <a:br>
              <a:rPr lang="en-GB" dirty="0"/>
            </a:br>
            <a:r>
              <a:rPr lang="en-GB" dirty="0"/>
              <a:t>with intensive humanitarian-specific training</a:t>
            </a:r>
          </a:p>
        </p:txBody>
      </p:sp>
      <p:sp>
        <p:nvSpPr>
          <p:cNvPr id="5" name="Content Placeholder 4"/>
          <p:cNvSpPr>
            <a:spLocks noGrp="1"/>
          </p:cNvSpPr>
          <p:nvPr>
            <p:ph idx="1"/>
          </p:nvPr>
        </p:nvSpPr>
        <p:spPr/>
        <p:txBody>
          <a:bodyPr/>
          <a:lstStyle/>
          <a:p>
            <a:endParaRPr lang="en-GB"/>
          </a:p>
        </p:txBody>
      </p:sp>
      <p:pic>
        <p:nvPicPr>
          <p:cNvPr id="3074" name="Picture 2" descr="N:\MapAction_Multimedia\MapAction Photos\2018\2018-06-08 - Gilded Leyline\2018-06-08 - Gilded Leyline - Jo Pratt\Leyline_Team_001 800 compressed.jpg"/>
          <p:cNvPicPr>
            <a:picLocks noChangeAspect="1" noChangeArrowheads="1"/>
          </p:cNvPicPr>
          <p:nvPr/>
        </p:nvPicPr>
        <p:blipFill>
          <a:blip r:embed="rId3" cstate="print"/>
          <a:srcRect/>
          <a:stretch>
            <a:fillRect/>
          </a:stretch>
        </p:blipFill>
        <p:spPr bwMode="auto">
          <a:xfrm>
            <a:off x="-33976" y="1304480"/>
            <a:ext cx="9211952" cy="4821683"/>
          </a:xfrm>
          <a:prstGeom prst="rect">
            <a:avLst/>
          </a:prstGeom>
          <a:noFill/>
        </p:spPr>
      </p:pic>
      <p:sp>
        <p:nvSpPr>
          <p:cNvPr id="3" name="TextBox 2">
            <a:extLst>
              <a:ext uri="{FF2B5EF4-FFF2-40B4-BE49-F238E27FC236}">
                <a16:creationId xmlns:a16="http://schemas.microsoft.com/office/drawing/2014/main" id="{D221EC15-88D0-4663-B6BD-7E790C40FC53}"/>
              </a:ext>
            </a:extLst>
          </p:cNvPr>
          <p:cNvSpPr txBox="1"/>
          <p:nvPr/>
        </p:nvSpPr>
        <p:spPr>
          <a:xfrm>
            <a:off x="107504" y="5733256"/>
            <a:ext cx="9001000" cy="338554"/>
          </a:xfrm>
          <a:prstGeom prst="rect">
            <a:avLst/>
          </a:prstGeom>
          <a:noFill/>
        </p:spPr>
        <p:txBody>
          <a:bodyPr wrap="square" rtlCol="0">
            <a:spAutoFit/>
          </a:bodyPr>
          <a:lstStyle/>
          <a:p>
            <a:r>
              <a:rPr lang="en-GB" sz="1600" b="1" dirty="0"/>
              <a:t>100 volunteers, 10 staff – Chief executive , heads of operations, logistics, training &amp; fundraising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597" y="1264810"/>
            <a:ext cx="4033837" cy="4016638"/>
          </a:xfrm>
          <a:prstGeom prst="rect">
            <a:avLst/>
          </a:prstGeom>
          <a:noFill/>
          <a:ln w="9525">
            <a:noFill/>
            <a:miter lim="800000"/>
            <a:headEnd/>
            <a:tailEnd/>
          </a:ln>
        </p:spPr>
      </p:pic>
      <p:sp>
        <p:nvSpPr>
          <p:cNvPr id="21507" name="TextBox 2"/>
          <p:cNvSpPr txBox="1">
            <a:spLocks noChangeArrowheads="1"/>
          </p:cNvSpPr>
          <p:nvPr/>
        </p:nvSpPr>
        <p:spPr bwMode="auto">
          <a:xfrm>
            <a:off x="261463" y="424203"/>
            <a:ext cx="8482914" cy="646331"/>
          </a:xfrm>
          <a:prstGeom prst="rect">
            <a:avLst/>
          </a:prstGeom>
          <a:noFill/>
          <a:ln w="9525">
            <a:noFill/>
            <a:miter lim="800000"/>
            <a:headEnd/>
            <a:tailEnd/>
          </a:ln>
        </p:spPr>
        <p:txBody>
          <a:bodyPr wrap="square">
            <a:spAutoFit/>
          </a:bodyPr>
          <a:lstStyle/>
          <a:p>
            <a:r>
              <a:rPr lang="en-GB" sz="3600" dirty="0">
                <a:solidFill>
                  <a:srgbClr val="0033CC"/>
                </a:solidFill>
              </a:rPr>
              <a:t>Training - the strong foundation</a:t>
            </a:r>
          </a:p>
        </p:txBody>
      </p:sp>
      <p:sp>
        <p:nvSpPr>
          <p:cNvPr id="21508" name="TextBox 3"/>
          <p:cNvSpPr txBox="1">
            <a:spLocks noChangeArrowheads="1"/>
          </p:cNvSpPr>
          <p:nvPr/>
        </p:nvSpPr>
        <p:spPr bwMode="auto">
          <a:xfrm>
            <a:off x="204202" y="1248118"/>
            <a:ext cx="4608760" cy="5262979"/>
          </a:xfrm>
          <a:prstGeom prst="rect">
            <a:avLst/>
          </a:prstGeom>
          <a:noFill/>
          <a:ln w="9525">
            <a:noFill/>
            <a:miter lim="800000"/>
            <a:headEnd/>
            <a:tailEnd/>
          </a:ln>
        </p:spPr>
        <p:txBody>
          <a:bodyPr wrap="square">
            <a:spAutoFit/>
          </a:bodyPr>
          <a:lstStyle/>
          <a:p>
            <a:pPr>
              <a:buFont typeface="Arial" charset="0"/>
              <a:buChar char="•"/>
            </a:pPr>
            <a:r>
              <a:rPr lang="en-GB" sz="2400" dirty="0"/>
              <a:t> Monthly training weekends</a:t>
            </a:r>
          </a:p>
          <a:p>
            <a:pPr>
              <a:buFont typeface="Arial" charset="0"/>
              <a:buChar char="•"/>
            </a:pPr>
            <a:r>
              <a:rPr lang="en-GB" sz="2400" dirty="0"/>
              <a:t> Annual simulation exercise</a:t>
            </a:r>
          </a:p>
          <a:p>
            <a:pPr>
              <a:buFont typeface="Arial" charset="0"/>
              <a:buChar char="•"/>
            </a:pPr>
            <a:r>
              <a:rPr lang="en-GB" sz="2400" dirty="0"/>
              <a:t> Participation in other SIMEXs</a:t>
            </a:r>
          </a:p>
          <a:p>
            <a:pPr>
              <a:buFont typeface="Arial" charset="0"/>
              <a:buChar char="•"/>
            </a:pPr>
            <a:r>
              <a:rPr lang="en-GB" sz="2400" b="1" dirty="0"/>
              <a:t> Focus</a:t>
            </a:r>
          </a:p>
          <a:p>
            <a:pPr>
              <a:buFont typeface="Arial" charset="0"/>
              <a:buChar char="•"/>
            </a:pPr>
            <a:r>
              <a:rPr lang="en-GB" sz="2400" dirty="0"/>
              <a:t> Standard Operating Procedures</a:t>
            </a:r>
          </a:p>
          <a:p>
            <a:pPr>
              <a:buFont typeface="Arial" charset="0"/>
              <a:buChar char="•"/>
            </a:pPr>
            <a:r>
              <a:rPr lang="en-GB" sz="2400" dirty="0"/>
              <a:t> Data analysis &amp; presentation</a:t>
            </a:r>
          </a:p>
          <a:p>
            <a:pPr>
              <a:buFont typeface="Arial" charset="0"/>
              <a:buChar char="•"/>
            </a:pPr>
            <a:r>
              <a:rPr lang="en-GB" sz="2400" dirty="0"/>
              <a:t> Consistent map product range</a:t>
            </a:r>
          </a:p>
          <a:p>
            <a:pPr>
              <a:buFont typeface="Arial" charset="0"/>
              <a:buChar char="•"/>
            </a:pPr>
            <a:r>
              <a:rPr lang="en-GB" sz="2400" dirty="0"/>
              <a:t> GIS, networks, </a:t>
            </a:r>
            <a:r>
              <a:rPr lang="en-GB" sz="2400" dirty="0" err="1"/>
              <a:t>satcomms</a:t>
            </a:r>
            <a:endParaRPr lang="en-GB" sz="2400" dirty="0"/>
          </a:p>
          <a:p>
            <a:pPr>
              <a:buFont typeface="Arial" charset="0"/>
              <a:buChar char="•"/>
            </a:pPr>
            <a:r>
              <a:rPr lang="en-GB" sz="2400" dirty="0"/>
              <a:t> Security, first aid, survival</a:t>
            </a:r>
          </a:p>
          <a:p>
            <a:pPr>
              <a:buFont typeface="Arial" charset="0"/>
              <a:buChar char="•"/>
            </a:pPr>
            <a:r>
              <a:rPr lang="en-GB" sz="2400" dirty="0"/>
              <a:t> Humanitarian situations </a:t>
            </a:r>
          </a:p>
          <a:p>
            <a:pPr>
              <a:buFont typeface="Arial" charset="0"/>
              <a:buChar char="•"/>
            </a:pPr>
            <a:r>
              <a:rPr lang="en-GB" sz="2400" dirty="0"/>
              <a:t> Outcome analysis</a:t>
            </a:r>
          </a:p>
          <a:p>
            <a:pPr>
              <a:buFont typeface="Arial" charset="0"/>
              <a:buChar char="•"/>
            </a:pPr>
            <a:r>
              <a:rPr lang="en-GB" sz="2400" dirty="0"/>
              <a:t> Hand-over to local partners</a:t>
            </a:r>
          </a:p>
          <a:p>
            <a:pPr>
              <a:buFont typeface="Arial" charset="0"/>
              <a:buChar char="•"/>
            </a:pPr>
            <a:endParaRPr lang="en-GB" sz="2400" dirty="0"/>
          </a:p>
          <a:p>
            <a:pPr>
              <a:buFont typeface="Arial" charset="0"/>
              <a:buChar char="•"/>
            </a:pPr>
            <a:endParaRPr lang="en-GB" sz="2400" dirty="0"/>
          </a:p>
        </p:txBody>
      </p:sp>
      <p:sp>
        <p:nvSpPr>
          <p:cNvPr id="21509" name="TextBox 4"/>
          <p:cNvSpPr txBox="1">
            <a:spLocks noChangeArrowheads="1"/>
          </p:cNvSpPr>
          <p:nvPr/>
        </p:nvSpPr>
        <p:spPr bwMode="auto">
          <a:xfrm>
            <a:off x="4968206" y="5281448"/>
            <a:ext cx="4032250" cy="646331"/>
          </a:xfrm>
          <a:prstGeom prst="rect">
            <a:avLst/>
          </a:prstGeom>
          <a:solidFill>
            <a:schemeClr val="bg1"/>
          </a:solidFill>
          <a:ln w="9525">
            <a:noFill/>
            <a:miter lim="800000"/>
            <a:headEnd/>
            <a:tailEnd/>
          </a:ln>
        </p:spPr>
        <p:txBody>
          <a:bodyPr>
            <a:spAutoFit/>
          </a:bodyPr>
          <a:lstStyle/>
          <a:p>
            <a:endParaRPr lang="en-GB" dirty="0"/>
          </a:p>
          <a:p>
            <a:r>
              <a:rPr lang="en-GB" dirty="0"/>
              <a:t>Scenario preparation for SIMEX</a:t>
            </a:r>
          </a:p>
        </p:txBody>
      </p:sp>
      <p:sp>
        <p:nvSpPr>
          <p:cNvPr id="10" name="Right Arrow 9"/>
          <p:cNvSpPr/>
          <p:nvPr/>
        </p:nvSpPr>
        <p:spPr>
          <a:xfrm rot="16200000">
            <a:off x="6418387" y="4893088"/>
            <a:ext cx="6477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316651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Where we work; experience from 90+ responses and the power of partnerships</a:t>
            </a:r>
          </a:p>
        </p:txBody>
      </p:sp>
      <p:pic>
        <p:nvPicPr>
          <p:cNvPr id="4" name="Content Placeholder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296" y="1445110"/>
            <a:ext cx="9144001" cy="4687860"/>
          </a:xfrm>
          <a:prstGeom prst="rect">
            <a:avLst/>
          </a:prstGeom>
          <a:noFill/>
          <a:ln w="9525">
            <a:noFill/>
            <a:miter lim="800000"/>
            <a:headEnd/>
            <a:tailEnd/>
          </a:ln>
        </p:spPr>
      </p:pic>
      <p:sp>
        <p:nvSpPr>
          <p:cNvPr id="3" name="Oval 2">
            <a:extLst>
              <a:ext uri="{FF2B5EF4-FFF2-40B4-BE49-F238E27FC236}">
                <a16:creationId xmlns:a16="http://schemas.microsoft.com/office/drawing/2014/main" id="{91128340-3AB1-41F3-BD82-89CD80379B72}"/>
              </a:ext>
            </a:extLst>
          </p:cNvPr>
          <p:cNvSpPr/>
          <p:nvPr/>
        </p:nvSpPr>
        <p:spPr>
          <a:xfrm>
            <a:off x="5724128" y="2718212"/>
            <a:ext cx="792088"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DF1BA93-1E6C-4459-B81D-5C66F3F657DD}"/>
              </a:ext>
            </a:extLst>
          </p:cNvPr>
          <p:cNvSpPr/>
          <p:nvPr/>
        </p:nvSpPr>
        <p:spPr>
          <a:xfrm>
            <a:off x="6804248" y="3789040"/>
            <a:ext cx="1008112"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386B3FA-5D6E-4EFB-A5EB-63B551266FBD}"/>
              </a:ext>
            </a:extLst>
          </p:cNvPr>
          <p:cNvSpPr/>
          <p:nvPr/>
        </p:nvSpPr>
        <p:spPr>
          <a:xfrm>
            <a:off x="2195736" y="3645024"/>
            <a:ext cx="432048"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4FE20D3-CBEF-46B3-AFDF-53706D78ACD2}"/>
              </a:ext>
            </a:extLst>
          </p:cNvPr>
          <p:cNvSpPr txBox="1"/>
          <p:nvPr/>
        </p:nvSpPr>
        <p:spPr>
          <a:xfrm>
            <a:off x="7812360" y="3726324"/>
            <a:ext cx="936104" cy="369332"/>
          </a:xfrm>
          <a:prstGeom prst="rect">
            <a:avLst/>
          </a:prstGeom>
          <a:noFill/>
        </p:spPr>
        <p:txBody>
          <a:bodyPr wrap="square" rtlCol="0">
            <a:spAutoFit/>
          </a:bodyPr>
          <a:lstStyle/>
          <a:p>
            <a:r>
              <a:rPr lang="en-GB" dirty="0"/>
              <a:t>ASEAN</a:t>
            </a:r>
          </a:p>
        </p:txBody>
      </p:sp>
      <p:sp>
        <p:nvSpPr>
          <p:cNvPr id="8" name="TextBox 7">
            <a:extLst>
              <a:ext uri="{FF2B5EF4-FFF2-40B4-BE49-F238E27FC236}">
                <a16:creationId xmlns:a16="http://schemas.microsoft.com/office/drawing/2014/main" id="{C9A160C3-4215-475D-8B9A-44E136088D18}"/>
              </a:ext>
            </a:extLst>
          </p:cNvPr>
          <p:cNvSpPr txBox="1"/>
          <p:nvPr/>
        </p:nvSpPr>
        <p:spPr>
          <a:xfrm>
            <a:off x="2544988" y="3415502"/>
            <a:ext cx="1008112" cy="369332"/>
          </a:xfrm>
          <a:prstGeom prst="rect">
            <a:avLst/>
          </a:prstGeom>
          <a:noFill/>
        </p:spPr>
        <p:txBody>
          <a:bodyPr wrap="square" rtlCol="0">
            <a:spAutoFit/>
          </a:bodyPr>
          <a:lstStyle/>
          <a:p>
            <a:r>
              <a:rPr lang="en-GB" dirty="0"/>
              <a:t>CDEMA</a:t>
            </a:r>
          </a:p>
        </p:txBody>
      </p:sp>
      <p:sp>
        <p:nvSpPr>
          <p:cNvPr id="9" name="TextBox 8">
            <a:extLst>
              <a:ext uri="{FF2B5EF4-FFF2-40B4-BE49-F238E27FC236}">
                <a16:creationId xmlns:a16="http://schemas.microsoft.com/office/drawing/2014/main" id="{311780C8-3437-41B6-8105-49E9E63700A4}"/>
              </a:ext>
            </a:extLst>
          </p:cNvPr>
          <p:cNvSpPr txBox="1"/>
          <p:nvPr/>
        </p:nvSpPr>
        <p:spPr>
          <a:xfrm>
            <a:off x="6444208" y="2920786"/>
            <a:ext cx="1224136" cy="369332"/>
          </a:xfrm>
          <a:prstGeom prst="rect">
            <a:avLst/>
          </a:prstGeom>
          <a:noFill/>
        </p:spPr>
        <p:txBody>
          <a:bodyPr wrap="square" rtlCol="0">
            <a:spAutoFit/>
          </a:bodyPr>
          <a:lstStyle/>
          <a:p>
            <a:r>
              <a:rPr lang="en-GB" dirty="0"/>
              <a:t> CESTRR</a:t>
            </a:r>
          </a:p>
        </p:txBody>
      </p:sp>
      <p:sp>
        <p:nvSpPr>
          <p:cNvPr id="10" name="Star: 5 Points 9">
            <a:extLst>
              <a:ext uri="{FF2B5EF4-FFF2-40B4-BE49-F238E27FC236}">
                <a16:creationId xmlns:a16="http://schemas.microsoft.com/office/drawing/2014/main" id="{AE6C040A-3613-45E2-9933-1DCCE6710318}"/>
              </a:ext>
            </a:extLst>
          </p:cNvPr>
          <p:cNvSpPr/>
          <p:nvPr/>
        </p:nvSpPr>
        <p:spPr>
          <a:xfrm>
            <a:off x="2195736" y="4005064"/>
            <a:ext cx="288032" cy="3021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952D774E-3C4B-4625-9AF1-35A582D1FD3C}"/>
              </a:ext>
            </a:extLst>
          </p:cNvPr>
          <p:cNvSpPr/>
          <p:nvPr/>
        </p:nvSpPr>
        <p:spPr>
          <a:xfrm>
            <a:off x="3878911" y="3568230"/>
            <a:ext cx="252536" cy="288032"/>
          </a:xfrm>
          <a:prstGeom prst="star5">
            <a:avLst>
              <a:gd name="adj" fmla="val 19521"/>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F3F10550-BEEF-43B6-98C5-EB321280815F}"/>
              </a:ext>
            </a:extLst>
          </p:cNvPr>
          <p:cNvSpPr/>
          <p:nvPr/>
        </p:nvSpPr>
        <p:spPr>
          <a:xfrm>
            <a:off x="5580112" y="4221088"/>
            <a:ext cx="288032"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12F84131-F06A-46AB-AA6B-FCC7CDACB25C}"/>
              </a:ext>
            </a:extLst>
          </p:cNvPr>
          <p:cNvSpPr/>
          <p:nvPr/>
        </p:nvSpPr>
        <p:spPr>
          <a:xfrm>
            <a:off x="7092280" y="3789040"/>
            <a:ext cx="252536"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B82C6A03-6D7B-4E4B-9169-F9E5D370D39D}"/>
              </a:ext>
            </a:extLst>
          </p:cNvPr>
          <p:cNvSpPr/>
          <p:nvPr/>
        </p:nvSpPr>
        <p:spPr>
          <a:xfrm>
            <a:off x="5148064" y="3294276"/>
            <a:ext cx="216024" cy="2067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14">
            <a:extLst>
              <a:ext uri="{FF2B5EF4-FFF2-40B4-BE49-F238E27FC236}">
                <a16:creationId xmlns:a16="http://schemas.microsoft.com/office/drawing/2014/main" id="{673F079E-92DC-4341-A916-EA9E7B9EC082}"/>
              </a:ext>
            </a:extLst>
          </p:cNvPr>
          <p:cNvSpPr/>
          <p:nvPr/>
        </p:nvSpPr>
        <p:spPr>
          <a:xfrm>
            <a:off x="3419872" y="5326303"/>
            <a:ext cx="288032" cy="235889"/>
          </a:xfrm>
          <a:prstGeom prst="star5">
            <a:avLst>
              <a:gd name="adj" fmla="val 13053"/>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B999671-7D50-4B57-BE3F-7AF23CB5CAF1}"/>
              </a:ext>
            </a:extLst>
          </p:cNvPr>
          <p:cNvSpPr txBox="1"/>
          <p:nvPr/>
        </p:nvSpPr>
        <p:spPr>
          <a:xfrm>
            <a:off x="3815916" y="5283901"/>
            <a:ext cx="2271162" cy="369332"/>
          </a:xfrm>
          <a:prstGeom prst="rect">
            <a:avLst/>
          </a:prstGeom>
          <a:noFill/>
        </p:spPr>
        <p:txBody>
          <a:bodyPr wrap="square" rtlCol="0">
            <a:spAutoFit/>
          </a:bodyPr>
          <a:lstStyle/>
          <a:p>
            <a:r>
              <a:rPr lang="en-GB" dirty="0"/>
              <a:t>UN OCHA field offices</a:t>
            </a:r>
          </a:p>
        </p:txBody>
      </p:sp>
      <p:sp>
        <p:nvSpPr>
          <p:cNvPr id="17" name="TextBox 16">
            <a:extLst>
              <a:ext uri="{FF2B5EF4-FFF2-40B4-BE49-F238E27FC236}">
                <a16:creationId xmlns:a16="http://schemas.microsoft.com/office/drawing/2014/main" id="{2C90F5E6-878A-4482-9074-4F9B6F10B27B}"/>
              </a:ext>
            </a:extLst>
          </p:cNvPr>
          <p:cNvSpPr txBox="1"/>
          <p:nvPr/>
        </p:nvSpPr>
        <p:spPr>
          <a:xfrm>
            <a:off x="120633" y="3070680"/>
            <a:ext cx="2271162" cy="3416320"/>
          </a:xfrm>
          <a:prstGeom prst="rect">
            <a:avLst/>
          </a:prstGeom>
          <a:noFill/>
        </p:spPr>
        <p:txBody>
          <a:bodyPr wrap="square" rtlCol="0">
            <a:spAutoFit/>
          </a:bodyPr>
          <a:lstStyle/>
          <a:p>
            <a:r>
              <a:rPr lang="en-GB" b="1" dirty="0"/>
              <a:t>Partners</a:t>
            </a:r>
          </a:p>
          <a:p>
            <a:r>
              <a:rPr lang="en-GB" dirty="0"/>
              <a:t>UNDAC</a:t>
            </a:r>
          </a:p>
          <a:p>
            <a:r>
              <a:rPr lang="en-GB" dirty="0"/>
              <a:t>OCHA</a:t>
            </a:r>
          </a:p>
          <a:p>
            <a:r>
              <a:rPr lang="en-GB" dirty="0" err="1"/>
              <a:t>Unosat</a:t>
            </a:r>
            <a:endParaRPr lang="en-GB" dirty="0"/>
          </a:p>
          <a:p>
            <a:r>
              <a:rPr lang="en-GB" dirty="0"/>
              <a:t>UNGGIM</a:t>
            </a:r>
          </a:p>
          <a:p>
            <a:r>
              <a:rPr lang="en-GB" dirty="0"/>
              <a:t>WFP           </a:t>
            </a:r>
            <a:r>
              <a:rPr lang="en-GB" b="1" dirty="0"/>
              <a:t>Funders</a:t>
            </a:r>
          </a:p>
          <a:p>
            <a:r>
              <a:rPr lang="en-GB" dirty="0" err="1"/>
              <a:t>Unicef</a:t>
            </a:r>
            <a:r>
              <a:rPr lang="en-GB" dirty="0"/>
              <a:t>         DFID UK</a:t>
            </a:r>
          </a:p>
          <a:p>
            <a:r>
              <a:rPr lang="en-GB" dirty="0"/>
              <a:t>Oxfam         OFDA US</a:t>
            </a:r>
          </a:p>
          <a:p>
            <a:r>
              <a:rPr lang="en-GB" dirty="0"/>
              <a:t>Save            MFA NL</a:t>
            </a:r>
          </a:p>
          <a:p>
            <a:r>
              <a:rPr lang="en-GB" dirty="0"/>
              <a:t>Red Cross</a:t>
            </a:r>
          </a:p>
          <a:p>
            <a:endParaRPr lang="en-GB" dirty="0"/>
          </a:p>
          <a:p>
            <a:endParaRPr lang="en-GB" dirty="0"/>
          </a:p>
        </p:txBody>
      </p:sp>
      <p:sp>
        <p:nvSpPr>
          <p:cNvPr id="18" name="Oval 17">
            <a:extLst>
              <a:ext uri="{FF2B5EF4-FFF2-40B4-BE49-F238E27FC236}">
                <a16:creationId xmlns:a16="http://schemas.microsoft.com/office/drawing/2014/main" id="{4C25805B-FA90-487D-A780-4AA69C3F5ECB}"/>
              </a:ext>
            </a:extLst>
          </p:cNvPr>
          <p:cNvSpPr/>
          <p:nvPr/>
        </p:nvSpPr>
        <p:spPr>
          <a:xfrm>
            <a:off x="3230839" y="5701401"/>
            <a:ext cx="648072" cy="3808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DB4B36C-3BF2-4D25-8454-14E59EA2CEA7}"/>
              </a:ext>
            </a:extLst>
          </p:cNvPr>
          <p:cNvSpPr txBox="1"/>
          <p:nvPr/>
        </p:nvSpPr>
        <p:spPr>
          <a:xfrm>
            <a:off x="3938030" y="5650980"/>
            <a:ext cx="3298266" cy="369332"/>
          </a:xfrm>
          <a:prstGeom prst="rect">
            <a:avLst/>
          </a:prstGeom>
          <a:noFill/>
        </p:spPr>
        <p:txBody>
          <a:bodyPr wrap="square" rtlCol="0">
            <a:spAutoFit/>
          </a:bodyPr>
          <a:lstStyle/>
          <a:p>
            <a:r>
              <a:rPr lang="en-GB" dirty="0"/>
              <a:t>Regional response organisations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C:\Users\Matt\Desktop\when_disaster_strikes_flash.jpg"/>
          <p:cNvPicPr>
            <a:picLocks noChangeAspect="1" noChangeArrowheads="1"/>
          </p:cNvPicPr>
          <p:nvPr/>
        </p:nvPicPr>
        <p:blipFill>
          <a:blip r:embed="rId3" cstate="email"/>
          <a:srcRect/>
          <a:stretch>
            <a:fillRect/>
          </a:stretch>
        </p:blipFill>
        <p:spPr bwMode="auto">
          <a:xfrm>
            <a:off x="3731603" y="1624745"/>
            <a:ext cx="2089692" cy="1640177"/>
          </a:xfrm>
          <a:prstGeom prst="rect">
            <a:avLst/>
          </a:prstGeom>
          <a:noFill/>
        </p:spPr>
      </p:pic>
      <p:grpSp>
        <p:nvGrpSpPr>
          <p:cNvPr id="2" name="Group 5"/>
          <p:cNvGrpSpPr/>
          <p:nvPr/>
        </p:nvGrpSpPr>
        <p:grpSpPr>
          <a:xfrm>
            <a:off x="2351992" y="452484"/>
            <a:ext cx="1468268" cy="2074320"/>
            <a:chOff x="2781300" y="1412776"/>
            <a:chExt cx="1526549" cy="1978124"/>
          </a:xfrm>
        </p:grpSpPr>
        <p:grpSp>
          <p:nvGrpSpPr>
            <p:cNvPr id="3" name="Group 47"/>
            <p:cNvGrpSpPr/>
            <p:nvPr/>
          </p:nvGrpSpPr>
          <p:grpSpPr>
            <a:xfrm>
              <a:off x="3008784" y="1412776"/>
              <a:ext cx="1299065" cy="1108173"/>
              <a:chOff x="2483768" y="280942"/>
              <a:chExt cx="1562645" cy="1377475"/>
            </a:xfrm>
          </p:grpSpPr>
          <p:pic>
            <p:nvPicPr>
              <p:cNvPr id="9" name="Picture 3" descr="C:\Users\Matt\Desktop\when_disaster_strikes_hq.jpg"/>
              <p:cNvPicPr>
                <a:picLocks noChangeAspect="1" noChangeArrowheads="1"/>
              </p:cNvPicPr>
              <p:nvPr/>
            </p:nvPicPr>
            <p:blipFill>
              <a:blip r:embed="rId4" cstate="email"/>
              <a:srcRect/>
              <a:stretch>
                <a:fillRect/>
              </a:stretch>
            </p:blipFill>
            <p:spPr bwMode="auto">
              <a:xfrm>
                <a:off x="2483768" y="280942"/>
                <a:ext cx="1562645" cy="894970"/>
              </a:xfrm>
              <a:prstGeom prst="rect">
                <a:avLst/>
              </a:prstGeom>
              <a:noFill/>
            </p:spPr>
          </p:pic>
          <p:sp>
            <p:nvSpPr>
              <p:cNvPr id="10" name="TextBox 9"/>
              <p:cNvSpPr txBox="1"/>
              <p:nvPr/>
            </p:nvSpPr>
            <p:spPr>
              <a:xfrm>
                <a:off x="2483768" y="1196752"/>
                <a:ext cx="1456745" cy="461665"/>
              </a:xfrm>
              <a:prstGeom prst="rect">
                <a:avLst/>
              </a:prstGeom>
              <a:noFill/>
            </p:spPr>
            <p:txBody>
              <a:bodyPr wrap="none" rtlCol="0">
                <a:spAutoFit/>
              </a:bodyPr>
              <a:lstStyle/>
              <a:p>
                <a:pPr algn="ctr"/>
                <a:r>
                  <a:rPr lang="en-GB" sz="1200" b="1" dirty="0"/>
                  <a:t>Head Office Call for </a:t>
                </a:r>
              </a:p>
              <a:p>
                <a:pPr algn="ctr"/>
                <a:r>
                  <a:rPr lang="en-GB" sz="1200" b="1" dirty="0"/>
                  <a:t>Rapid Move</a:t>
                </a:r>
              </a:p>
            </p:txBody>
          </p:sp>
        </p:grpSp>
        <p:sp>
          <p:nvSpPr>
            <p:cNvPr id="8" name="Freeform 7"/>
            <p:cNvSpPr/>
            <p:nvPr/>
          </p:nvSpPr>
          <p:spPr>
            <a:xfrm>
              <a:off x="2781300" y="2581275"/>
              <a:ext cx="419100" cy="809625"/>
            </a:xfrm>
            <a:custGeom>
              <a:avLst/>
              <a:gdLst>
                <a:gd name="connsiteX0" fmla="*/ 0 w 419100"/>
                <a:gd name="connsiteY0" fmla="*/ 809625 h 809625"/>
                <a:gd name="connsiteX1" fmla="*/ 133350 w 419100"/>
                <a:gd name="connsiteY1" fmla="*/ 390525 h 809625"/>
                <a:gd name="connsiteX2" fmla="*/ 419100 w 419100"/>
                <a:gd name="connsiteY2" fmla="*/ 0 h 809625"/>
              </a:gdLst>
              <a:ahLst/>
              <a:cxnLst>
                <a:cxn ang="0">
                  <a:pos x="connsiteX0" y="connsiteY0"/>
                </a:cxn>
                <a:cxn ang="0">
                  <a:pos x="connsiteX1" y="connsiteY1"/>
                </a:cxn>
                <a:cxn ang="0">
                  <a:pos x="connsiteX2" y="connsiteY2"/>
                </a:cxn>
              </a:cxnLst>
              <a:rect l="l" t="t" r="r" b="b"/>
              <a:pathLst>
                <a:path w="419100" h="809625">
                  <a:moveTo>
                    <a:pt x="0" y="809625"/>
                  </a:moveTo>
                  <a:cubicBezTo>
                    <a:pt x="31750" y="667543"/>
                    <a:pt x="63500" y="525462"/>
                    <a:pt x="133350" y="390525"/>
                  </a:cubicBezTo>
                  <a:cubicBezTo>
                    <a:pt x="203200" y="255588"/>
                    <a:pt x="311150" y="127794"/>
                    <a:pt x="419100" y="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 name="Group 10"/>
          <p:cNvGrpSpPr/>
          <p:nvPr/>
        </p:nvGrpSpPr>
        <p:grpSpPr>
          <a:xfrm>
            <a:off x="3942665" y="132613"/>
            <a:ext cx="2359573" cy="1208156"/>
            <a:chOff x="4371975" y="1052736"/>
            <a:chExt cx="2364344" cy="1181745"/>
          </a:xfrm>
        </p:grpSpPr>
        <p:grpSp>
          <p:nvGrpSpPr>
            <p:cNvPr id="6" name="Group 59"/>
            <p:cNvGrpSpPr/>
            <p:nvPr/>
          </p:nvGrpSpPr>
          <p:grpSpPr>
            <a:xfrm>
              <a:off x="5601072" y="1052736"/>
              <a:ext cx="1135247" cy="1181745"/>
              <a:chOff x="5601072" y="1124744"/>
              <a:chExt cx="1135247" cy="1181745"/>
            </a:xfrm>
          </p:grpSpPr>
          <p:sp>
            <p:nvSpPr>
              <p:cNvPr id="14" name="TextBox 13"/>
              <p:cNvSpPr txBox="1"/>
              <p:nvPr/>
            </p:nvSpPr>
            <p:spPr>
              <a:xfrm>
                <a:off x="5601072" y="1844824"/>
                <a:ext cx="1135247" cy="461665"/>
              </a:xfrm>
              <a:prstGeom prst="rect">
                <a:avLst/>
              </a:prstGeom>
              <a:noFill/>
            </p:spPr>
            <p:txBody>
              <a:bodyPr wrap="none" rtlCol="0">
                <a:spAutoFit/>
              </a:bodyPr>
              <a:lstStyle/>
              <a:p>
                <a:pPr algn="ctr"/>
                <a:r>
                  <a:rPr lang="en-GB" sz="1200" b="1" dirty="0"/>
                  <a:t>Operational </a:t>
                </a:r>
              </a:p>
              <a:p>
                <a:pPr algn="ctr"/>
                <a:r>
                  <a:rPr lang="en-GB" sz="1200" b="1" dirty="0"/>
                  <a:t>Kit</a:t>
                </a:r>
              </a:p>
            </p:txBody>
          </p:sp>
          <p:pic>
            <p:nvPicPr>
              <p:cNvPr id="15" name="Picture 4" descr="C:\Users\Matt\Desktop\kit.jpg"/>
              <p:cNvPicPr>
                <a:picLocks noChangeAspect="1" noChangeArrowheads="1"/>
              </p:cNvPicPr>
              <p:nvPr/>
            </p:nvPicPr>
            <p:blipFill>
              <a:blip r:embed="rId5" cstate="email"/>
              <a:srcRect/>
              <a:stretch>
                <a:fillRect/>
              </a:stretch>
            </p:blipFill>
            <p:spPr bwMode="auto">
              <a:xfrm>
                <a:off x="5745090" y="1124744"/>
                <a:ext cx="772070" cy="720000"/>
              </a:xfrm>
              <a:prstGeom prst="rect">
                <a:avLst/>
              </a:prstGeom>
              <a:noFill/>
            </p:spPr>
          </p:pic>
        </p:grpSp>
        <p:sp>
          <p:nvSpPr>
            <p:cNvPr id="13" name="Freeform 12"/>
            <p:cNvSpPr/>
            <p:nvPr/>
          </p:nvSpPr>
          <p:spPr>
            <a:xfrm>
              <a:off x="4371975" y="1552575"/>
              <a:ext cx="1314450" cy="266700"/>
            </a:xfrm>
            <a:custGeom>
              <a:avLst/>
              <a:gdLst>
                <a:gd name="connsiteX0" fmla="*/ 0 w 1314450"/>
                <a:gd name="connsiteY0" fmla="*/ 266700 h 266700"/>
                <a:gd name="connsiteX1" fmla="*/ 581025 w 1314450"/>
                <a:gd name="connsiteY1" fmla="*/ 95250 h 266700"/>
                <a:gd name="connsiteX2" fmla="*/ 1314450 w 1314450"/>
                <a:gd name="connsiteY2" fmla="*/ 0 h 266700"/>
              </a:gdLst>
              <a:ahLst/>
              <a:cxnLst>
                <a:cxn ang="0">
                  <a:pos x="connsiteX0" y="connsiteY0"/>
                </a:cxn>
                <a:cxn ang="0">
                  <a:pos x="connsiteX1" y="connsiteY1"/>
                </a:cxn>
                <a:cxn ang="0">
                  <a:pos x="connsiteX2" y="connsiteY2"/>
                </a:cxn>
              </a:cxnLst>
              <a:rect l="l" t="t" r="r" b="b"/>
              <a:pathLst>
                <a:path w="1314450" h="266700">
                  <a:moveTo>
                    <a:pt x="0" y="266700"/>
                  </a:moveTo>
                  <a:cubicBezTo>
                    <a:pt x="180975" y="203200"/>
                    <a:pt x="361950" y="139700"/>
                    <a:pt x="581025" y="95250"/>
                  </a:cubicBezTo>
                  <a:cubicBezTo>
                    <a:pt x="800100" y="50800"/>
                    <a:pt x="1057275" y="25400"/>
                    <a:pt x="1314450" y="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7" name="Group 15"/>
          <p:cNvGrpSpPr/>
          <p:nvPr/>
        </p:nvGrpSpPr>
        <p:grpSpPr>
          <a:xfrm>
            <a:off x="6209616" y="692696"/>
            <a:ext cx="2757611" cy="936024"/>
            <a:chOff x="6638925" y="1600200"/>
            <a:chExt cx="2867070" cy="892616"/>
          </a:xfrm>
        </p:grpSpPr>
        <p:grpSp>
          <p:nvGrpSpPr>
            <p:cNvPr id="11" name="Group 50"/>
            <p:cNvGrpSpPr/>
            <p:nvPr/>
          </p:nvGrpSpPr>
          <p:grpSpPr>
            <a:xfrm>
              <a:off x="7617299" y="1772816"/>
              <a:ext cx="1888696" cy="720000"/>
              <a:chOff x="7552504" y="0"/>
              <a:chExt cx="2271913" cy="894971"/>
            </a:xfrm>
          </p:grpSpPr>
          <p:pic>
            <p:nvPicPr>
              <p:cNvPr id="19" name="Picture 5" descr="C:\Users\Matt\Desktop\when_disaster_strikes_plane.jpg"/>
              <p:cNvPicPr>
                <a:picLocks noChangeAspect="1" noChangeArrowheads="1"/>
              </p:cNvPicPr>
              <p:nvPr/>
            </p:nvPicPr>
            <p:blipFill>
              <a:blip r:embed="rId6" cstate="email"/>
              <a:srcRect/>
              <a:stretch>
                <a:fillRect/>
              </a:stretch>
            </p:blipFill>
            <p:spPr bwMode="auto">
              <a:xfrm>
                <a:off x="7552504" y="0"/>
                <a:ext cx="1281982" cy="894971"/>
              </a:xfrm>
              <a:prstGeom prst="rect">
                <a:avLst/>
              </a:prstGeom>
              <a:noFill/>
            </p:spPr>
          </p:pic>
          <p:sp>
            <p:nvSpPr>
              <p:cNvPr id="20" name="TextBox 19"/>
              <p:cNvSpPr txBox="1"/>
              <p:nvPr/>
            </p:nvSpPr>
            <p:spPr>
              <a:xfrm>
                <a:off x="8851778" y="358028"/>
                <a:ext cx="972639" cy="276998"/>
              </a:xfrm>
              <a:prstGeom prst="rect">
                <a:avLst/>
              </a:prstGeom>
              <a:noFill/>
            </p:spPr>
            <p:txBody>
              <a:bodyPr wrap="none" rtlCol="0">
                <a:spAutoFit/>
              </a:bodyPr>
              <a:lstStyle/>
              <a:p>
                <a:r>
                  <a:rPr lang="en-GB" sz="1200" b="1" dirty="0"/>
                  <a:t>Deployment</a:t>
                </a:r>
              </a:p>
            </p:txBody>
          </p:sp>
        </p:grpSp>
        <p:sp>
          <p:nvSpPr>
            <p:cNvPr id="18" name="Freeform 17"/>
            <p:cNvSpPr/>
            <p:nvPr/>
          </p:nvSpPr>
          <p:spPr>
            <a:xfrm>
              <a:off x="6638925" y="1600200"/>
              <a:ext cx="1122387" cy="316632"/>
            </a:xfrm>
            <a:custGeom>
              <a:avLst/>
              <a:gdLst>
                <a:gd name="connsiteX0" fmla="*/ 0 w 1190625"/>
                <a:gd name="connsiteY0" fmla="*/ 0 h 342900"/>
                <a:gd name="connsiteX1" fmla="*/ 590550 w 1190625"/>
                <a:gd name="connsiteY1" fmla="*/ 123825 h 342900"/>
                <a:gd name="connsiteX2" fmla="*/ 1190625 w 1190625"/>
                <a:gd name="connsiteY2" fmla="*/ 342900 h 342900"/>
              </a:gdLst>
              <a:ahLst/>
              <a:cxnLst>
                <a:cxn ang="0">
                  <a:pos x="connsiteX0" y="connsiteY0"/>
                </a:cxn>
                <a:cxn ang="0">
                  <a:pos x="connsiteX1" y="connsiteY1"/>
                </a:cxn>
                <a:cxn ang="0">
                  <a:pos x="connsiteX2" y="connsiteY2"/>
                </a:cxn>
              </a:cxnLst>
              <a:rect l="l" t="t" r="r" b="b"/>
              <a:pathLst>
                <a:path w="1190625" h="342900">
                  <a:moveTo>
                    <a:pt x="0" y="0"/>
                  </a:moveTo>
                  <a:cubicBezTo>
                    <a:pt x="196056" y="33337"/>
                    <a:pt x="392113" y="66675"/>
                    <a:pt x="590550" y="123825"/>
                  </a:cubicBezTo>
                  <a:cubicBezTo>
                    <a:pt x="788987" y="180975"/>
                    <a:pt x="989806" y="261937"/>
                    <a:pt x="1190625" y="34290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2" name="Group 20"/>
          <p:cNvGrpSpPr/>
          <p:nvPr/>
        </p:nvGrpSpPr>
        <p:grpSpPr>
          <a:xfrm>
            <a:off x="7187987" y="1377745"/>
            <a:ext cx="1840685" cy="1979167"/>
            <a:chOff x="7617296" y="2333625"/>
            <a:chExt cx="1913748" cy="1887383"/>
          </a:xfrm>
        </p:grpSpPr>
        <p:grpSp>
          <p:nvGrpSpPr>
            <p:cNvPr id="16" name="Group 43"/>
            <p:cNvGrpSpPr/>
            <p:nvPr/>
          </p:nvGrpSpPr>
          <p:grpSpPr>
            <a:xfrm>
              <a:off x="7617296" y="3501008"/>
              <a:ext cx="1913748" cy="720000"/>
              <a:chOff x="6186236" y="2942400"/>
              <a:chExt cx="1913748" cy="720000"/>
            </a:xfrm>
          </p:grpSpPr>
          <p:sp>
            <p:nvSpPr>
              <p:cNvPr id="24" name="TextBox 23"/>
              <p:cNvSpPr txBox="1"/>
              <p:nvPr/>
            </p:nvSpPr>
            <p:spPr>
              <a:xfrm>
                <a:off x="6186236" y="3014408"/>
                <a:ext cx="1314784" cy="461665"/>
              </a:xfrm>
              <a:prstGeom prst="rect">
                <a:avLst/>
              </a:prstGeom>
              <a:noFill/>
            </p:spPr>
            <p:txBody>
              <a:bodyPr wrap="none" rtlCol="0">
                <a:spAutoFit/>
              </a:bodyPr>
              <a:lstStyle/>
              <a:p>
                <a:r>
                  <a:rPr lang="en-GB" sz="1200" b="1" dirty="0"/>
                  <a:t>In the Field at </a:t>
                </a:r>
              </a:p>
              <a:p>
                <a:r>
                  <a:rPr lang="en-GB" sz="1200" b="1" dirty="0"/>
                  <a:t>Rapid Speed</a:t>
                </a:r>
              </a:p>
            </p:txBody>
          </p:sp>
          <p:pic>
            <p:nvPicPr>
              <p:cNvPr id="25" name="Picture 23" descr="C:\Users\Matt\Desktop\when_disaster_strikes_rapid_deploy.jpg"/>
              <p:cNvPicPr>
                <a:picLocks noChangeAspect="1" noChangeArrowheads="1"/>
              </p:cNvPicPr>
              <p:nvPr/>
            </p:nvPicPr>
            <p:blipFill>
              <a:blip r:embed="rId7" cstate="email"/>
              <a:srcRect/>
              <a:stretch>
                <a:fillRect/>
              </a:stretch>
            </p:blipFill>
            <p:spPr bwMode="auto">
              <a:xfrm>
                <a:off x="7338364" y="2942400"/>
                <a:ext cx="761620" cy="720000"/>
              </a:xfrm>
              <a:prstGeom prst="rect">
                <a:avLst/>
              </a:prstGeom>
              <a:noFill/>
            </p:spPr>
          </p:pic>
        </p:grpSp>
        <p:sp>
          <p:nvSpPr>
            <p:cNvPr id="23" name="Freeform 22"/>
            <p:cNvSpPr/>
            <p:nvPr/>
          </p:nvSpPr>
          <p:spPr>
            <a:xfrm>
              <a:off x="8439150" y="2333625"/>
              <a:ext cx="695325" cy="1143000"/>
            </a:xfrm>
            <a:custGeom>
              <a:avLst/>
              <a:gdLst>
                <a:gd name="connsiteX0" fmla="*/ 0 w 695325"/>
                <a:gd name="connsiteY0" fmla="*/ 0 h 1143000"/>
                <a:gd name="connsiteX1" fmla="*/ 428625 w 695325"/>
                <a:gd name="connsiteY1" fmla="*/ 428625 h 1143000"/>
                <a:gd name="connsiteX2" fmla="*/ 647700 w 695325"/>
                <a:gd name="connsiteY2" fmla="*/ 885825 h 1143000"/>
                <a:gd name="connsiteX3" fmla="*/ 695325 w 695325"/>
                <a:gd name="connsiteY3" fmla="*/ 1143000 h 1143000"/>
              </a:gdLst>
              <a:ahLst/>
              <a:cxnLst>
                <a:cxn ang="0">
                  <a:pos x="connsiteX0" y="connsiteY0"/>
                </a:cxn>
                <a:cxn ang="0">
                  <a:pos x="connsiteX1" y="connsiteY1"/>
                </a:cxn>
                <a:cxn ang="0">
                  <a:pos x="connsiteX2" y="connsiteY2"/>
                </a:cxn>
                <a:cxn ang="0">
                  <a:pos x="connsiteX3" y="connsiteY3"/>
                </a:cxn>
              </a:cxnLst>
              <a:rect l="l" t="t" r="r" b="b"/>
              <a:pathLst>
                <a:path w="695325" h="1143000">
                  <a:moveTo>
                    <a:pt x="0" y="0"/>
                  </a:moveTo>
                  <a:cubicBezTo>
                    <a:pt x="160337" y="140494"/>
                    <a:pt x="320675" y="280988"/>
                    <a:pt x="428625" y="428625"/>
                  </a:cubicBezTo>
                  <a:cubicBezTo>
                    <a:pt x="536575" y="576262"/>
                    <a:pt x="603250" y="766763"/>
                    <a:pt x="647700" y="885825"/>
                  </a:cubicBezTo>
                  <a:cubicBezTo>
                    <a:pt x="692150" y="1004887"/>
                    <a:pt x="693737" y="1073943"/>
                    <a:pt x="695325" y="114300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7" name="Group 25"/>
          <p:cNvGrpSpPr/>
          <p:nvPr/>
        </p:nvGrpSpPr>
        <p:grpSpPr>
          <a:xfrm>
            <a:off x="6540040" y="3333012"/>
            <a:ext cx="2009176" cy="2069821"/>
            <a:chOff x="6969348" y="4293096"/>
            <a:chExt cx="2088927" cy="1973833"/>
          </a:xfrm>
        </p:grpSpPr>
        <p:grpSp>
          <p:nvGrpSpPr>
            <p:cNvPr id="21" name="Group 44"/>
            <p:cNvGrpSpPr/>
            <p:nvPr/>
          </p:nvGrpSpPr>
          <p:grpSpPr>
            <a:xfrm>
              <a:off x="6969348" y="5480718"/>
              <a:ext cx="1649891" cy="786211"/>
              <a:chOff x="7482380" y="4752312"/>
              <a:chExt cx="1649891" cy="786211"/>
            </a:xfrm>
          </p:grpSpPr>
          <p:pic>
            <p:nvPicPr>
              <p:cNvPr id="29" name="Picture 6" descr="C:\Users\Matt\Desktop\when_disaster_strikes_under_pressure.jpg"/>
              <p:cNvPicPr>
                <a:picLocks noChangeAspect="1" noChangeArrowheads="1"/>
              </p:cNvPicPr>
              <p:nvPr/>
            </p:nvPicPr>
            <p:blipFill>
              <a:blip r:embed="rId8" cstate="email"/>
              <a:srcRect/>
              <a:stretch>
                <a:fillRect/>
              </a:stretch>
            </p:blipFill>
            <p:spPr bwMode="auto">
              <a:xfrm>
                <a:off x="7482380" y="4752312"/>
                <a:ext cx="768326" cy="720000"/>
              </a:xfrm>
              <a:prstGeom prst="rect">
                <a:avLst/>
              </a:prstGeom>
              <a:noFill/>
            </p:spPr>
          </p:pic>
          <p:sp>
            <p:nvSpPr>
              <p:cNvPr id="30" name="TextBox 29"/>
              <p:cNvSpPr txBox="1"/>
              <p:nvPr/>
            </p:nvSpPr>
            <p:spPr>
              <a:xfrm>
                <a:off x="8274344" y="5076858"/>
                <a:ext cx="857927" cy="461665"/>
              </a:xfrm>
              <a:prstGeom prst="rect">
                <a:avLst/>
              </a:prstGeom>
              <a:noFill/>
            </p:spPr>
            <p:txBody>
              <a:bodyPr wrap="none" rtlCol="0">
                <a:spAutoFit/>
              </a:bodyPr>
              <a:lstStyle/>
              <a:p>
                <a:r>
                  <a:rPr lang="en-GB" sz="1200" b="1" dirty="0"/>
                  <a:t>Under </a:t>
                </a:r>
              </a:p>
              <a:p>
                <a:r>
                  <a:rPr lang="en-GB" sz="1200" b="1" dirty="0"/>
                  <a:t>Pressure</a:t>
                </a:r>
              </a:p>
            </p:txBody>
          </p:sp>
        </p:grpSp>
        <p:sp>
          <p:nvSpPr>
            <p:cNvPr id="28" name="Freeform 27"/>
            <p:cNvSpPr/>
            <p:nvPr/>
          </p:nvSpPr>
          <p:spPr>
            <a:xfrm>
              <a:off x="7886700" y="4293096"/>
              <a:ext cx="1171575" cy="1288554"/>
            </a:xfrm>
            <a:custGeom>
              <a:avLst/>
              <a:gdLst>
                <a:gd name="connsiteX0" fmla="*/ 1171575 w 1171575"/>
                <a:gd name="connsiteY0" fmla="*/ 0 h 1428750"/>
                <a:gd name="connsiteX1" fmla="*/ 981075 w 1171575"/>
                <a:gd name="connsiteY1" fmla="*/ 476250 h 1428750"/>
                <a:gd name="connsiteX2" fmla="*/ 695325 w 1171575"/>
                <a:gd name="connsiteY2" fmla="*/ 847725 h 1428750"/>
                <a:gd name="connsiteX3" fmla="*/ 342900 w 1171575"/>
                <a:gd name="connsiteY3" fmla="*/ 1190625 h 1428750"/>
                <a:gd name="connsiteX4" fmla="*/ 0 w 1171575"/>
                <a:gd name="connsiteY4" fmla="*/ 1428750 h 142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575" h="1428750">
                  <a:moveTo>
                    <a:pt x="1171575" y="0"/>
                  </a:moveTo>
                  <a:cubicBezTo>
                    <a:pt x="1116012" y="167481"/>
                    <a:pt x="1060450" y="334963"/>
                    <a:pt x="981075" y="476250"/>
                  </a:cubicBezTo>
                  <a:cubicBezTo>
                    <a:pt x="901700" y="617538"/>
                    <a:pt x="801687" y="728663"/>
                    <a:pt x="695325" y="847725"/>
                  </a:cubicBezTo>
                  <a:cubicBezTo>
                    <a:pt x="588963" y="966787"/>
                    <a:pt x="458787" y="1093788"/>
                    <a:pt x="342900" y="1190625"/>
                  </a:cubicBezTo>
                  <a:cubicBezTo>
                    <a:pt x="227013" y="1287462"/>
                    <a:pt x="113506" y="1358106"/>
                    <a:pt x="0" y="142875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2" name="Group 30"/>
          <p:cNvGrpSpPr/>
          <p:nvPr/>
        </p:nvGrpSpPr>
        <p:grpSpPr>
          <a:xfrm>
            <a:off x="2939515" y="4741187"/>
            <a:ext cx="3374289" cy="1053043"/>
            <a:chOff x="3368824" y="5654118"/>
            <a:chExt cx="3508226" cy="1004208"/>
          </a:xfrm>
        </p:grpSpPr>
        <p:grpSp>
          <p:nvGrpSpPr>
            <p:cNvPr id="26" name="Group 43"/>
            <p:cNvGrpSpPr/>
            <p:nvPr/>
          </p:nvGrpSpPr>
          <p:grpSpPr>
            <a:xfrm>
              <a:off x="3368824" y="5654118"/>
              <a:ext cx="1580882" cy="1004208"/>
              <a:chOff x="4016164" y="4581128"/>
              <a:chExt cx="1901644" cy="1248245"/>
            </a:xfrm>
          </p:grpSpPr>
          <p:pic>
            <p:nvPicPr>
              <p:cNvPr id="34" name="Picture 7" descr="C:\Users\Matt\Desktop\when_disaster_strikes_working_together.jpg"/>
              <p:cNvPicPr>
                <a:picLocks noChangeAspect="1" noChangeArrowheads="1"/>
              </p:cNvPicPr>
              <p:nvPr/>
            </p:nvPicPr>
            <p:blipFill>
              <a:blip r:embed="rId9" cstate="email"/>
              <a:srcRect/>
              <a:stretch>
                <a:fillRect/>
              </a:stretch>
            </p:blipFill>
            <p:spPr bwMode="auto">
              <a:xfrm>
                <a:off x="4506638" y="4581128"/>
                <a:ext cx="900707" cy="894970"/>
              </a:xfrm>
              <a:prstGeom prst="rect">
                <a:avLst/>
              </a:prstGeom>
              <a:noFill/>
            </p:spPr>
          </p:pic>
          <p:sp>
            <p:nvSpPr>
              <p:cNvPr id="35" name="TextBox 34"/>
              <p:cNvSpPr txBox="1"/>
              <p:nvPr/>
            </p:nvSpPr>
            <p:spPr>
              <a:xfrm>
                <a:off x="4016164" y="5485059"/>
                <a:ext cx="1901644" cy="344314"/>
              </a:xfrm>
              <a:prstGeom prst="rect">
                <a:avLst/>
              </a:prstGeom>
              <a:noFill/>
            </p:spPr>
            <p:txBody>
              <a:bodyPr wrap="none" rtlCol="0">
                <a:spAutoFit/>
              </a:bodyPr>
              <a:lstStyle/>
              <a:p>
                <a:pPr algn="ctr"/>
                <a:r>
                  <a:rPr lang="en-GB" sz="1200" b="1" dirty="0"/>
                  <a:t>Working Together</a:t>
                </a:r>
              </a:p>
            </p:txBody>
          </p:sp>
        </p:grpSp>
        <p:sp>
          <p:nvSpPr>
            <p:cNvPr id="33" name="Freeform 32"/>
            <p:cNvSpPr/>
            <p:nvPr/>
          </p:nvSpPr>
          <p:spPr>
            <a:xfrm>
              <a:off x="4743450" y="6048375"/>
              <a:ext cx="2133600" cy="330200"/>
            </a:xfrm>
            <a:custGeom>
              <a:avLst/>
              <a:gdLst>
                <a:gd name="connsiteX0" fmla="*/ 2133600 w 2133600"/>
                <a:gd name="connsiteY0" fmla="*/ 0 h 330200"/>
                <a:gd name="connsiteX1" fmla="*/ 1495425 w 2133600"/>
                <a:gd name="connsiteY1" fmla="*/ 190500 h 330200"/>
                <a:gd name="connsiteX2" fmla="*/ 914400 w 2133600"/>
                <a:gd name="connsiteY2" fmla="*/ 285750 h 330200"/>
                <a:gd name="connsiteX3" fmla="*/ 390525 w 2133600"/>
                <a:gd name="connsiteY3" fmla="*/ 323850 h 330200"/>
                <a:gd name="connsiteX4" fmla="*/ 0 w 2133600"/>
                <a:gd name="connsiteY4" fmla="*/ 323850 h 33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330200">
                  <a:moveTo>
                    <a:pt x="2133600" y="0"/>
                  </a:moveTo>
                  <a:cubicBezTo>
                    <a:pt x="1916112" y="71437"/>
                    <a:pt x="1698625" y="142875"/>
                    <a:pt x="1495425" y="190500"/>
                  </a:cubicBezTo>
                  <a:cubicBezTo>
                    <a:pt x="1292225" y="238125"/>
                    <a:pt x="1098550" y="263525"/>
                    <a:pt x="914400" y="285750"/>
                  </a:cubicBezTo>
                  <a:cubicBezTo>
                    <a:pt x="730250" y="307975"/>
                    <a:pt x="542925" y="317500"/>
                    <a:pt x="390525" y="323850"/>
                  </a:cubicBezTo>
                  <a:cubicBezTo>
                    <a:pt x="238125" y="330200"/>
                    <a:pt x="119062" y="327025"/>
                    <a:pt x="0" y="32385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7" name="Group 35"/>
          <p:cNvGrpSpPr/>
          <p:nvPr/>
        </p:nvGrpSpPr>
        <p:grpSpPr>
          <a:xfrm>
            <a:off x="0" y="3182894"/>
            <a:ext cx="3059235" cy="2201410"/>
            <a:chOff x="429309" y="4149080"/>
            <a:chExt cx="3180666" cy="2099320"/>
          </a:xfrm>
        </p:grpSpPr>
        <p:grpSp>
          <p:nvGrpSpPr>
            <p:cNvPr id="31" name="Group 45"/>
            <p:cNvGrpSpPr/>
            <p:nvPr/>
          </p:nvGrpSpPr>
          <p:grpSpPr>
            <a:xfrm>
              <a:off x="429309" y="4149080"/>
              <a:ext cx="1051891" cy="1172523"/>
              <a:chOff x="1908621" y="5445855"/>
              <a:chExt cx="1051891" cy="1172523"/>
            </a:xfrm>
          </p:grpSpPr>
          <p:pic>
            <p:nvPicPr>
              <p:cNvPr id="39" name="Picture 8" descr="C:\Users\Matt\Desktop\when_disaster_strikes_true_beneficary.jpg"/>
              <p:cNvPicPr>
                <a:picLocks noChangeAspect="1" noChangeArrowheads="1"/>
              </p:cNvPicPr>
              <p:nvPr/>
            </p:nvPicPr>
            <p:blipFill>
              <a:blip r:embed="rId10" cstate="email"/>
              <a:srcRect/>
              <a:stretch>
                <a:fillRect/>
              </a:stretch>
            </p:blipFill>
            <p:spPr bwMode="auto">
              <a:xfrm>
                <a:off x="2039824" y="5445855"/>
                <a:ext cx="860262" cy="720000"/>
              </a:xfrm>
              <a:prstGeom prst="rect">
                <a:avLst/>
              </a:prstGeom>
              <a:noFill/>
            </p:spPr>
          </p:pic>
          <p:sp>
            <p:nvSpPr>
              <p:cNvPr id="40" name="TextBox 39"/>
              <p:cNvSpPr txBox="1"/>
              <p:nvPr/>
            </p:nvSpPr>
            <p:spPr>
              <a:xfrm>
                <a:off x="1908621" y="6156713"/>
                <a:ext cx="1051891" cy="461665"/>
              </a:xfrm>
              <a:prstGeom prst="rect">
                <a:avLst/>
              </a:prstGeom>
              <a:noFill/>
            </p:spPr>
            <p:txBody>
              <a:bodyPr wrap="none" rtlCol="0">
                <a:spAutoFit/>
              </a:bodyPr>
              <a:lstStyle/>
              <a:p>
                <a:pPr algn="ctr"/>
                <a:r>
                  <a:rPr lang="en-GB" sz="1200" b="1" dirty="0"/>
                  <a:t>The True </a:t>
                </a:r>
              </a:p>
              <a:p>
                <a:pPr algn="ctr"/>
                <a:r>
                  <a:rPr lang="en-GB" sz="1200" b="1" dirty="0"/>
                  <a:t>Beneficiary</a:t>
                </a:r>
              </a:p>
            </p:txBody>
          </p:sp>
        </p:grpSp>
        <p:sp>
          <p:nvSpPr>
            <p:cNvPr id="38" name="Freeform 37"/>
            <p:cNvSpPr/>
            <p:nvPr/>
          </p:nvSpPr>
          <p:spPr>
            <a:xfrm>
              <a:off x="1533525" y="5314950"/>
              <a:ext cx="2076450" cy="933450"/>
            </a:xfrm>
            <a:custGeom>
              <a:avLst/>
              <a:gdLst>
                <a:gd name="connsiteX0" fmla="*/ 2076450 w 2076450"/>
                <a:gd name="connsiteY0" fmla="*/ 933450 h 933450"/>
                <a:gd name="connsiteX1" fmla="*/ 1466850 w 2076450"/>
                <a:gd name="connsiteY1" fmla="*/ 790575 h 933450"/>
                <a:gd name="connsiteX2" fmla="*/ 923925 w 2076450"/>
                <a:gd name="connsiteY2" fmla="*/ 581025 h 933450"/>
                <a:gd name="connsiteX3" fmla="*/ 514350 w 2076450"/>
                <a:gd name="connsiteY3" fmla="*/ 352425 h 933450"/>
                <a:gd name="connsiteX4" fmla="*/ 0 w 2076450"/>
                <a:gd name="connsiteY4" fmla="*/ 0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50" h="933450">
                  <a:moveTo>
                    <a:pt x="2076450" y="933450"/>
                  </a:moveTo>
                  <a:cubicBezTo>
                    <a:pt x="1867693" y="891381"/>
                    <a:pt x="1658937" y="849312"/>
                    <a:pt x="1466850" y="790575"/>
                  </a:cubicBezTo>
                  <a:cubicBezTo>
                    <a:pt x="1274763" y="731838"/>
                    <a:pt x="1082675" y="654050"/>
                    <a:pt x="923925" y="581025"/>
                  </a:cubicBezTo>
                  <a:cubicBezTo>
                    <a:pt x="765175" y="508000"/>
                    <a:pt x="668338" y="449263"/>
                    <a:pt x="514350" y="352425"/>
                  </a:cubicBezTo>
                  <a:cubicBezTo>
                    <a:pt x="360363" y="255588"/>
                    <a:pt x="180181" y="127794"/>
                    <a:pt x="0" y="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2" name="Group 40"/>
          <p:cNvGrpSpPr/>
          <p:nvPr/>
        </p:nvGrpSpPr>
        <p:grpSpPr>
          <a:xfrm>
            <a:off x="4451684" y="1995528"/>
            <a:ext cx="2063380" cy="2213497"/>
            <a:chOff x="4880992" y="2962275"/>
            <a:chExt cx="2145283" cy="2110846"/>
          </a:xfrm>
        </p:grpSpPr>
        <p:grpSp>
          <p:nvGrpSpPr>
            <p:cNvPr id="36" name="Group 47"/>
            <p:cNvGrpSpPr/>
            <p:nvPr/>
          </p:nvGrpSpPr>
          <p:grpSpPr>
            <a:xfrm>
              <a:off x="4880992" y="3933056"/>
              <a:ext cx="2004019" cy="1140065"/>
              <a:chOff x="1363069" y="3356992"/>
              <a:chExt cx="2004019" cy="1140065"/>
            </a:xfrm>
          </p:grpSpPr>
          <p:pic>
            <p:nvPicPr>
              <p:cNvPr id="44" name="Picture 10" descr="C:\Users\Matt\Desktop\when_disaster_strikes_global_alert.jpg"/>
              <p:cNvPicPr>
                <a:picLocks noChangeAspect="1" noChangeArrowheads="1"/>
              </p:cNvPicPr>
              <p:nvPr/>
            </p:nvPicPr>
            <p:blipFill>
              <a:blip r:embed="rId11" cstate="email"/>
              <a:srcRect/>
              <a:stretch>
                <a:fillRect/>
              </a:stretch>
            </p:blipFill>
            <p:spPr bwMode="auto">
              <a:xfrm>
                <a:off x="2648744" y="3356992"/>
                <a:ext cx="718344" cy="1140065"/>
              </a:xfrm>
              <a:prstGeom prst="rect">
                <a:avLst/>
              </a:prstGeom>
              <a:noFill/>
            </p:spPr>
          </p:pic>
          <p:sp>
            <p:nvSpPr>
              <p:cNvPr id="45" name="TextBox 44"/>
              <p:cNvSpPr txBox="1"/>
              <p:nvPr/>
            </p:nvSpPr>
            <p:spPr>
              <a:xfrm>
                <a:off x="1363069" y="4005064"/>
                <a:ext cx="1141659" cy="461665"/>
              </a:xfrm>
              <a:prstGeom prst="rect">
                <a:avLst/>
              </a:prstGeom>
              <a:noFill/>
            </p:spPr>
            <p:txBody>
              <a:bodyPr wrap="none" rtlCol="0">
                <a:spAutoFit/>
              </a:bodyPr>
              <a:lstStyle/>
              <a:p>
                <a:pPr algn="r"/>
                <a:r>
                  <a:rPr lang="en-GB" sz="1200" b="1" dirty="0"/>
                  <a:t>Global Alert </a:t>
                </a:r>
              </a:p>
              <a:p>
                <a:pPr algn="r"/>
                <a:r>
                  <a:rPr lang="en-GB" sz="1200" b="1" dirty="0"/>
                  <a:t>Message</a:t>
                </a:r>
              </a:p>
            </p:txBody>
          </p:sp>
        </p:grpSp>
        <p:sp>
          <p:nvSpPr>
            <p:cNvPr id="43" name="Freeform 42"/>
            <p:cNvSpPr/>
            <p:nvPr/>
          </p:nvSpPr>
          <p:spPr>
            <a:xfrm>
              <a:off x="6257925" y="2962275"/>
              <a:ext cx="768350" cy="1133475"/>
            </a:xfrm>
            <a:custGeom>
              <a:avLst/>
              <a:gdLst>
                <a:gd name="connsiteX0" fmla="*/ 0 w 768350"/>
                <a:gd name="connsiteY0" fmla="*/ 0 h 1133475"/>
                <a:gd name="connsiteX1" fmla="*/ 333375 w 768350"/>
                <a:gd name="connsiteY1" fmla="*/ 104775 h 1133475"/>
                <a:gd name="connsiteX2" fmla="*/ 657225 w 768350"/>
                <a:gd name="connsiteY2" fmla="*/ 342900 h 1133475"/>
                <a:gd name="connsiteX3" fmla="*/ 762000 w 768350"/>
                <a:gd name="connsiteY3" fmla="*/ 638175 h 1133475"/>
                <a:gd name="connsiteX4" fmla="*/ 695325 w 768350"/>
                <a:gd name="connsiteY4" fmla="*/ 990600 h 1133475"/>
                <a:gd name="connsiteX5" fmla="*/ 638175 w 768350"/>
                <a:gd name="connsiteY5" fmla="*/ 113347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350" h="1133475">
                  <a:moveTo>
                    <a:pt x="0" y="0"/>
                  </a:moveTo>
                  <a:cubicBezTo>
                    <a:pt x="111918" y="23812"/>
                    <a:pt x="223837" y="47625"/>
                    <a:pt x="333375" y="104775"/>
                  </a:cubicBezTo>
                  <a:cubicBezTo>
                    <a:pt x="442913" y="161925"/>
                    <a:pt x="585788" y="254000"/>
                    <a:pt x="657225" y="342900"/>
                  </a:cubicBezTo>
                  <a:cubicBezTo>
                    <a:pt x="728663" y="431800"/>
                    <a:pt x="755650" y="530225"/>
                    <a:pt x="762000" y="638175"/>
                  </a:cubicBezTo>
                  <a:cubicBezTo>
                    <a:pt x="768350" y="746125"/>
                    <a:pt x="715962" y="908050"/>
                    <a:pt x="695325" y="990600"/>
                  </a:cubicBezTo>
                  <a:cubicBezTo>
                    <a:pt x="674688" y="1073150"/>
                    <a:pt x="656431" y="1103312"/>
                    <a:pt x="638175" y="1133475"/>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7" name="Group 45"/>
          <p:cNvGrpSpPr/>
          <p:nvPr/>
        </p:nvGrpSpPr>
        <p:grpSpPr>
          <a:xfrm>
            <a:off x="1787387" y="2563754"/>
            <a:ext cx="2815064" cy="1577537"/>
            <a:chOff x="2216696" y="3501008"/>
            <a:chExt cx="2926804" cy="1504379"/>
          </a:xfrm>
        </p:grpSpPr>
        <p:grpSp>
          <p:nvGrpSpPr>
            <p:cNvPr id="41" name="Group 46"/>
            <p:cNvGrpSpPr/>
            <p:nvPr/>
          </p:nvGrpSpPr>
          <p:grpSpPr>
            <a:xfrm>
              <a:off x="2216696" y="3501008"/>
              <a:ext cx="1359668" cy="1181745"/>
              <a:chOff x="1352600" y="2203386"/>
              <a:chExt cx="1359668" cy="1181745"/>
            </a:xfrm>
          </p:grpSpPr>
          <p:pic>
            <p:nvPicPr>
              <p:cNvPr id="49" name="Picture 2" descr="C:\Users\Matt\Desktop\when_disaster_strikes_data_scramble.jpg"/>
              <p:cNvPicPr>
                <a:picLocks noChangeAspect="1" noChangeArrowheads="1"/>
              </p:cNvPicPr>
              <p:nvPr/>
            </p:nvPicPr>
            <p:blipFill>
              <a:blip r:embed="rId12" cstate="email"/>
              <a:srcRect/>
              <a:stretch>
                <a:fillRect/>
              </a:stretch>
            </p:blipFill>
            <p:spPr bwMode="auto">
              <a:xfrm>
                <a:off x="1615906" y="2203386"/>
                <a:ext cx="749824" cy="720000"/>
              </a:xfrm>
              <a:prstGeom prst="rect">
                <a:avLst/>
              </a:prstGeom>
              <a:noFill/>
            </p:spPr>
          </p:pic>
          <p:sp>
            <p:nvSpPr>
              <p:cNvPr id="50" name="TextBox 49"/>
              <p:cNvSpPr txBox="1"/>
              <p:nvPr/>
            </p:nvSpPr>
            <p:spPr>
              <a:xfrm>
                <a:off x="1352600" y="2923466"/>
                <a:ext cx="1359668" cy="461665"/>
              </a:xfrm>
              <a:prstGeom prst="rect">
                <a:avLst/>
              </a:prstGeom>
              <a:noFill/>
            </p:spPr>
            <p:txBody>
              <a:bodyPr wrap="none" rtlCol="0">
                <a:spAutoFit/>
              </a:bodyPr>
              <a:lstStyle/>
              <a:p>
                <a:pPr algn="r"/>
                <a:r>
                  <a:rPr lang="en-GB" sz="1200" b="1" dirty="0"/>
                  <a:t>Data Scramble </a:t>
                </a:r>
              </a:p>
              <a:p>
                <a:pPr algn="r"/>
                <a:r>
                  <a:rPr lang="en-GB" sz="1200" b="1" dirty="0"/>
                  <a:t>Begins</a:t>
                </a:r>
              </a:p>
            </p:txBody>
          </p:sp>
        </p:grpSp>
        <p:sp>
          <p:nvSpPr>
            <p:cNvPr id="48" name="Freeform 47"/>
            <p:cNvSpPr/>
            <p:nvPr/>
          </p:nvSpPr>
          <p:spPr>
            <a:xfrm>
              <a:off x="3506788" y="4657725"/>
              <a:ext cx="1636712" cy="347662"/>
            </a:xfrm>
            <a:custGeom>
              <a:avLst/>
              <a:gdLst>
                <a:gd name="connsiteX0" fmla="*/ 1636712 w 1636712"/>
                <a:gd name="connsiteY0" fmla="*/ 333375 h 347662"/>
                <a:gd name="connsiteX1" fmla="*/ 1103312 w 1636712"/>
                <a:gd name="connsiteY1" fmla="*/ 333375 h 347662"/>
                <a:gd name="connsiteX2" fmla="*/ 627062 w 1636712"/>
                <a:gd name="connsiteY2" fmla="*/ 247650 h 347662"/>
                <a:gd name="connsiteX3" fmla="*/ 103187 w 1636712"/>
                <a:gd name="connsiteY3" fmla="*/ 66675 h 347662"/>
                <a:gd name="connsiteX4" fmla="*/ 7937 w 1636712"/>
                <a:gd name="connsiteY4" fmla="*/ 0 h 34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12" h="347662">
                  <a:moveTo>
                    <a:pt x="1636712" y="333375"/>
                  </a:moveTo>
                  <a:cubicBezTo>
                    <a:pt x="1454149" y="340518"/>
                    <a:pt x="1271587" y="347662"/>
                    <a:pt x="1103312" y="333375"/>
                  </a:cubicBezTo>
                  <a:cubicBezTo>
                    <a:pt x="935037" y="319088"/>
                    <a:pt x="793749" y="292100"/>
                    <a:pt x="627062" y="247650"/>
                  </a:cubicBezTo>
                  <a:cubicBezTo>
                    <a:pt x="460375" y="203200"/>
                    <a:pt x="206374" y="107950"/>
                    <a:pt x="103187" y="66675"/>
                  </a:cubicBezTo>
                  <a:cubicBezTo>
                    <a:pt x="0" y="25400"/>
                    <a:pt x="3968" y="12700"/>
                    <a:pt x="7937" y="0"/>
                  </a:cubicBezTo>
                </a:path>
              </a:pathLst>
            </a:custGeom>
            <a:ln w="101600">
              <a:solidFill>
                <a:srgbClr val="3F60A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11-08 The Philippines - Ant 01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1720" y="1205753"/>
            <a:ext cx="5928658" cy="4446494"/>
          </a:xfrm>
          <a:prstGeom prst="rect">
            <a:avLst/>
          </a:prstGeom>
        </p:spPr>
      </p:pic>
      <p:sp>
        <p:nvSpPr>
          <p:cNvPr id="3" name="Title 2"/>
          <p:cNvSpPr>
            <a:spLocks noGrp="1"/>
          </p:cNvSpPr>
          <p:nvPr>
            <p:ph type="title"/>
          </p:nvPr>
        </p:nvSpPr>
        <p:spPr/>
        <p:txBody>
          <a:bodyPr/>
          <a:lstStyle/>
          <a:p>
            <a:r>
              <a:rPr lang="en-GB" dirty="0"/>
              <a:t>    Field Team arrive in 24-48 hrs.</a:t>
            </a:r>
            <a:endParaRPr lang="en-US" dirty="0"/>
          </a:p>
        </p:txBody>
      </p:sp>
      <p:pic>
        <p:nvPicPr>
          <p:cNvPr id="5" name="Picture 2" descr="N:\MapAction_Multimedia\MapAction Photos\2018\2018-06-08 - Gilded Leyline\2018-06-08 - Gilded Leyline - Jo Pratt\Leyline_Team_001 800 compressed.jpg">
            <a:extLst>
              <a:ext uri="{FF2B5EF4-FFF2-40B4-BE49-F238E27FC236}">
                <a16:creationId xmlns:a16="http://schemas.microsoft.com/office/drawing/2014/main" id="{4D60188C-3AC9-4BB8-B497-CD44E163A1D3}"/>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67544" y="4326869"/>
            <a:ext cx="2356227" cy="1325378"/>
          </a:xfrm>
          <a:prstGeom prst="rect">
            <a:avLst/>
          </a:prstGeom>
          <a:noFill/>
        </p:spPr>
      </p:pic>
    </p:spTree>
    <p:extLst>
      <p:ext uri="{BB962C8B-B14F-4D97-AF65-F5344CB8AC3E}">
        <p14:creationId xmlns:p14="http://schemas.microsoft.com/office/powerpoint/2010/main" val="380652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2" name="Title 1"/>
          <p:cNvSpPr>
            <a:spLocks noGrp="1"/>
          </p:cNvSpPr>
          <p:nvPr>
            <p:ph type="title"/>
          </p:nvPr>
        </p:nvSpPr>
        <p:spPr>
          <a:xfrm>
            <a:off x="467544" y="116632"/>
            <a:ext cx="8229600" cy="1143000"/>
          </a:xfrm>
        </p:spPr>
        <p:txBody>
          <a:bodyPr/>
          <a:lstStyle/>
          <a:p>
            <a:r>
              <a:rPr lang="en-GB" dirty="0"/>
              <a:t>UN Coordination Centre</a:t>
            </a:r>
          </a:p>
        </p:txBody>
      </p:sp>
      <p:pic>
        <p:nvPicPr>
          <p:cNvPr id="4" name="Picture 6" descr="OSOCC_Reception"/>
          <p:cNvPicPr>
            <a:picLocks noChangeAspect="1" noChangeArrowheads="1"/>
          </p:cNvPicPr>
          <p:nvPr/>
        </p:nvPicPr>
        <p:blipFill>
          <a:blip r:embed="rId3" cstate="print">
            <a:lum bright="-6000" contrast="24000"/>
          </a:blip>
          <a:srcRect/>
          <a:stretch>
            <a:fillRect/>
          </a:stretch>
        </p:blipFill>
        <p:spPr bwMode="auto">
          <a:xfrm>
            <a:off x="1043608" y="1124744"/>
            <a:ext cx="6984776" cy="4857403"/>
          </a:xfrm>
          <a:prstGeom prst="rect">
            <a:avLst/>
          </a:prstGeom>
          <a:noFill/>
          <a:ln w="38100" algn="ctr">
            <a:solidFill>
              <a:srgbClr val="FF6600"/>
            </a:solidFill>
            <a:miter lim="800000"/>
            <a:headEnd/>
            <a:tailEnd/>
          </a:ln>
        </p:spPr>
      </p:pic>
    </p:spTree>
    <p:extLst>
      <p:ext uri="{BB962C8B-B14F-4D97-AF65-F5344CB8AC3E}">
        <p14:creationId xmlns:p14="http://schemas.microsoft.com/office/powerpoint/2010/main" val="1345221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Computers in SAR BO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165304"/>
          </a:xfrm>
          <a:prstGeom prst="rect">
            <a:avLst/>
          </a:prstGeom>
          <a:noFill/>
          <a:ln w="9525">
            <a:noFill/>
            <a:miter lim="800000"/>
            <a:headEnd/>
            <a:tailEnd/>
          </a:ln>
        </p:spPr>
      </p:pic>
    </p:spTree>
    <p:extLst>
      <p:ext uri="{BB962C8B-B14F-4D97-AF65-F5344CB8AC3E}">
        <p14:creationId xmlns:p14="http://schemas.microsoft.com/office/powerpoint/2010/main" val="4199130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GB" dirty="0"/>
              <a:t>An Introduction to MapAction</a:t>
            </a:r>
            <a:br>
              <a:rPr lang="en-GB" dirty="0"/>
            </a:br>
            <a:br>
              <a:rPr lang="en-GB" dirty="0"/>
            </a:br>
            <a:r>
              <a:rPr lang="en-GB" sz="3600" i="1" dirty="0"/>
              <a:t>Leading the way in response to humanitarian disasters</a:t>
            </a:r>
          </a:p>
        </p:txBody>
      </p:sp>
      <p:sp>
        <p:nvSpPr>
          <p:cNvPr id="3" name="Subtitle 2"/>
          <p:cNvSpPr>
            <a:spLocks noGrp="1"/>
          </p:cNvSpPr>
          <p:nvPr>
            <p:ph type="subTitle" idx="1"/>
          </p:nvPr>
        </p:nvSpPr>
        <p:spPr/>
        <p:txBody>
          <a:bodyPr>
            <a:normAutofit fontScale="92500"/>
          </a:bodyPr>
          <a:lstStyle/>
          <a:p>
            <a:r>
              <a:rPr lang="en-GB" dirty="0"/>
              <a:t>Nigel Press, Chairman of the Trustees</a:t>
            </a:r>
          </a:p>
          <a:p>
            <a:r>
              <a:rPr lang="en-GB" dirty="0"/>
              <a:t>IHO –I RCC11, Genoa</a:t>
            </a:r>
          </a:p>
          <a:p>
            <a:r>
              <a:rPr lang="en-GB" sz="2600" i="1" dirty="0"/>
              <a:t>4 June 2019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38_2169816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384"/>
            <a:ext cx="9144000" cy="6120680"/>
          </a:xfrm>
          <a:prstGeom prst="rect">
            <a:avLst/>
          </a:prstGeom>
          <a:noFill/>
          <a:ln w="9525">
            <a:noFill/>
            <a:miter lim="800000"/>
            <a:headEnd/>
            <a:tailEnd/>
          </a:ln>
        </p:spPr>
      </p:pic>
      <p:sp>
        <p:nvSpPr>
          <p:cNvPr id="40963" name="Rectangle 3"/>
          <p:cNvSpPr>
            <a:spLocks noGrp="1" noChangeArrowheads="1"/>
          </p:cNvSpPr>
          <p:nvPr>
            <p:ph type="title"/>
          </p:nvPr>
        </p:nvSpPr>
        <p:spPr>
          <a:xfrm>
            <a:off x="301625" y="228600"/>
            <a:ext cx="8540750" cy="1184275"/>
          </a:xfrm>
          <a:solidFill>
            <a:schemeClr val="bg1">
              <a:alpha val="50195"/>
            </a:schemeClr>
          </a:solidFill>
        </p:spPr>
        <p:txBody>
          <a:bodyPr/>
          <a:lstStyle/>
          <a:p>
            <a:pPr eaLnBrk="1" hangingPunct="1">
              <a:defRPr/>
            </a:pPr>
            <a:r>
              <a:rPr lang="en-GB" sz="2800">
                <a:solidFill>
                  <a:srgbClr val="FF6600"/>
                </a:solidFill>
              </a:rPr>
              <a:t>Earthquake:</a:t>
            </a:r>
            <a:r>
              <a:rPr lang="en-GB" sz="2800"/>
              <a:t> Haiti 2010</a:t>
            </a:r>
            <a:br>
              <a:rPr lang="en-GB" sz="2800"/>
            </a:br>
            <a:r>
              <a:rPr lang="en-GB" sz="1800"/>
              <a:t>A pivotal role in coordination of search/rescue and relief teams</a:t>
            </a:r>
            <a:endParaRPr lang="en-GB" sz="600"/>
          </a:p>
        </p:txBody>
      </p:sp>
      <p:pic>
        <p:nvPicPr>
          <p:cNvPr id="24580" name="Picture 4"/>
          <p:cNvPicPr>
            <a:picLocks noChangeAspect="1" noChangeArrowheads="1"/>
          </p:cNvPicPr>
          <p:nvPr/>
        </p:nvPicPr>
        <p:blipFill>
          <a:blip r:embed="rId4" cstate="email">
            <a:lum bright="12000" contrast="24000"/>
            <a:extLst>
              <a:ext uri="{28A0092B-C50C-407E-A947-70E740481C1C}">
                <a14:useLocalDpi xmlns:a14="http://schemas.microsoft.com/office/drawing/2010/main"/>
              </a:ext>
            </a:extLst>
          </a:blip>
          <a:srcRect/>
          <a:stretch>
            <a:fillRect/>
          </a:stretch>
        </p:blipFill>
        <p:spPr bwMode="auto">
          <a:xfrm>
            <a:off x="755576" y="3789040"/>
            <a:ext cx="2519363" cy="1889125"/>
          </a:xfrm>
          <a:prstGeom prst="rect">
            <a:avLst/>
          </a:prstGeom>
          <a:noFill/>
          <a:ln w="38100" algn="ctr">
            <a:solidFill>
              <a:srgbClr val="FF6600"/>
            </a:solidFill>
            <a:miter lim="800000"/>
            <a:headEnd/>
            <a:tailEnd/>
          </a:ln>
        </p:spPr>
      </p:pic>
      <p:pic>
        <p:nvPicPr>
          <p:cNvPr id="24581" name="Picture 5"/>
          <p:cNvPicPr>
            <a:picLocks noChangeAspect="1" noChangeArrowheads="1"/>
          </p:cNvPicPr>
          <p:nvPr/>
        </p:nvPicPr>
        <p:blipFill>
          <a:blip r:embed="rId5" cstate="email">
            <a:lum bright="18000" contrast="24000"/>
            <a:extLst>
              <a:ext uri="{28A0092B-C50C-407E-A947-70E740481C1C}">
                <a14:useLocalDpi xmlns:a14="http://schemas.microsoft.com/office/drawing/2010/main"/>
              </a:ext>
            </a:extLst>
          </a:blip>
          <a:srcRect/>
          <a:stretch>
            <a:fillRect/>
          </a:stretch>
        </p:blipFill>
        <p:spPr bwMode="auto">
          <a:xfrm>
            <a:off x="6012160" y="3789040"/>
            <a:ext cx="2520950" cy="1890712"/>
          </a:xfrm>
          <a:prstGeom prst="rect">
            <a:avLst/>
          </a:prstGeom>
          <a:noFill/>
          <a:ln w="38100" algn="ctr">
            <a:solidFill>
              <a:srgbClr val="FF6600"/>
            </a:solidFill>
            <a:miter lim="800000"/>
            <a:headEnd/>
            <a:tailEnd/>
          </a:ln>
        </p:spPr>
      </p:pic>
    </p:spTree>
    <p:extLst>
      <p:ext uri="{BB962C8B-B14F-4D97-AF65-F5344CB8AC3E}">
        <p14:creationId xmlns:p14="http://schemas.microsoft.com/office/powerpoint/2010/main" val="2458549934"/>
      </p:ext>
    </p:extLst>
  </p:cSld>
  <p:clrMapOvr>
    <a:masterClrMapping/>
  </p:clrMapOvr>
  <p:transition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9144000" cy="6165304"/>
          </a:xfrm>
          <a:prstGeom prst="rect">
            <a:avLst/>
          </a:prstGeom>
          <a:noFill/>
          <a:ln w="9525">
            <a:noFill/>
            <a:miter lim="800000"/>
            <a:headEnd/>
            <a:tailEnd/>
          </a:ln>
        </p:spPr>
      </p:pic>
    </p:spTree>
    <p:extLst>
      <p:ext uri="{BB962C8B-B14F-4D97-AF65-F5344CB8AC3E}">
        <p14:creationId xmlns:p14="http://schemas.microsoft.com/office/powerpoint/2010/main" val="4211485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Users\Roy\AppData\Local\Microsoft\Windows\INetCache\Content.Outlook\52R9G1GH\Sierra Leone medic in PPE is doused down Oct 2014 EC ECHO Jean Louis Moss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0074" y="158837"/>
            <a:ext cx="8586179" cy="5862451"/>
          </a:xfrm>
          <a:prstGeom prst="rect">
            <a:avLst/>
          </a:prstGeom>
          <a:noFill/>
        </p:spPr>
      </p:pic>
    </p:spTree>
    <p:extLst>
      <p:ext uri="{BB962C8B-B14F-4D97-AF65-F5344CB8AC3E}">
        <p14:creationId xmlns:p14="http://schemas.microsoft.com/office/powerpoint/2010/main" val="4016108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a:defRPr/>
            </a:pPr>
            <a:r>
              <a:rPr lang="en-GB" sz="4000" dirty="0">
                <a:solidFill>
                  <a:srgbClr val="0033CC"/>
                </a:solidFill>
              </a:rPr>
              <a:t>   MapAction in the Disaster Cycle</a:t>
            </a:r>
            <a:endParaRPr lang="en-US" sz="4000" dirty="0">
              <a:solidFill>
                <a:srgbClr val="0033CC"/>
              </a:solidFill>
            </a:endParaRPr>
          </a:p>
        </p:txBody>
      </p:sp>
      <p:graphicFrame>
        <p:nvGraphicFramePr>
          <p:cNvPr id="3074" name="Object 2"/>
          <p:cNvGraphicFramePr>
            <a:graphicFrameLocks noChangeAspect="1"/>
          </p:cNvGraphicFramePr>
          <p:nvPr>
            <p:extLst/>
          </p:nvPr>
        </p:nvGraphicFramePr>
        <p:xfrm>
          <a:off x="2968389" y="1618969"/>
          <a:ext cx="5113337" cy="4519612"/>
        </p:xfrm>
        <a:graphic>
          <a:graphicData uri="http://schemas.openxmlformats.org/presentationml/2006/ole">
            <mc:AlternateContent xmlns:mc="http://schemas.openxmlformats.org/markup-compatibility/2006">
              <mc:Choice xmlns:v="urn:schemas-microsoft-com:vml" Requires="v">
                <p:oleObj spid="_x0000_s1030" name="Slide" r:id="rId4" imgW="4453163" imgH="3340523" progId="PowerPoint.Slide.8">
                  <p:embed/>
                </p:oleObj>
              </mc:Choice>
              <mc:Fallback>
                <p:oleObj name="Slide" r:id="rId4" imgW="4453163" imgH="3340523" progId="PowerPoint.Slide.8">
                  <p:embed/>
                  <p:pic>
                    <p:nvPicPr>
                      <p:cNvPr id="3074" name="Object 2"/>
                      <p:cNvPicPr>
                        <a:picLocks noChangeAspect="1" noChangeArrowheads="1"/>
                      </p:cNvPicPr>
                      <p:nvPr/>
                    </p:nvPicPr>
                    <p:blipFill>
                      <a:blip r:embed="rId5">
                        <a:extLst>
                          <a:ext uri="{28A0092B-C50C-407E-A947-70E740481C1C}">
                            <a14:useLocalDpi xmlns:a14="http://schemas.microsoft.com/office/drawing/2010/main" val="0"/>
                          </a:ext>
                        </a:extLst>
                      </a:blip>
                      <a:srcRect l="11906" t="10886" r="12450"/>
                      <a:stretch>
                        <a:fillRect/>
                      </a:stretch>
                    </p:blipFill>
                    <p:spPr bwMode="auto">
                      <a:xfrm>
                        <a:off x="2968389" y="1618969"/>
                        <a:ext cx="5113337"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AutoShape 4"/>
          <p:cNvSpPr>
            <a:spLocks noChangeArrowheads="1"/>
          </p:cNvSpPr>
          <p:nvPr/>
        </p:nvSpPr>
        <p:spPr bwMode="auto">
          <a:xfrm rot="5400000">
            <a:off x="4774167" y="3154825"/>
            <a:ext cx="1568206" cy="4996877"/>
          </a:xfrm>
          <a:prstGeom prst="curvedLeftArrow">
            <a:avLst>
              <a:gd name="adj1" fmla="val 9692"/>
              <a:gd name="adj2" fmla="val 68608"/>
              <a:gd name="adj3" fmla="val 37144"/>
            </a:avLst>
          </a:prstGeom>
          <a:solidFill>
            <a:srgbClr val="0000FF"/>
          </a:solidFill>
          <a:ln w="9525">
            <a:solidFill>
              <a:schemeClr val="tx1"/>
            </a:solidFill>
            <a:miter lim="800000"/>
            <a:headEnd/>
            <a:tailEnd/>
          </a:ln>
        </p:spPr>
        <p:txBody>
          <a:bodyPr wrap="none" anchor="ctr"/>
          <a:lstStyle/>
          <a:p>
            <a:endParaRPr lang="en-US"/>
          </a:p>
        </p:txBody>
      </p:sp>
      <p:sp>
        <p:nvSpPr>
          <p:cNvPr id="3077" name="Text Box 5"/>
          <p:cNvSpPr txBox="1">
            <a:spLocks noChangeArrowheads="1"/>
          </p:cNvSpPr>
          <p:nvPr/>
        </p:nvSpPr>
        <p:spPr bwMode="auto">
          <a:xfrm>
            <a:off x="6876256" y="1412776"/>
            <a:ext cx="2160587" cy="1384995"/>
          </a:xfrm>
          <a:prstGeom prst="rect">
            <a:avLst/>
          </a:prstGeom>
          <a:noFill/>
          <a:ln w="9525">
            <a:noFill/>
            <a:miter lim="800000"/>
            <a:headEnd/>
            <a:tailEnd/>
          </a:ln>
        </p:spPr>
        <p:txBody>
          <a:bodyPr>
            <a:spAutoFit/>
          </a:bodyPr>
          <a:lstStyle/>
          <a:p>
            <a:pPr eaLnBrk="0" hangingPunct="0"/>
            <a:r>
              <a:rPr lang="en-GB" sz="2800" dirty="0">
                <a:solidFill>
                  <a:srgbClr val="FF0000"/>
                </a:solidFill>
                <a:latin typeface="Tahoma" charset="0"/>
              </a:rPr>
              <a:t>Primary - </a:t>
            </a:r>
          </a:p>
          <a:p>
            <a:pPr eaLnBrk="0" hangingPunct="0"/>
            <a:r>
              <a:rPr lang="en-GB" sz="2800" dirty="0">
                <a:solidFill>
                  <a:srgbClr val="FF0000"/>
                </a:solidFill>
                <a:latin typeface="Tahoma" charset="0"/>
              </a:rPr>
              <a:t>DISASTER</a:t>
            </a:r>
          </a:p>
          <a:p>
            <a:pPr eaLnBrk="0" hangingPunct="0"/>
            <a:r>
              <a:rPr lang="en-GB" sz="2800" dirty="0">
                <a:solidFill>
                  <a:srgbClr val="FF0000"/>
                </a:solidFill>
                <a:latin typeface="Tahoma" charset="0"/>
              </a:rPr>
              <a:t>RESPONSE</a:t>
            </a:r>
            <a:endParaRPr lang="en-US" sz="2800" dirty="0">
              <a:solidFill>
                <a:srgbClr val="FF0000"/>
              </a:solidFill>
              <a:latin typeface="Tahoma" charset="0"/>
            </a:endParaRPr>
          </a:p>
        </p:txBody>
      </p:sp>
      <p:pic>
        <p:nvPicPr>
          <p:cNvPr id="3081" name="Picture 9" descr="No Description 1"/>
          <p:cNvPicPr>
            <a:picLocks noChangeAspect="1" noChangeArrowheads="1"/>
          </p:cNvPicPr>
          <p:nvPr/>
        </p:nvPicPr>
        <p:blipFill>
          <a:blip r:embed="rId6" cstate="email">
            <a:lum bright="12000" contrast="6000"/>
            <a:extLst>
              <a:ext uri="{28A0092B-C50C-407E-A947-70E740481C1C}">
                <a14:useLocalDpi xmlns:a14="http://schemas.microsoft.com/office/drawing/2010/main"/>
              </a:ext>
            </a:extLst>
          </a:blip>
          <a:srcRect/>
          <a:stretch>
            <a:fillRect/>
          </a:stretch>
        </p:blipFill>
        <p:spPr bwMode="auto">
          <a:xfrm>
            <a:off x="611560" y="4869160"/>
            <a:ext cx="2376066" cy="1519425"/>
          </a:xfrm>
          <a:prstGeom prst="rect">
            <a:avLst/>
          </a:prstGeom>
          <a:noFill/>
          <a:ln w="9525">
            <a:noFill/>
            <a:miter lim="800000"/>
            <a:headEnd/>
            <a:tailEnd/>
          </a:ln>
        </p:spPr>
      </p:pic>
      <p:sp>
        <p:nvSpPr>
          <p:cNvPr id="10" name="TextBox 9"/>
          <p:cNvSpPr txBox="1"/>
          <p:nvPr/>
        </p:nvSpPr>
        <p:spPr>
          <a:xfrm>
            <a:off x="323528" y="1384175"/>
            <a:ext cx="5544616" cy="2677656"/>
          </a:xfrm>
          <a:prstGeom prst="rect">
            <a:avLst/>
          </a:prstGeom>
          <a:noFill/>
        </p:spPr>
        <p:txBody>
          <a:bodyPr wrap="square" rtlCol="0">
            <a:spAutoFit/>
          </a:bodyPr>
          <a:lstStyle/>
          <a:p>
            <a:pPr>
              <a:buFont typeface="Arial" pitchFamily="34" charset="0"/>
              <a:buChar char="•"/>
            </a:pPr>
            <a:r>
              <a:rPr lang="en-GB" sz="2800" b="1" dirty="0">
                <a:solidFill>
                  <a:srgbClr val="0070C0"/>
                </a:solidFill>
              </a:rPr>
              <a:t> </a:t>
            </a:r>
            <a:r>
              <a:rPr lang="en-GB" sz="2800" dirty="0">
                <a:solidFill>
                  <a:srgbClr val="0070C0"/>
                </a:solidFill>
              </a:rPr>
              <a:t>Preparedness for possible          future events</a:t>
            </a:r>
          </a:p>
          <a:p>
            <a:pPr>
              <a:buFont typeface="Arial" pitchFamily="34" charset="0"/>
              <a:buChar char="•"/>
            </a:pPr>
            <a:r>
              <a:rPr lang="en-GB" sz="2800" dirty="0">
                <a:solidFill>
                  <a:srgbClr val="0070C0"/>
                </a:solidFill>
              </a:rPr>
              <a:t> Training other humanitarians</a:t>
            </a:r>
          </a:p>
          <a:p>
            <a:pPr>
              <a:buFont typeface="Arial" pitchFamily="34" charset="0"/>
              <a:buChar char="•"/>
            </a:pPr>
            <a:r>
              <a:rPr lang="en-GB" sz="2800" dirty="0">
                <a:solidFill>
                  <a:srgbClr val="0070C0"/>
                </a:solidFill>
              </a:rPr>
              <a:t> Capacity building</a:t>
            </a:r>
          </a:p>
          <a:p>
            <a:pPr>
              <a:buFont typeface="Arial" pitchFamily="34" charset="0"/>
              <a:buChar char="•"/>
            </a:pPr>
            <a:r>
              <a:rPr lang="en-GB" sz="2800" dirty="0">
                <a:solidFill>
                  <a:srgbClr val="0070C0"/>
                </a:solidFill>
              </a:rPr>
              <a:t> Collating data</a:t>
            </a:r>
          </a:p>
          <a:p>
            <a:r>
              <a:rPr lang="en-GB" sz="2800" b="1" dirty="0">
                <a:solidFill>
                  <a:srgbClr val="0070C0"/>
                </a:solidFill>
              </a:rPr>
              <a:t>  </a:t>
            </a:r>
          </a:p>
        </p:txBody>
      </p:sp>
      <p:cxnSp>
        <p:nvCxnSpPr>
          <p:cNvPr id="15" name="Straight Arrow Connector 14"/>
          <p:cNvCxnSpPr/>
          <p:nvPr/>
        </p:nvCxnSpPr>
        <p:spPr>
          <a:xfrm>
            <a:off x="2195736" y="3789040"/>
            <a:ext cx="1872208" cy="1224136"/>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077" idx="1"/>
          </p:cNvCxnSpPr>
          <p:nvPr/>
        </p:nvCxnSpPr>
        <p:spPr>
          <a:xfrm flipH="1">
            <a:off x="6660232" y="2105274"/>
            <a:ext cx="216024" cy="24360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129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Working with partners in training &amp; preparedness</a:t>
            </a:r>
          </a:p>
        </p:txBody>
      </p:sp>
      <p:pic>
        <p:nvPicPr>
          <p:cNvPr id="2050" name="Picture 2" descr="N:\MapAction_Multimedia\MapAction Photos\2016\2016-11-02 Humanitarian Mapping Course\2016-11-02 Humanitarian Mapping Course - Matt\2016-11-02 Humanitarian Mapping Course - Matt 010 - resized 10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5656" y="1268760"/>
            <a:ext cx="6120680" cy="459051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A2B9-EA94-433C-ABBA-835C162C335A}"/>
              </a:ext>
            </a:extLst>
          </p:cNvPr>
          <p:cNvSpPr>
            <a:spLocks noGrp="1"/>
          </p:cNvSpPr>
          <p:nvPr>
            <p:ph type="title"/>
          </p:nvPr>
        </p:nvSpPr>
        <p:spPr/>
        <p:txBody>
          <a:bodyPr/>
          <a:lstStyle/>
          <a:p>
            <a:pPr algn="ctr"/>
            <a:r>
              <a:rPr lang="en-GB" dirty="0"/>
              <a:t>MapAction 2018</a:t>
            </a:r>
          </a:p>
        </p:txBody>
      </p:sp>
      <p:sp>
        <p:nvSpPr>
          <p:cNvPr id="3" name="Content Placeholder 2">
            <a:extLst>
              <a:ext uri="{FF2B5EF4-FFF2-40B4-BE49-F238E27FC236}">
                <a16:creationId xmlns:a16="http://schemas.microsoft.com/office/drawing/2014/main" id="{4DDC3B36-CABE-4B1A-BBE6-0D12291BF16F}"/>
              </a:ext>
            </a:extLst>
          </p:cNvPr>
          <p:cNvSpPr>
            <a:spLocks noGrp="1"/>
          </p:cNvSpPr>
          <p:nvPr>
            <p:ph idx="1"/>
          </p:nvPr>
        </p:nvSpPr>
        <p:spPr/>
        <p:txBody>
          <a:bodyPr>
            <a:normAutofit/>
          </a:bodyPr>
          <a:lstStyle/>
          <a:p>
            <a:r>
              <a:rPr lang="en-GB" dirty="0"/>
              <a:t>5 DISASTER responses</a:t>
            </a:r>
          </a:p>
          <a:p>
            <a:r>
              <a:rPr lang="en-GB" dirty="0"/>
              <a:t>6 Emergency responses</a:t>
            </a:r>
          </a:p>
          <a:p>
            <a:r>
              <a:rPr lang="en-GB" dirty="0"/>
              <a:t>7 Simulation exercises</a:t>
            </a:r>
          </a:p>
          <a:p>
            <a:r>
              <a:rPr lang="en-GB" dirty="0"/>
              <a:t>19 Partnership building missions</a:t>
            </a:r>
          </a:p>
          <a:p>
            <a:r>
              <a:rPr lang="en-GB" dirty="0"/>
              <a:t>12 Training courses for partners</a:t>
            </a:r>
          </a:p>
        </p:txBody>
      </p:sp>
    </p:spTree>
    <p:extLst>
      <p:ext uri="{BB962C8B-B14F-4D97-AF65-F5344CB8AC3E}">
        <p14:creationId xmlns:p14="http://schemas.microsoft.com/office/powerpoint/2010/main" val="1680653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068CC-7842-4FD7-8E7A-81300C8007D6}"/>
              </a:ext>
            </a:extLst>
          </p:cNvPr>
          <p:cNvSpPr>
            <a:spLocks noGrp="1"/>
          </p:cNvSpPr>
          <p:nvPr>
            <p:ph type="title"/>
          </p:nvPr>
        </p:nvSpPr>
        <p:spPr/>
        <p:txBody>
          <a:bodyPr/>
          <a:lstStyle/>
          <a:p>
            <a:r>
              <a:rPr lang="en-GB" dirty="0"/>
              <a:t>     Funding MapAction</a:t>
            </a:r>
          </a:p>
        </p:txBody>
      </p:sp>
      <p:sp>
        <p:nvSpPr>
          <p:cNvPr id="3" name="Content Placeholder 2">
            <a:extLst>
              <a:ext uri="{FF2B5EF4-FFF2-40B4-BE49-F238E27FC236}">
                <a16:creationId xmlns:a16="http://schemas.microsoft.com/office/drawing/2014/main" id="{055F18FD-4169-4607-A040-70C27CF7606F}"/>
              </a:ext>
            </a:extLst>
          </p:cNvPr>
          <p:cNvSpPr>
            <a:spLocks noGrp="1"/>
          </p:cNvSpPr>
          <p:nvPr>
            <p:ph idx="1"/>
          </p:nvPr>
        </p:nvSpPr>
        <p:spPr>
          <a:xfrm>
            <a:off x="457200" y="1268760"/>
            <a:ext cx="8229600" cy="4857403"/>
          </a:xfrm>
        </p:spPr>
        <p:txBody>
          <a:bodyPr>
            <a:normAutofit fontScale="92500" lnSpcReduction="10000"/>
          </a:bodyPr>
          <a:lstStyle/>
          <a:p>
            <a:r>
              <a:rPr lang="en-GB" dirty="0"/>
              <a:t>Annual budget of £1m supports 10 staff, HQ office,100 volunteers and all missions – so very cost effective.</a:t>
            </a:r>
          </a:p>
          <a:p>
            <a:r>
              <a:rPr lang="en-GB" dirty="0"/>
              <a:t>Main funders are UK, Dutch &amp; US governments plus a few grant giving bodies.</a:t>
            </a:r>
          </a:p>
          <a:p>
            <a:r>
              <a:rPr lang="en-GB" dirty="0"/>
              <a:t>No funding comes from UN and little from our partner charities</a:t>
            </a:r>
          </a:p>
          <a:p>
            <a:r>
              <a:rPr lang="en-GB" dirty="0"/>
              <a:t>Due to Brexit we are about to lose significant funding from the EU ECHO who have provided support over several years.</a:t>
            </a:r>
          </a:p>
        </p:txBody>
      </p:sp>
    </p:spTree>
    <p:extLst>
      <p:ext uri="{BB962C8B-B14F-4D97-AF65-F5344CB8AC3E}">
        <p14:creationId xmlns:p14="http://schemas.microsoft.com/office/powerpoint/2010/main" val="3323065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Where we work; experience from 90+ responses and the power of partnerships</a:t>
            </a:r>
          </a:p>
        </p:txBody>
      </p:sp>
      <p:pic>
        <p:nvPicPr>
          <p:cNvPr id="4" name="Content Placeholder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3296" y="1445110"/>
            <a:ext cx="9144001" cy="4687860"/>
          </a:xfrm>
          <a:prstGeom prst="rect">
            <a:avLst/>
          </a:prstGeom>
          <a:noFill/>
          <a:ln w="9525">
            <a:noFill/>
            <a:miter lim="800000"/>
            <a:headEnd/>
            <a:tailEnd/>
          </a:ln>
        </p:spPr>
      </p:pic>
      <p:sp>
        <p:nvSpPr>
          <p:cNvPr id="3" name="Oval 2">
            <a:extLst>
              <a:ext uri="{FF2B5EF4-FFF2-40B4-BE49-F238E27FC236}">
                <a16:creationId xmlns:a16="http://schemas.microsoft.com/office/drawing/2014/main" id="{91128340-3AB1-41F3-BD82-89CD80379B72}"/>
              </a:ext>
            </a:extLst>
          </p:cNvPr>
          <p:cNvSpPr/>
          <p:nvPr/>
        </p:nvSpPr>
        <p:spPr>
          <a:xfrm>
            <a:off x="5724128" y="2718212"/>
            <a:ext cx="792088"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DF1BA93-1E6C-4459-B81D-5C66F3F657DD}"/>
              </a:ext>
            </a:extLst>
          </p:cNvPr>
          <p:cNvSpPr/>
          <p:nvPr/>
        </p:nvSpPr>
        <p:spPr>
          <a:xfrm>
            <a:off x="6804248" y="3789040"/>
            <a:ext cx="1008112"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386B3FA-5D6E-4EFB-A5EB-63B551266FBD}"/>
              </a:ext>
            </a:extLst>
          </p:cNvPr>
          <p:cNvSpPr/>
          <p:nvPr/>
        </p:nvSpPr>
        <p:spPr>
          <a:xfrm>
            <a:off x="2195736" y="3645024"/>
            <a:ext cx="432048"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4FE20D3-CBEF-46B3-AFDF-53706D78ACD2}"/>
              </a:ext>
            </a:extLst>
          </p:cNvPr>
          <p:cNvSpPr txBox="1"/>
          <p:nvPr/>
        </p:nvSpPr>
        <p:spPr>
          <a:xfrm>
            <a:off x="7812360" y="3726324"/>
            <a:ext cx="936104" cy="369332"/>
          </a:xfrm>
          <a:prstGeom prst="rect">
            <a:avLst/>
          </a:prstGeom>
          <a:noFill/>
        </p:spPr>
        <p:txBody>
          <a:bodyPr wrap="square" rtlCol="0">
            <a:spAutoFit/>
          </a:bodyPr>
          <a:lstStyle/>
          <a:p>
            <a:r>
              <a:rPr lang="en-GB" dirty="0"/>
              <a:t>ASEAN</a:t>
            </a:r>
          </a:p>
        </p:txBody>
      </p:sp>
      <p:sp>
        <p:nvSpPr>
          <p:cNvPr id="8" name="TextBox 7">
            <a:extLst>
              <a:ext uri="{FF2B5EF4-FFF2-40B4-BE49-F238E27FC236}">
                <a16:creationId xmlns:a16="http://schemas.microsoft.com/office/drawing/2014/main" id="{C9A160C3-4215-475D-8B9A-44E136088D18}"/>
              </a:ext>
            </a:extLst>
          </p:cNvPr>
          <p:cNvSpPr txBox="1"/>
          <p:nvPr/>
        </p:nvSpPr>
        <p:spPr>
          <a:xfrm>
            <a:off x="2544988" y="3415502"/>
            <a:ext cx="1008112" cy="369332"/>
          </a:xfrm>
          <a:prstGeom prst="rect">
            <a:avLst/>
          </a:prstGeom>
          <a:noFill/>
        </p:spPr>
        <p:txBody>
          <a:bodyPr wrap="square" rtlCol="0">
            <a:spAutoFit/>
          </a:bodyPr>
          <a:lstStyle/>
          <a:p>
            <a:r>
              <a:rPr lang="en-GB" dirty="0"/>
              <a:t>CDEMA</a:t>
            </a:r>
          </a:p>
        </p:txBody>
      </p:sp>
      <p:sp>
        <p:nvSpPr>
          <p:cNvPr id="9" name="TextBox 8">
            <a:extLst>
              <a:ext uri="{FF2B5EF4-FFF2-40B4-BE49-F238E27FC236}">
                <a16:creationId xmlns:a16="http://schemas.microsoft.com/office/drawing/2014/main" id="{311780C8-3437-41B6-8105-49E9E63700A4}"/>
              </a:ext>
            </a:extLst>
          </p:cNvPr>
          <p:cNvSpPr txBox="1"/>
          <p:nvPr/>
        </p:nvSpPr>
        <p:spPr>
          <a:xfrm>
            <a:off x="6444208" y="2920786"/>
            <a:ext cx="1224136" cy="369332"/>
          </a:xfrm>
          <a:prstGeom prst="rect">
            <a:avLst/>
          </a:prstGeom>
          <a:noFill/>
        </p:spPr>
        <p:txBody>
          <a:bodyPr wrap="square" rtlCol="0">
            <a:spAutoFit/>
          </a:bodyPr>
          <a:lstStyle/>
          <a:p>
            <a:r>
              <a:rPr lang="en-GB" dirty="0"/>
              <a:t> CESTRR</a:t>
            </a:r>
          </a:p>
        </p:txBody>
      </p:sp>
      <p:sp>
        <p:nvSpPr>
          <p:cNvPr id="10" name="Star: 5 Points 9">
            <a:extLst>
              <a:ext uri="{FF2B5EF4-FFF2-40B4-BE49-F238E27FC236}">
                <a16:creationId xmlns:a16="http://schemas.microsoft.com/office/drawing/2014/main" id="{AE6C040A-3613-45E2-9933-1DCCE6710318}"/>
              </a:ext>
            </a:extLst>
          </p:cNvPr>
          <p:cNvSpPr/>
          <p:nvPr/>
        </p:nvSpPr>
        <p:spPr>
          <a:xfrm>
            <a:off x="2195736" y="4005064"/>
            <a:ext cx="288032" cy="30211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952D774E-3C4B-4625-9AF1-35A582D1FD3C}"/>
              </a:ext>
            </a:extLst>
          </p:cNvPr>
          <p:cNvSpPr/>
          <p:nvPr/>
        </p:nvSpPr>
        <p:spPr>
          <a:xfrm>
            <a:off x="3878911" y="3568230"/>
            <a:ext cx="252536" cy="288032"/>
          </a:xfrm>
          <a:prstGeom prst="star5">
            <a:avLst>
              <a:gd name="adj" fmla="val 19521"/>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F3F10550-BEEF-43B6-98C5-EB321280815F}"/>
              </a:ext>
            </a:extLst>
          </p:cNvPr>
          <p:cNvSpPr/>
          <p:nvPr/>
        </p:nvSpPr>
        <p:spPr>
          <a:xfrm>
            <a:off x="5580112" y="4221088"/>
            <a:ext cx="288032"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12F84131-F06A-46AB-AA6B-FCC7CDACB25C}"/>
              </a:ext>
            </a:extLst>
          </p:cNvPr>
          <p:cNvSpPr/>
          <p:nvPr/>
        </p:nvSpPr>
        <p:spPr>
          <a:xfrm>
            <a:off x="7092280" y="3789040"/>
            <a:ext cx="252536" cy="21602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tar: 5 Points 13">
            <a:extLst>
              <a:ext uri="{FF2B5EF4-FFF2-40B4-BE49-F238E27FC236}">
                <a16:creationId xmlns:a16="http://schemas.microsoft.com/office/drawing/2014/main" id="{B82C6A03-6D7B-4E4B-9169-F9E5D370D39D}"/>
              </a:ext>
            </a:extLst>
          </p:cNvPr>
          <p:cNvSpPr/>
          <p:nvPr/>
        </p:nvSpPr>
        <p:spPr>
          <a:xfrm>
            <a:off x="5148064" y="3294276"/>
            <a:ext cx="216024" cy="2067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14">
            <a:extLst>
              <a:ext uri="{FF2B5EF4-FFF2-40B4-BE49-F238E27FC236}">
                <a16:creationId xmlns:a16="http://schemas.microsoft.com/office/drawing/2014/main" id="{673F079E-92DC-4341-A916-EA9E7B9EC082}"/>
              </a:ext>
            </a:extLst>
          </p:cNvPr>
          <p:cNvSpPr/>
          <p:nvPr/>
        </p:nvSpPr>
        <p:spPr>
          <a:xfrm>
            <a:off x="3419872" y="5326303"/>
            <a:ext cx="288032" cy="235889"/>
          </a:xfrm>
          <a:prstGeom prst="star5">
            <a:avLst>
              <a:gd name="adj" fmla="val 13053"/>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B999671-7D50-4B57-BE3F-7AF23CB5CAF1}"/>
              </a:ext>
            </a:extLst>
          </p:cNvPr>
          <p:cNvSpPr txBox="1"/>
          <p:nvPr/>
        </p:nvSpPr>
        <p:spPr>
          <a:xfrm>
            <a:off x="3815916" y="5283901"/>
            <a:ext cx="2271162" cy="369332"/>
          </a:xfrm>
          <a:prstGeom prst="rect">
            <a:avLst/>
          </a:prstGeom>
          <a:noFill/>
        </p:spPr>
        <p:txBody>
          <a:bodyPr wrap="square" rtlCol="0">
            <a:spAutoFit/>
          </a:bodyPr>
          <a:lstStyle/>
          <a:p>
            <a:r>
              <a:rPr lang="en-GB" dirty="0"/>
              <a:t>UN OCHA field offices</a:t>
            </a:r>
          </a:p>
        </p:txBody>
      </p:sp>
      <p:sp>
        <p:nvSpPr>
          <p:cNvPr id="17" name="TextBox 16">
            <a:extLst>
              <a:ext uri="{FF2B5EF4-FFF2-40B4-BE49-F238E27FC236}">
                <a16:creationId xmlns:a16="http://schemas.microsoft.com/office/drawing/2014/main" id="{2C90F5E6-878A-4482-9074-4F9B6F10B27B}"/>
              </a:ext>
            </a:extLst>
          </p:cNvPr>
          <p:cNvSpPr txBox="1"/>
          <p:nvPr/>
        </p:nvSpPr>
        <p:spPr>
          <a:xfrm>
            <a:off x="120633" y="3070680"/>
            <a:ext cx="2271162" cy="3416320"/>
          </a:xfrm>
          <a:prstGeom prst="rect">
            <a:avLst/>
          </a:prstGeom>
          <a:noFill/>
        </p:spPr>
        <p:txBody>
          <a:bodyPr wrap="square" rtlCol="0">
            <a:spAutoFit/>
          </a:bodyPr>
          <a:lstStyle/>
          <a:p>
            <a:r>
              <a:rPr lang="en-GB" b="1" dirty="0"/>
              <a:t>Partners</a:t>
            </a:r>
          </a:p>
          <a:p>
            <a:r>
              <a:rPr lang="en-GB" dirty="0"/>
              <a:t>UNDAC</a:t>
            </a:r>
          </a:p>
          <a:p>
            <a:r>
              <a:rPr lang="en-GB" dirty="0"/>
              <a:t>OCHA</a:t>
            </a:r>
          </a:p>
          <a:p>
            <a:r>
              <a:rPr lang="en-GB" dirty="0" err="1"/>
              <a:t>Unosat</a:t>
            </a:r>
            <a:endParaRPr lang="en-GB" dirty="0"/>
          </a:p>
          <a:p>
            <a:r>
              <a:rPr lang="en-GB" dirty="0"/>
              <a:t>UNGGIM</a:t>
            </a:r>
          </a:p>
          <a:p>
            <a:r>
              <a:rPr lang="en-GB" dirty="0"/>
              <a:t>WFP           </a:t>
            </a:r>
            <a:r>
              <a:rPr lang="en-GB" b="1" dirty="0"/>
              <a:t>Funders</a:t>
            </a:r>
          </a:p>
          <a:p>
            <a:r>
              <a:rPr lang="en-GB" dirty="0" err="1"/>
              <a:t>Unicef</a:t>
            </a:r>
            <a:r>
              <a:rPr lang="en-GB" dirty="0"/>
              <a:t>         DFID UK</a:t>
            </a:r>
          </a:p>
          <a:p>
            <a:r>
              <a:rPr lang="en-GB" dirty="0"/>
              <a:t>Oxfam         OFDA US</a:t>
            </a:r>
          </a:p>
          <a:p>
            <a:r>
              <a:rPr lang="en-GB" dirty="0"/>
              <a:t>Save            MFA NL</a:t>
            </a:r>
          </a:p>
          <a:p>
            <a:r>
              <a:rPr lang="en-GB" dirty="0"/>
              <a:t>Red Cross</a:t>
            </a:r>
          </a:p>
          <a:p>
            <a:endParaRPr lang="en-GB" dirty="0"/>
          </a:p>
          <a:p>
            <a:endParaRPr lang="en-GB" dirty="0"/>
          </a:p>
        </p:txBody>
      </p:sp>
      <p:sp>
        <p:nvSpPr>
          <p:cNvPr id="18" name="Oval 17">
            <a:extLst>
              <a:ext uri="{FF2B5EF4-FFF2-40B4-BE49-F238E27FC236}">
                <a16:creationId xmlns:a16="http://schemas.microsoft.com/office/drawing/2014/main" id="{4C25805B-FA90-487D-A780-4AA69C3F5ECB}"/>
              </a:ext>
            </a:extLst>
          </p:cNvPr>
          <p:cNvSpPr/>
          <p:nvPr/>
        </p:nvSpPr>
        <p:spPr>
          <a:xfrm>
            <a:off x="3230839" y="5701401"/>
            <a:ext cx="648072" cy="3808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DB4B36C-3BF2-4D25-8454-14E59EA2CEA7}"/>
              </a:ext>
            </a:extLst>
          </p:cNvPr>
          <p:cNvSpPr txBox="1"/>
          <p:nvPr/>
        </p:nvSpPr>
        <p:spPr>
          <a:xfrm>
            <a:off x="3938030" y="5650980"/>
            <a:ext cx="3298266" cy="369332"/>
          </a:xfrm>
          <a:prstGeom prst="rect">
            <a:avLst/>
          </a:prstGeom>
          <a:noFill/>
        </p:spPr>
        <p:txBody>
          <a:bodyPr wrap="square" rtlCol="0">
            <a:spAutoFit/>
          </a:bodyPr>
          <a:lstStyle/>
          <a:p>
            <a:r>
              <a:rPr lang="en-GB" dirty="0"/>
              <a:t>Regional response organisations</a:t>
            </a:r>
          </a:p>
        </p:txBody>
      </p:sp>
      <p:pic>
        <p:nvPicPr>
          <p:cNvPr id="20" name="Picture 2" descr="N:\MapAction_Multimedia\MapAction Photos\2018\2018-06-08 - Gilded Leyline\2018-06-08 - Gilded Leyline - Jo Pratt\Leyline_Team_001 800 compressed.jpg">
            <a:extLst>
              <a:ext uri="{FF2B5EF4-FFF2-40B4-BE49-F238E27FC236}">
                <a16:creationId xmlns:a16="http://schemas.microsoft.com/office/drawing/2014/main" id="{14345981-84F7-4A8B-BFFA-7E4B28CD437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11843" y="837689"/>
            <a:ext cx="3278497" cy="1716018"/>
          </a:xfrm>
          <a:prstGeom prst="rect">
            <a:avLst/>
          </a:prstGeom>
          <a:noFill/>
        </p:spPr>
      </p:pic>
    </p:spTree>
    <p:extLst>
      <p:ext uri="{BB962C8B-B14F-4D97-AF65-F5344CB8AC3E}">
        <p14:creationId xmlns:p14="http://schemas.microsoft.com/office/powerpoint/2010/main" val="1843260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12E3D-A620-4583-9FC4-407B72BB8B42}"/>
              </a:ext>
            </a:extLst>
          </p:cNvPr>
          <p:cNvSpPr>
            <a:spLocks noGrp="1"/>
          </p:cNvSpPr>
          <p:nvPr>
            <p:ph type="title"/>
          </p:nvPr>
        </p:nvSpPr>
        <p:spPr/>
        <p:txBody>
          <a:bodyPr/>
          <a:lstStyle/>
          <a:p>
            <a:r>
              <a:rPr lang="en-GB" dirty="0"/>
              <a:t>    MapAction in Partnerships</a:t>
            </a:r>
          </a:p>
        </p:txBody>
      </p:sp>
      <p:sp>
        <p:nvSpPr>
          <p:cNvPr id="3" name="Content Placeholder 2">
            <a:extLst>
              <a:ext uri="{FF2B5EF4-FFF2-40B4-BE49-F238E27FC236}">
                <a16:creationId xmlns:a16="http://schemas.microsoft.com/office/drawing/2014/main" id="{5A0B3343-449E-4D12-B328-12F226B43174}"/>
              </a:ext>
            </a:extLst>
          </p:cNvPr>
          <p:cNvSpPr>
            <a:spLocks noGrp="1"/>
          </p:cNvSpPr>
          <p:nvPr>
            <p:ph idx="1"/>
          </p:nvPr>
        </p:nvSpPr>
        <p:spPr>
          <a:xfrm>
            <a:off x="457200" y="1268760"/>
            <a:ext cx="8229600" cy="4857403"/>
          </a:xfrm>
        </p:spPr>
        <p:txBody>
          <a:bodyPr>
            <a:normAutofit fontScale="92500"/>
          </a:bodyPr>
          <a:lstStyle/>
          <a:p>
            <a:r>
              <a:rPr lang="en-GB" dirty="0"/>
              <a:t>For an organisation wishing to enhance its role in humanitarian response -</a:t>
            </a:r>
          </a:p>
          <a:p>
            <a:r>
              <a:rPr lang="en-GB" dirty="0"/>
              <a:t>MapAction has the experience and contacts at the highest level of the humanitarian system to help develop and execute a programme that will optimise such a response capability.</a:t>
            </a:r>
          </a:p>
          <a:p>
            <a:r>
              <a:rPr lang="en-GB" i="1" dirty="0"/>
              <a:t>But</a:t>
            </a:r>
            <a:r>
              <a:rPr lang="en-GB" dirty="0"/>
              <a:t> – MapAction is a charity and does not have independent funding resources to achieve this in addition to providing its own mainstream disaster response – given free to all. </a:t>
            </a:r>
          </a:p>
        </p:txBody>
      </p:sp>
    </p:spTree>
    <p:extLst>
      <p:ext uri="{BB962C8B-B14F-4D97-AF65-F5344CB8AC3E}">
        <p14:creationId xmlns:p14="http://schemas.microsoft.com/office/powerpoint/2010/main" val="3487636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81492" y="3789040"/>
            <a:ext cx="6400800" cy="1008112"/>
          </a:xfrm>
        </p:spPr>
        <p:txBody>
          <a:bodyPr>
            <a:normAutofit fontScale="92500" lnSpcReduction="10000"/>
          </a:bodyPr>
          <a:lstStyle/>
          <a:p>
            <a:endParaRPr lang="en-GB" i="0" dirty="0"/>
          </a:p>
          <a:p>
            <a:r>
              <a:rPr lang="en-GB" sz="4000" i="0" dirty="0"/>
              <a:t>mapaction.org</a:t>
            </a:r>
          </a:p>
        </p:txBody>
      </p:sp>
      <p:sp>
        <p:nvSpPr>
          <p:cNvPr id="4" name="Rectangle 3">
            <a:extLst>
              <a:ext uri="{FF2B5EF4-FFF2-40B4-BE49-F238E27FC236}">
                <a16:creationId xmlns:a16="http://schemas.microsoft.com/office/drawing/2014/main" id="{09E77523-7CAA-4C98-B2E0-D6FAA7D45B33}"/>
              </a:ext>
            </a:extLst>
          </p:cNvPr>
          <p:cNvSpPr/>
          <p:nvPr/>
        </p:nvSpPr>
        <p:spPr>
          <a:xfrm>
            <a:off x="3563888" y="404664"/>
            <a:ext cx="2088232"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E5CAFC6-FABC-4AEC-80FA-0030107753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568" y="404664"/>
            <a:ext cx="7559055" cy="3599695"/>
          </a:xfrm>
          <a:prstGeom prst="rect">
            <a:avLst/>
          </a:prstGeom>
        </p:spPr>
      </p:pic>
    </p:spTree>
    <p:extLst>
      <p:ext uri="{BB962C8B-B14F-4D97-AF65-F5344CB8AC3E}">
        <p14:creationId xmlns:p14="http://schemas.microsoft.com/office/powerpoint/2010/main" val="3357791163"/>
      </p:ext>
    </p:extLst>
  </p:cSld>
  <p:clrMapOvr>
    <a:masterClrMapping/>
  </p:clrMapOvr>
  <mc:AlternateContent xmlns:mc="http://schemas.openxmlformats.org/markup-compatibility/2006" xmlns:p14="http://schemas.microsoft.com/office/powerpoint/2010/main">
    <mc:Choice Requires="p14">
      <p:transition spd="slow" p14:dur="2000" advTm="6225"/>
    </mc:Choice>
    <mc:Fallback xmlns="">
      <p:transition spd="slow" advTm="622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8C42-AFC8-47E5-9067-EF022B2E27CF}"/>
              </a:ext>
            </a:extLst>
          </p:cNvPr>
          <p:cNvSpPr>
            <a:spLocks noGrp="1"/>
          </p:cNvSpPr>
          <p:nvPr>
            <p:ph type="title"/>
          </p:nvPr>
        </p:nvSpPr>
        <p:spPr>
          <a:xfrm>
            <a:off x="251520" y="0"/>
            <a:ext cx="8892480" cy="1484784"/>
          </a:xfrm>
        </p:spPr>
        <p:txBody>
          <a:bodyPr/>
          <a:lstStyle/>
          <a:p>
            <a:r>
              <a:rPr lang="en-GB" dirty="0"/>
              <a:t>   When disaster strikes - </a:t>
            </a:r>
          </a:p>
        </p:txBody>
      </p:sp>
      <p:sp>
        <p:nvSpPr>
          <p:cNvPr id="3" name="Content Placeholder 2">
            <a:extLst>
              <a:ext uri="{FF2B5EF4-FFF2-40B4-BE49-F238E27FC236}">
                <a16:creationId xmlns:a16="http://schemas.microsoft.com/office/drawing/2014/main" id="{59511557-8E1C-45C5-A53C-6307FB35D758}"/>
              </a:ext>
            </a:extLst>
          </p:cNvPr>
          <p:cNvSpPr>
            <a:spLocks noGrp="1"/>
          </p:cNvSpPr>
          <p:nvPr>
            <p:ph idx="1"/>
          </p:nvPr>
        </p:nvSpPr>
        <p:spPr/>
        <p:txBody>
          <a:bodyPr>
            <a:normAutofit lnSpcReduction="10000"/>
          </a:bodyPr>
          <a:lstStyle/>
          <a:p>
            <a:r>
              <a:rPr lang="en-GB" dirty="0"/>
              <a:t>Lives are lost</a:t>
            </a:r>
          </a:p>
          <a:p>
            <a:r>
              <a:rPr lang="en-GB" dirty="0"/>
              <a:t>Livelihoods are destroyed</a:t>
            </a:r>
          </a:p>
          <a:p>
            <a:r>
              <a:rPr lang="en-GB" dirty="0"/>
              <a:t>People are displaced, at further risk and in great need</a:t>
            </a:r>
          </a:p>
          <a:p>
            <a:r>
              <a:rPr lang="en-GB" dirty="0"/>
              <a:t>Chaos rules</a:t>
            </a:r>
          </a:p>
          <a:p>
            <a:r>
              <a:rPr lang="en-GB" dirty="0"/>
              <a:t>Time is of the essence</a:t>
            </a:r>
          </a:p>
          <a:p>
            <a:r>
              <a:rPr lang="en-GB" dirty="0"/>
              <a:t>Geographical intelligence is crucial</a:t>
            </a:r>
          </a:p>
          <a:p>
            <a:r>
              <a:rPr lang="en-GB" dirty="0"/>
              <a:t>MapAction help make order out of chaos</a:t>
            </a:r>
          </a:p>
        </p:txBody>
      </p:sp>
    </p:spTree>
    <p:extLst>
      <p:ext uri="{BB962C8B-B14F-4D97-AF65-F5344CB8AC3E}">
        <p14:creationId xmlns:p14="http://schemas.microsoft.com/office/powerpoint/2010/main" val="2064151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graphicFrame>
        <p:nvGraphicFramePr>
          <p:cNvPr id="5122" name="Object 2"/>
          <p:cNvGraphicFramePr>
            <a:graphicFrameLocks noChangeAspect="1"/>
          </p:cNvGraphicFramePr>
          <p:nvPr/>
        </p:nvGraphicFramePr>
        <p:xfrm>
          <a:off x="0" y="362967"/>
          <a:ext cx="9183078" cy="6495033"/>
        </p:xfrm>
        <a:graphic>
          <a:graphicData uri="http://schemas.openxmlformats.org/presentationml/2006/ole">
            <mc:AlternateContent xmlns:mc="http://schemas.openxmlformats.org/markup-compatibility/2006">
              <mc:Choice xmlns:v="urn:schemas-microsoft-com:vml" Requires="v">
                <p:oleObj spid="_x0000_s2054" name="Acrobat Document" r:id="rId4" imgW="10881171" imgH="7696080" progId="AcroExch.Document.11">
                  <p:embed/>
                </p:oleObj>
              </mc:Choice>
              <mc:Fallback>
                <p:oleObj name="Acrobat Document" r:id="rId4" imgW="10881171" imgH="7696080" progId="AcroExch.Document.11">
                  <p:embed/>
                  <p:pic>
                    <p:nvPicPr>
                      <p:cNvPr id="51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2967"/>
                        <a:ext cx="9183078" cy="649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8449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supporters</a:t>
            </a:r>
          </a:p>
        </p:txBody>
      </p:sp>
      <p:pic>
        <p:nvPicPr>
          <p:cNvPr id="10242" name="Picture 2" descr="N:\MapAction_Multimedia\MapAction Photos\2016\2016-09-24 Triplex\PH and Rachel Alsop discuss maps at Triplex 800 compresse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15816" y="1556792"/>
            <a:ext cx="6006630" cy="4311576"/>
          </a:xfrm>
          <a:prstGeom prst="rect">
            <a:avLst/>
          </a:prstGeom>
          <a:noFill/>
        </p:spPr>
      </p:pic>
      <p:pic>
        <p:nvPicPr>
          <p:cNvPr id="9218" name="Picture 2" descr="L:\Fundraising &amp; Marketing\Materials\Annual review\Annual Review 2015\Photos for Annual Review\Photos to use\Fundraising\ThinkWhere team 2015.jpg"/>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251520" y="1052736"/>
            <a:ext cx="4539984" cy="303256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771B-A09D-4C55-89A7-02934F9064D7}"/>
              </a:ext>
            </a:extLst>
          </p:cNvPr>
          <p:cNvSpPr>
            <a:spLocks noGrp="1"/>
          </p:cNvSpPr>
          <p:nvPr>
            <p:ph type="title"/>
          </p:nvPr>
        </p:nvSpPr>
        <p:spPr/>
        <p:txBody>
          <a:bodyPr/>
          <a:lstStyle/>
          <a:p>
            <a:r>
              <a:rPr lang="en-GB" dirty="0"/>
              <a:t>    Coastal and Maritime zones</a:t>
            </a:r>
          </a:p>
        </p:txBody>
      </p:sp>
      <p:sp>
        <p:nvSpPr>
          <p:cNvPr id="3" name="Content Placeholder 2">
            <a:extLst>
              <a:ext uri="{FF2B5EF4-FFF2-40B4-BE49-F238E27FC236}">
                <a16:creationId xmlns:a16="http://schemas.microsoft.com/office/drawing/2014/main" id="{684BE574-3195-4D0B-918D-97E49E827941}"/>
              </a:ext>
            </a:extLst>
          </p:cNvPr>
          <p:cNvSpPr>
            <a:spLocks noGrp="1"/>
          </p:cNvSpPr>
          <p:nvPr>
            <p:ph idx="1"/>
          </p:nvPr>
        </p:nvSpPr>
        <p:spPr>
          <a:xfrm>
            <a:off x="457200" y="1600200"/>
            <a:ext cx="8507288" cy="4525963"/>
          </a:xfrm>
        </p:spPr>
        <p:txBody>
          <a:bodyPr>
            <a:normAutofit fontScale="92500" lnSpcReduction="10000"/>
          </a:bodyPr>
          <a:lstStyle/>
          <a:p>
            <a:r>
              <a:rPr lang="en-GB" dirty="0"/>
              <a:t>Are they more prone to disasters than inland?</a:t>
            </a:r>
          </a:p>
          <a:p>
            <a:r>
              <a:rPr lang="en-GB" dirty="0"/>
              <a:t>Definitely for tsunami, but probably also for cyclone landfall and delta flooding.</a:t>
            </a:r>
          </a:p>
          <a:p>
            <a:r>
              <a:rPr lang="en-GB" dirty="0"/>
              <a:t>The balance may be worsened by climate change.</a:t>
            </a:r>
          </a:p>
          <a:p>
            <a:r>
              <a:rPr lang="en-GB" dirty="0"/>
              <a:t>There is a lot of offshore data that could be used for preparedness and mitigation, but currently the focus remains mainly onshore.</a:t>
            </a:r>
          </a:p>
          <a:p>
            <a:r>
              <a:rPr lang="en-GB" dirty="0"/>
              <a:t>E.g. analysis of coastlines, bathymetry and offshore faults could catalogue tsunami amplifying gulfs.</a:t>
            </a:r>
          </a:p>
        </p:txBody>
      </p:sp>
    </p:spTree>
    <p:extLst>
      <p:ext uri="{BB962C8B-B14F-4D97-AF65-F5344CB8AC3E}">
        <p14:creationId xmlns:p14="http://schemas.microsoft.com/office/powerpoint/2010/main" val="1385141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12576" y="-603448"/>
            <a:ext cx="10416474" cy="6768752"/>
          </a:xfrm>
          <a:prstGeom prst="rect">
            <a:avLst/>
          </a:prstGeom>
          <a:noFill/>
          <a:ln w="9525">
            <a:noFill/>
            <a:miter lim="800000"/>
            <a:headEnd/>
            <a:tailEnd/>
          </a:ln>
        </p:spPr>
      </p:pic>
      <p:sp>
        <p:nvSpPr>
          <p:cNvPr id="3" name="TextBox 2"/>
          <p:cNvSpPr txBox="1"/>
          <p:nvPr/>
        </p:nvSpPr>
        <p:spPr>
          <a:xfrm>
            <a:off x="3419872" y="0"/>
            <a:ext cx="6192688" cy="1754326"/>
          </a:xfrm>
          <a:prstGeom prst="rect">
            <a:avLst/>
          </a:prstGeom>
          <a:noFill/>
        </p:spPr>
        <p:txBody>
          <a:bodyPr wrap="square" rtlCol="0">
            <a:spAutoFit/>
          </a:bodyPr>
          <a:lstStyle/>
          <a:p>
            <a:r>
              <a:rPr lang="en-GB" sz="5400" dirty="0">
                <a:solidFill>
                  <a:schemeClr val="bg1"/>
                </a:solidFill>
              </a:rPr>
              <a:t>Japanese Tsunami 				Mar 11</a:t>
            </a:r>
          </a:p>
        </p:txBody>
      </p:sp>
    </p:spTree>
    <p:extLst>
      <p:ext uri="{BB962C8B-B14F-4D97-AF65-F5344CB8AC3E}">
        <p14:creationId xmlns:p14="http://schemas.microsoft.com/office/powerpoint/2010/main" val="917504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   Picture of rescue workers searching for Japan earthquake victims"/>
          <p:cNvPicPr>
            <a:picLocks noChangeAspect="1" noChangeArrowheads="1"/>
          </p:cNvPicPr>
          <p:nvPr/>
        </p:nvPicPr>
        <p:blipFill>
          <a:blip r:embed="rId2" cstate="print"/>
          <a:srcRect/>
          <a:stretch>
            <a:fillRect/>
          </a:stretch>
        </p:blipFill>
        <p:spPr bwMode="auto">
          <a:xfrm>
            <a:off x="-559149" y="-591626"/>
            <a:ext cx="9974263" cy="6715125"/>
          </a:xfrm>
          <a:prstGeom prst="rect">
            <a:avLst/>
          </a:prstGeom>
          <a:noFill/>
          <a:ln w="9525">
            <a:noFill/>
            <a:miter lim="800000"/>
            <a:headEnd/>
            <a:tailEnd/>
          </a:ln>
        </p:spPr>
      </p:pic>
    </p:spTree>
    <p:extLst>
      <p:ext uri="{BB962C8B-B14F-4D97-AF65-F5344CB8AC3E}">
        <p14:creationId xmlns:p14="http://schemas.microsoft.com/office/powerpoint/2010/main" val="2759026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MapAction</a:t>
            </a:r>
          </a:p>
        </p:txBody>
      </p:sp>
      <p:sp>
        <p:nvSpPr>
          <p:cNvPr id="3" name="Content Placeholder 2"/>
          <p:cNvSpPr>
            <a:spLocks noGrp="1"/>
          </p:cNvSpPr>
          <p:nvPr>
            <p:ph idx="1"/>
          </p:nvPr>
        </p:nvSpPr>
        <p:spPr>
          <a:xfrm>
            <a:off x="457200" y="1124744"/>
            <a:ext cx="8229600" cy="4525963"/>
          </a:xfrm>
        </p:spPr>
        <p:txBody>
          <a:bodyPr>
            <a:normAutofit fontScale="92500" lnSpcReduction="20000"/>
          </a:bodyPr>
          <a:lstStyle/>
          <a:p>
            <a:r>
              <a:rPr lang="en-GB" dirty="0"/>
              <a:t>Humanitarian mapping charity that works through skilled GIS volunteers.</a:t>
            </a:r>
          </a:p>
          <a:p>
            <a:pPr>
              <a:buNone/>
            </a:pPr>
            <a:endParaRPr lang="en-GB" dirty="0"/>
          </a:p>
          <a:p>
            <a:r>
              <a:rPr lang="en-GB" dirty="0"/>
              <a:t>In the immediate aftermath of a disaster our skill and experience is recognised as crucial in helping the UN  and other charities target and coordinate the delivery of humanitarian aid.</a:t>
            </a:r>
          </a:p>
          <a:p>
            <a:endParaRPr lang="en-GB" dirty="0"/>
          </a:p>
          <a:p>
            <a:r>
              <a:rPr lang="en-GB" dirty="0"/>
              <a:t>Since 2002 we have responded on the ground to more than 90 emergencies </a:t>
            </a:r>
          </a:p>
          <a:p>
            <a:pPr lvl="1"/>
            <a:r>
              <a:rPr lang="en-GB" dirty="0"/>
              <a:t>(plus many more remotely).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8"/>
          <p:cNvSpPr>
            <a:spLocks noChangeArrowheads="1"/>
          </p:cNvSpPr>
          <p:nvPr/>
        </p:nvSpPr>
        <p:spPr bwMode="auto">
          <a:xfrm>
            <a:off x="-180975" y="1089025"/>
            <a:ext cx="8640763" cy="3238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630" name="Text Box 10"/>
          <p:cNvSpPr txBox="1">
            <a:spLocks noChangeArrowheads="1"/>
          </p:cNvSpPr>
          <p:nvPr/>
        </p:nvSpPr>
        <p:spPr bwMode="auto">
          <a:xfrm>
            <a:off x="2195513" y="333375"/>
            <a:ext cx="47164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ndara" pitchFamily="34" charset="0"/>
              </a:defRPr>
            </a:lvl1pPr>
            <a:lvl2pPr marL="742950" indent="-285750">
              <a:defRPr b="1">
                <a:solidFill>
                  <a:schemeClr val="tx1"/>
                </a:solidFill>
                <a:latin typeface="Candara" pitchFamily="34" charset="0"/>
              </a:defRPr>
            </a:lvl2pPr>
            <a:lvl3pPr marL="1143000" indent="-228600">
              <a:defRPr b="1">
                <a:solidFill>
                  <a:schemeClr val="tx1"/>
                </a:solidFill>
                <a:latin typeface="Candara" pitchFamily="34" charset="0"/>
              </a:defRPr>
            </a:lvl3pPr>
            <a:lvl4pPr marL="1600200" indent="-228600">
              <a:defRPr b="1">
                <a:solidFill>
                  <a:schemeClr val="tx1"/>
                </a:solidFill>
                <a:latin typeface="Candara" pitchFamily="34" charset="0"/>
              </a:defRPr>
            </a:lvl4pPr>
            <a:lvl5pPr marL="2057400" indent="-228600">
              <a:defRPr b="1">
                <a:solidFill>
                  <a:schemeClr val="tx1"/>
                </a:solidFill>
                <a:latin typeface="Candara" pitchFamily="34" charset="0"/>
              </a:defRPr>
            </a:lvl5pPr>
            <a:lvl6pPr marL="2514600" indent="-228600" eaLnBrk="0" fontAlgn="base" hangingPunct="0">
              <a:spcBef>
                <a:spcPct val="0"/>
              </a:spcBef>
              <a:spcAft>
                <a:spcPct val="0"/>
              </a:spcAft>
              <a:defRPr b="1">
                <a:solidFill>
                  <a:schemeClr val="tx1"/>
                </a:solidFill>
                <a:latin typeface="Candara" pitchFamily="34" charset="0"/>
              </a:defRPr>
            </a:lvl6pPr>
            <a:lvl7pPr marL="2971800" indent="-228600" eaLnBrk="0" fontAlgn="base" hangingPunct="0">
              <a:spcBef>
                <a:spcPct val="0"/>
              </a:spcBef>
              <a:spcAft>
                <a:spcPct val="0"/>
              </a:spcAft>
              <a:defRPr b="1">
                <a:solidFill>
                  <a:schemeClr val="tx1"/>
                </a:solidFill>
                <a:latin typeface="Candara" pitchFamily="34" charset="0"/>
              </a:defRPr>
            </a:lvl7pPr>
            <a:lvl8pPr marL="3429000" indent="-228600" eaLnBrk="0" fontAlgn="base" hangingPunct="0">
              <a:spcBef>
                <a:spcPct val="0"/>
              </a:spcBef>
              <a:spcAft>
                <a:spcPct val="0"/>
              </a:spcAft>
              <a:defRPr b="1">
                <a:solidFill>
                  <a:schemeClr val="tx1"/>
                </a:solidFill>
                <a:latin typeface="Candara" pitchFamily="34" charset="0"/>
              </a:defRPr>
            </a:lvl8pPr>
            <a:lvl9pPr marL="3886200" indent="-228600" eaLnBrk="0" fontAlgn="base" hangingPunct="0">
              <a:spcBef>
                <a:spcPct val="0"/>
              </a:spcBef>
              <a:spcAft>
                <a:spcPct val="0"/>
              </a:spcAft>
              <a:defRPr b="1">
                <a:solidFill>
                  <a:schemeClr val="tx1"/>
                </a:solidFill>
                <a:latin typeface="Candara" pitchFamily="34" charset="0"/>
              </a:defRPr>
            </a:lvl9pPr>
          </a:lstStyle>
          <a:p>
            <a:pPr>
              <a:spcBef>
                <a:spcPct val="50000"/>
              </a:spcBef>
            </a:pPr>
            <a:r>
              <a:rPr lang="en-GB" sz="2400" dirty="0"/>
              <a:t>“</a:t>
            </a:r>
            <a:r>
              <a:rPr lang="en-GB" sz="2400" i="1" dirty="0"/>
              <a:t>Where </a:t>
            </a:r>
            <a:r>
              <a:rPr lang="en-GB" sz="2400" dirty="0"/>
              <a:t>are the affected areas?”</a:t>
            </a:r>
          </a:p>
        </p:txBody>
      </p:sp>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l="9229" t="16399" r="8659" b="10545"/>
          <a:stretch>
            <a:fillRect/>
          </a:stretch>
        </p:blipFill>
        <p:spPr bwMode="auto">
          <a:xfrm>
            <a:off x="971600" y="836712"/>
            <a:ext cx="7427919" cy="526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984" y="3466852"/>
            <a:ext cx="3434721" cy="253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332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11975"/>
                                        </p:tgtEl>
                                        <p:attrNameLst>
                                          <p:attrName>style.visibility</p:attrName>
                                        </p:attrNameLst>
                                      </p:cBhvr>
                                      <p:to>
                                        <p:strVal val="visible"/>
                                      </p:to>
                                    </p:set>
                                    <p:animEffect transition="in" filter="fade">
                                      <p:cBhvr>
                                        <p:cTn id="7" dur="1000"/>
                                        <p:tgtEl>
                                          <p:spTgt spid="211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
          <p:cNvSpPr>
            <a:spLocks noChangeArrowheads="1"/>
          </p:cNvSpPr>
          <p:nvPr/>
        </p:nvSpPr>
        <p:spPr bwMode="auto">
          <a:xfrm>
            <a:off x="-180975" y="1160463"/>
            <a:ext cx="849788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653" name="Text Box 7"/>
          <p:cNvSpPr txBox="1">
            <a:spLocks noChangeArrowheads="1"/>
          </p:cNvSpPr>
          <p:nvPr/>
        </p:nvSpPr>
        <p:spPr bwMode="auto">
          <a:xfrm>
            <a:off x="1943100" y="404813"/>
            <a:ext cx="5437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Candara" pitchFamily="34" charset="0"/>
              </a:defRPr>
            </a:lvl1pPr>
            <a:lvl2pPr marL="742950" indent="-285750">
              <a:defRPr b="1">
                <a:solidFill>
                  <a:schemeClr val="tx1"/>
                </a:solidFill>
                <a:latin typeface="Candara" pitchFamily="34" charset="0"/>
              </a:defRPr>
            </a:lvl2pPr>
            <a:lvl3pPr marL="1143000" indent="-228600">
              <a:defRPr b="1">
                <a:solidFill>
                  <a:schemeClr val="tx1"/>
                </a:solidFill>
                <a:latin typeface="Candara" pitchFamily="34" charset="0"/>
              </a:defRPr>
            </a:lvl3pPr>
            <a:lvl4pPr marL="1600200" indent="-228600">
              <a:defRPr b="1">
                <a:solidFill>
                  <a:schemeClr val="tx1"/>
                </a:solidFill>
                <a:latin typeface="Candara" pitchFamily="34" charset="0"/>
              </a:defRPr>
            </a:lvl4pPr>
            <a:lvl5pPr marL="2057400" indent="-228600">
              <a:defRPr b="1">
                <a:solidFill>
                  <a:schemeClr val="tx1"/>
                </a:solidFill>
                <a:latin typeface="Candara" pitchFamily="34" charset="0"/>
              </a:defRPr>
            </a:lvl5pPr>
            <a:lvl6pPr marL="2514600" indent="-228600" eaLnBrk="0" fontAlgn="base" hangingPunct="0">
              <a:spcBef>
                <a:spcPct val="0"/>
              </a:spcBef>
              <a:spcAft>
                <a:spcPct val="0"/>
              </a:spcAft>
              <a:defRPr b="1">
                <a:solidFill>
                  <a:schemeClr val="tx1"/>
                </a:solidFill>
                <a:latin typeface="Candara" pitchFamily="34" charset="0"/>
              </a:defRPr>
            </a:lvl6pPr>
            <a:lvl7pPr marL="2971800" indent="-228600" eaLnBrk="0" fontAlgn="base" hangingPunct="0">
              <a:spcBef>
                <a:spcPct val="0"/>
              </a:spcBef>
              <a:spcAft>
                <a:spcPct val="0"/>
              </a:spcAft>
              <a:defRPr b="1">
                <a:solidFill>
                  <a:schemeClr val="tx1"/>
                </a:solidFill>
                <a:latin typeface="Candara" pitchFamily="34" charset="0"/>
              </a:defRPr>
            </a:lvl7pPr>
            <a:lvl8pPr marL="3429000" indent="-228600" eaLnBrk="0" fontAlgn="base" hangingPunct="0">
              <a:spcBef>
                <a:spcPct val="0"/>
              </a:spcBef>
              <a:spcAft>
                <a:spcPct val="0"/>
              </a:spcAft>
              <a:defRPr b="1">
                <a:solidFill>
                  <a:schemeClr val="tx1"/>
                </a:solidFill>
                <a:latin typeface="Candara" pitchFamily="34" charset="0"/>
              </a:defRPr>
            </a:lvl8pPr>
            <a:lvl9pPr marL="3886200" indent="-228600" eaLnBrk="0" fontAlgn="base" hangingPunct="0">
              <a:spcBef>
                <a:spcPct val="0"/>
              </a:spcBef>
              <a:spcAft>
                <a:spcPct val="0"/>
              </a:spcAft>
              <a:defRPr b="1">
                <a:solidFill>
                  <a:schemeClr val="tx1"/>
                </a:solidFill>
                <a:latin typeface="Candara" pitchFamily="34" charset="0"/>
              </a:defRPr>
            </a:lvl9pPr>
          </a:lstStyle>
          <a:p>
            <a:pPr>
              <a:spcBef>
                <a:spcPct val="50000"/>
              </a:spcBef>
            </a:pPr>
            <a:r>
              <a:rPr lang="en-GB" sz="2400" dirty="0"/>
              <a:t>“</a:t>
            </a:r>
            <a:r>
              <a:rPr lang="en-GB" sz="2400" i="1" dirty="0"/>
              <a:t>Where</a:t>
            </a:r>
            <a:r>
              <a:rPr lang="en-GB" sz="2400" dirty="0"/>
              <a:t> are the affected people?”</a:t>
            </a:r>
          </a:p>
        </p:txBody>
      </p:sp>
      <p:pic>
        <p:nvPicPr>
          <p:cNvPr id="7" name="Picture 4" descr="Philippines - affected po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9632" y="908720"/>
            <a:ext cx="7092280" cy="5013848"/>
          </a:xfrm>
          <a:prstGeom prst="rect">
            <a:avLst/>
          </a:prstGeom>
          <a:noFill/>
          <a:ln w="9525">
            <a:noFill/>
            <a:miter lim="800000"/>
            <a:headEnd/>
            <a:tailEnd/>
          </a:ln>
        </p:spPr>
      </p:pic>
      <p:pic>
        <p:nvPicPr>
          <p:cNvPr id="230408" name="Picture 6" descr="Picture 07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3969025"/>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6457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0408"/>
                                        </p:tgtEl>
                                        <p:attrNameLst>
                                          <p:attrName>style.visibility</p:attrName>
                                        </p:attrNameLst>
                                      </p:cBhvr>
                                      <p:to>
                                        <p:strVal val="visible"/>
                                      </p:to>
                                    </p:set>
                                    <p:animEffect transition="in" filter="fade">
                                      <p:cBhvr>
                                        <p:cTn id="7" dur="1000"/>
                                        <p:tgtEl>
                                          <p:spTgt spid="230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urostile">
      <a:majorFont>
        <a:latin typeface="EurostileBla"/>
        <a:ea typeface=""/>
        <a:cs typeface=""/>
      </a:majorFont>
      <a:minorFont>
        <a:latin typeface="Eurostil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20517</TotalTime>
  <Words>1672</Words>
  <Application>Microsoft Office PowerPoint</Application>
  <PresentationFormat>On-screen Show (4:3)</PresentationFormat>
  <Paragraphs>197</Paragraphs>
  <Slides>31</Slides>
  <Notes>20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1" baseType="lpstr">
      <vt:lpstr>Candara</vt:lpstr>
      <vt:lpstr>Tahoma</vt:lpstr>
      <vt:lpstr>Eurostile</vt:lpstr>
      <vt:lpstr>Arial</vt:lpstr>
      <vt:lpstr>Calibri</vt:lpstr>
      <vt:lpstr>Wingdings</vt:lpstr>
      <vt:lpstr>EurostileBla</vt:lpstr>
      <vt:lpstr>Office Theme</vt:lpstr>
      <vt:lpstr>Slide</vt:lpstr>
      <vt:lpstr>Acrobat Document</vt:lpstr>
      <vt:lpstr>PowerPoint Presentation</vt:lpstr>
      <vt:lpstr>An Introduction to MapAction  Leading the way in response to humanitarian disasters</vt:lpstr>
      <vt:lpstr>   When disaster strikes - </vt:lpstr>
      <vt:lpstr>    Coastal and Maritime zones</vt:lpstr>
      <vt:lpstr>PowerPoint Presentation</vt:lpstr>
      <vt:lpstr>PowerPoint Presentation</vt:lpstr>
      <vt:lpstr>     MapAction</vt:lpstr>
      <vt:lpstr>PowerPoint Presentation</vt:lpstr>
      <vt:lpstr>PowerPoint Presentation</vt:lpstr>
      <vt:lpstr>PowerPoint Presentation</vt:lpstr>
      <vt:lpstr>PowerPoint Presentation</vt:lpstr>
      <vt:lpstr>    Overview</vt:lpstr>
      <vt:lpstr>Our team – 1000+ years of  GIS experience strengthened with intensive humanitarian-specific training</vt:lpstr>
      <vt:lpstr>PowerPoint Presentation</vt:lpstr>
      <vt:lpstr>Where we work; experience from 90+ responses and the power of partnerships</vt:lpstr>
      <vt:lpstr>PowerPoint Presentation</vt:lpstr>
      <vt:lpstr>    Field Team arrive in 24-48 hrs.</vt:lpstr>
      <vt:lpstr>UN Coordination Centre</vt:lpstr>
      <vt:lpstr>PowerPoint Presentation</vt:lpstr>
      <vt:lpstr>Earthquake: Haiti 2010 A pivotal role in coordination of search/rescue and relief teams</vt:lpstr>
      <vt:lpstr>PowerPoint Presentation</vt:lpstr>
      <vt:lpstr>PowerPoint Presentation</vt:lpstr>
      <vt:lpstr>   MapAction in the Disaster Cycle</vt:lpstr>
      <vt:lpstr>    Working with partners in training &amp; preparedness</vt:lpstr>
      <vt:lpstr>MapAction 2018</vt:lpstr>
      <vt:lpstr>     Funding MapAction</vt:lpstr>
      <vt:lpstr>Where we work; experience from 90+ responses and the power of partnerships</vt:lpstr>
      <vt:lpstr>    MapAction in Partnerships</vt:lpstr>
      <vt:lpstr>PowerPoint Presentation</vt:lpstr>
      <vt:lpstr>PowerPoint Presentation</vt:lpstr>
      <vt:lpstr>Our supporters</vt:lpstr>
    </vt:vector>
  </TitlesOfParts>
  <Company>MapAction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MapAction</dc:title>
  <dc:creator>mbalfe</dc:creator>
  <cp:lastModifiedBy>Alberto Costaneves</cp:lastModifiedBy>
  <cp:revision>361</cp:revision>
  <dcterms:created xsi:type="dcterms:W3CDTF">2017-01-17T10:56:44Z</dcterms:created>
  <dcterms:modified xsi:type="dcterms:W3CDTF">2019-06-07T13:28:40Z</dcterms:modified>
</cp:coreProperties>
</file>