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75" r:id="rId2"/>
    <p:sldId id="276" r:id="rId3"/>
    <p:sldId id="286" r:id="rId4"/>
    <p:sldId id="289" r:id="rId5"/>
    <p:sldId id="283" r:id="rId6"/>
    <p:sldId id="290" r:id="rId7"/>
    <p:sldId id="284" r:id="rId8"/>
    <p:sldId id="291" r:id="rId9"/>
    <p:sldId id="285" r:id="rId10"/>
    <p:sldId id="292" r:id="rId11"/>
    <p:sldId id="278" r:id="rId12"/>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Tech" initials="Abri" lastIdx="1" clrIdx="0">
    <p:extLst>
      <p:ext uri="{19B8F6BF-5375-455C-9EA6-DF929625EA0E}">
        <p15:presenceInfo xmlns="" xmlns:p15="http://schemas.microsoft.com/office/powerpoint/2012/main" userId="DTe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EFF8"/>
    <a:srgbClr val="DED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86376" autoAdjust="0"/>
  </p:normalViewPr>
  <p:slideViewPr>
    <p:cSldViewPr snapToGrid="0">
      <p:cViewPr>
        <p:scale>
          <a:sx n="80" d="100"/>
          <a:sy n="80" d="100"/>
        </p:scale>
        <p:origin x="-462" y="-84"/>
      </p:cViewPr>
      <p:guideLst>
        <p:guide orient="horz" pos="2160"/>
        <p:guide pos="3840"/>
      </p:guideLst>
    </p:cSldViewPr>
  </p:slideViewPr>
  <p:outlineViewPr>
    <p:cViewPr>
      <p:scale>
        <a:sx n="33" d="100"/>
        <a:sy n="33" d="100"/>
      </p:scale>
      <p:origin x="0" y="3162"/>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3A9B22A-55EC-4A68-A1AE-1A1AE03C8C30}" type="datetimeFigureOut">
              <a:rPr lang="en-US" smtClean="0"/>
              <a:t>6/4/2019</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C14B252-8EFF-4387-B930-F07556521AEC}" type="slidenum">
              <a:rPr lang="en-US" smtClean="0"/>
              <a:t>‹N°›</a:t>
            </a:fld>
            <a:endParaRPr lang="en-US"/>
          </a:p>
        </p:txBody>
      </p:sp>
    </p:spTree>
    <p:extLst>
      <p:ext uri="{BB962C8B-B14F-4D97-AF65-F5344CB8AC3E}">
        <p14:creationId xmlns:p14="http://schemas.microsoft.com/office/powerpoint/2010/main" val="816804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C14B252-8EFF-4387-B930-F07556521AEC}" type="slidenum">
              <a:rPr lang="en-US" smtClean="0"/>
              <a:t>1</a:t>
            </a:fld>
            <a:endParaRPr lang="en-US"/>
          </a:p>
        </p:txBody>
      </p:sp>
    </p:spTree>
    <p:extLst>
      <p:ext uri="{BB962C8B-B14F-4D97-AF65-F5344CB8AC3E}">
        <p14:creationId xmlns:p14="http://schemas.microsoft.com/office/powerpoint/2010/main" val="5263851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7" name="Rectangle 6"/>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038600" y="6276122"/>
            <a:ext cx="4114800" cy="365125"/>
          </a:xfrm>
        </p:spPr>
        <p:txBody>
          <a:bodyPr/>
          <a:lstStyle/>
          <a:p>
            <a:r>
              <a:rPr lang="en-US" smtClean="0"/>
              <a:t>IHO COUNCIL</a:t>
            </a:r>
            <a:endParaRPr lang="en-US" dirty="0"/>
          </a:p>
        </p:txBody>
      </p:sp>
      <p:sp>
        <p:nvSpPr>
          <p:cNvPr id="9"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schemeClr val="tx1"/>
                </a:solidFill>
              </a:rPr>
              <a:t>International Hydrographic Organization</a:t>
            </a:r>
            <a:br>
              <a:rPr lang="de-DE" dirty="0" smtClean="0">
                <a:solidFill>
                  <a:schemeClr val="tx1"/>
                </a:solidFill>
              </a:rPr>
            </a:br>
            <a:r>
              <a:rPr lang="de-DE" i="1" dirty="0" smtClean="0">
                <a:solidFill>
                  <a:schemeClr val="tx1"/>
                </a:solidFill>
              </a:rPr>
              <a:t>Organisation Hydrographique Internationale</a:t>
            </a:r>
            <a:endParaRPr lang="en-US" i="1" dirty="0">
              <a:solidFill>
                <a:schemeClr val="tx1"/>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39923826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IHO COUNCIL</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427604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IHO COUNCIL</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39741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75000">
              <a:schemeClr val="accent2">
                <a:lumMod val="5000"/>
                <a:lumOff val="9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59414"/>
            <a:ext cx="10515600" cy="540511"/>
          </a:xfrm>
        </p:spPr>
        <p:txBody>
          <a:bodyPr/>
          <a:lstStyle>
            <a:lvl1pPr>
              <a:defRPr>
                <a:solidFill>
                  <a:schemeClr val="bg2">
                    <a:lumMod val="50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userDrawn="1"/>
        </p:nvCxnSpPr>
        <p:spPr>
          <a:xfrm flipV="1">
            <a:off x="811992" y="1012548"/>
            <a:ext cx="10568015" cy="5285"/>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040079"/>
            <a:ext cx="12192000" cy="837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ooter Placeholder 4"/>
          <p:cNvSpPr>
            <a:spLocks noGrp="1"/>
          </p:cNvSpPr>
          <p:nvPr>
            <p:ph type="ftr" sz="quarter" idx="11"/>
          </p:nvPr>
        </p:nvSpPr>
        <p:spPr>
          <a:xfrm>
            <a:off x="4038600" y="6276122"/>
            <a:ext cx="4114800" cy="365125"/>
          </a:xfrm>
        </p:spPr>
        <p:txBody>
          <a:bodyPr/>
          <a:lstStyle/>
          <a:p>
            <a:r>
              <a:rPr lang="en-US" dirty="0" smtClean="0"/>
              <a:t>IHO HSSC-11</a:t>
            </a:r>
            <a:endParaRPr lang="en-US" dirty="0"/>
          </a:p>
        </p:txBody>
      </p:sp>
      <p:sp>
        <p:nvSpPr>
          <p:cNvPr id="11" name="Slide Number Placeholder 5"/>
          <p:cNvSpPr>
            <a:spLocks noGrp="1"/>
          </p:cNvSpPr>
          <p:nvPr>
            <p:ph type="sldNum" sz="quarter" idx="12"/>
          </p:nvPr>
        </p:nvSpPr>
        <p:spPr>
          <a:xfrm>
            <a:off x="8986777" y="6276121"/>
            <a:ext cx="2743200" cy="365125"/>
          </a:xfrm>
        </p:spPr>
        <p:txBody>
          <a:bodyPr/>
          <a:lstStyle/>
          <a:p>
            <a:fld id="{EC878826-814C-4FD2-96B3-D147818A5C89}" type="slidenum">
              <a:rPr lang="en-US" smtClean="0"/>
              <a:t>‹N°›</a:t>
            </a:fld>
            <a:endParaRPr lang="en-US" dirty="0"/>
          </a:p>
        </p:txBody>
      </p:sp>
      <p:sp>
        <p:nvSpPr>
          <p:cNvPr id="13" name="Footer Placeholder 8"/>
          <p:cNvSpPr txBox="1">
            <a:spLocks/>
          </p:cNvSpPr>
          <p:nvPr userDrawn="1"/>
        </p:nvSpPr>
        <p:spPr>
          <a:xfrm>
            <a:off x="250262" y="628034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solidFill>
                  <a:schemeClr val="tx1"/>
                </a:solidFill>
              </a:rPr>
              <a:t>International Hydrographic Organization</a:t>
            </a:r>
            <a:br>
              <a:rPr lang="de-DE" dirty="0" smtClean="0">
                <a:solidFill>
                  <a:schemeClr val="tx1"/>
                </a:solidFill>
              </a:rPr>
            </a:br>
            <a:r>
              <a:rPr lang="de-DE" i="1" dirty="0" smtClean="0">
                <a:solidFill>
                  <a:schemeClr val="tx1"/>
                </a:solidFill>
              </a:rPr>
              <a:t>Organisation Hydrographique Internationale</a:t>
            </a:r>
            <a:endParaRPr lang="en-US" i="1" dirty="0">
              <a:solidFill>
                <a:schemeClr val="tx1"/>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72" y="6040079"/>
            <a:ext cx="637586" cy="837210"/>
          </a:xfrm>
          <a:prstGeom prst="rect">
            <a:avLst/>
          </a:prstGeom>
        </p:spPr>
      </p:pic>
    </p:spTree>
    <p:extLst>
      <p:ext uri="{BB962C8B-B14F-4D97-AF65-F5344CB8AC3E}">
        <p14:creationId xmlns:p14="http://schemas.microsoft.com/office/powerpoint/2010/main" val="1363044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IHO COUNCIL</a:t>
            </a:r>
            <a:endParaRPr lang="en-US"/>
          </a:p>
        </p:txBody>
      </p:sp>
      <p:sp>
        <p:nvSpPr>
          <p:cNvPr id="6" name="Slide Number Placeholder 5"/>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294272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IHO COUNCIL</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79750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IHO COUNCIL</a:t>
            </a:r>
            <a:endParaRPr lang="en-US"/>
          </a:p>
        </p:txBody>
      </p:sp>
      <p:sp>
        <p:nvSpPr>
          <p:cNvPr id="9" name="Slide Number Placeholder 8"/>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86334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IHO COUNCIL</a:t>
            </a:r>
            <a:endParaRPr lang="en-US"/>
          </a:p>
        </p:txBody>
      </p:sp>
      <p:sp>
        <p:nvSpPr>
          <p:cNvPr id="5" name="Slide Number Placeholder 4"/>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197402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IHO COUNCIL</a:t>
            </a:r>
            <a:endParaRPr lang="en-US"/>
          </a:p>
        </p:txBody>
      </p:sp>
      <p:sp>
        <p:nvSpPr>
          <p:cNvPr id="4" name="Slide Number Placeholder 3"/>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163077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IHO COUNCIL</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422343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IHO COUNCIL</a:t>
            </a:r>
            <a:endParaRPr lang="en-US"/>
          </a:p>
        </p:txBody>
      </p:sp>
      <p:sp>
        <p:nvSpPr>
          <p:cNvPr id="7" name="Slide Number Placeholder 6"/>
          <p:cNvSpPr>
            <a:spLocks noGrp="1"/>
          </p:cNvSpPr>
          <p:nvPr>
            <p:ph type="sldNum" sz="quarter" idx="12"/>
          </p:nvPr>
        </p:nvSpPr>
        <p:spPr/>
        <p:txBody>
          <a:bodyPr/>
          <a:lstStyle/>
          <a:p>
            <a:fld id="{EC878826-814C-4FD2-96B3-D147818A5C89}" type="slidenum">
              <a:rPr lang="en-US" smtClean="0"/>
              <a:t>‹N°›</a:t>
            </a:fld>
            <a:endParaRPr lang="en-US"/>
          </a:p>
        </p:txBody>
      </p:sp>
    </p:spTree>
    <p:extLst>
      <p:ext uri="{BB962C8B-B14F-4D97-AF65-F5344CB8AC3E}">
        <p14:creationId xmlns:p14="http://schemas.microsoft.com/office/powerpoint/2010/main" val="92443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IHO COUNCIL</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78826-814C-4FD2-96B3-D147818A5C89}" type="slidenum">
              <a:rPr lang="en-US" smtClean="0"/>
              <a:t>‹N°›</a:t>
            </a:fld>
            <a:endParaRPr lang="en-US"/>
          </a:p>
        </p:txBody>
      </p:sp>
    </p:spTree>
    <p:extLst>
      <p:ext uri="{BB962C8B-B14F-4D97-AF65-F5344CB8AC3E}">
        <p14:creationId xmlns:p14="http://schemas.microsoft.com/office/powerpoint/2010/main" val="25655961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4682" y="505706"/>
            <a:ext cx="9144000" cy="784432"/>
          </a:xfrm>
        </p:spPr>
        <p:txBody>
          <a:bodyPr>
            <a:normAutofit fontScale="92500" lnSpcReduction="10000"/>
          </a:bodyPr>
          <a:lstStyle/>
          <a:p>
            <a:r>
              <a:rPr lang="en-AU" dirty="0" smtClean="0"/>
              <a:t>Inter-Regional Coordination Committee</a:t>
            </a:r>
          </a:p>
          <a:p>
            <a:r>
              <a:rPr lang="en-AU" i="1" dirty="0" err="1" smtClean="0"/>
              <a:t>Comité</a:t>
            </a:r>
            <a:r>
              <a:rPr lang="en-AU" i="1" dirty="0" smtClean="0"/>
              <a:t> de coordination inter-</a:t>
            </a:r>
            <a:r>
              <a:rPr lang="en-AU" i="1" dirty="0" err="1" smtClean="0"/>
              <a:t>régional</a:t>
            </a:r>
            <a:endParaRPr lang="en-US" i="1" dirty="0"/>
          </a:p>
        </p:txBody>
      </p:sp>
      <p:sp>
        <p:nvSpPr>
          <p:cNvPr id="5" name="Subtitle 2"/>
          <p:cNvSpPr>
            <a:spLocks noGrp="1"/>
          </p:cNvSpPr>
          <p:nvPr>
            <p:ph type="ctrTitle"/>
          </p:nvPr>
        </p:nvSpPr>
        <p:spPr>
          <a:xfrm>
            <a:off x="1524000" y="2045729"/>
            <a:ext cx="9144000" cy="2999063"/>
          </a:xfrm>
        </p:spPr>
        <p:txBody>
          <a:bodyPr>
            <a:normAutofit/>
          </a:bodyPr>
          <a:lstStyle/>
          <a:p>
            <a:pPr eaLnBrk="1" hangingPunct="1">
              <a:defRPr/>
            </a:pPr>
            <a:r>
              <a:rPr lang="en-AU" sz="3600" b="1" dirty="0" smtClean="0"/>
              <a:t>Status Report of the</a:t>
            </a:r>
            <a:br>
              <a:rPr lang="en-AU" sz="3600" b="1" dirty="0" smtClean="0"/>
            </a:br>
            <a:r>
              <a:rPr lang="en-AU" sz="3600" b="1" dirty="0" smtClean="0"/>
              <a:t> </a:t>
            </a:r>
            <a:endParaRPr lang="en-AU" sz="3600" b="1" dirty="0"/>
          </a:p>
          <a:p>
            <a:pPr eaLnBrk="1" hangingPunct="1">
              <a:defRPr/>
            </a:pPr>
            <a:r>
              <a:rPr lang="fr-FR" sz="3600" b="1" dirty="0" smtClean="0"/>
              <a:t>SPRWG of the Council</a:t>
            </a:r>
            <a:br>
              <a:rPr lang="fr-FR" sz="3600" b="1" dirty="0" smtClean="0"/>
            </a:br>
            <a:r>
              <a:rPr lang="fr-FR" sz="3600" b="1" dirty="0" smtClean="0"/>
              <a:t/>
            </a:r>
            <a:br>
              <a:rPr lang="fr-FR" sz="3600" b="1" dirty="0" smtClean="0"/>
            </a:br>
            <a:endParaRPr lang="en-AU" sz="3600" b="1" dirty="0"/>
          </a:p>
          <a:p>
            <a:pPr eaLnBrk="1" hangingPunct="1">
              <a:defRPr/>
            </a:pPr>
            <a:endParaRPr lang="en-AU" sz="3600" dirty="0"/>
          </a:p>
        </p:txBody>
      </p:sp>
      <p:sp>
        <p:nvSpPr>
          <p:cNvPr id="6"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49291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GB" sz="3600" b="1" kern="1200" dirty="0" smtClean="0">
                <a:solidFill>
                  <a:schemeClr val="bg2">
                    <a:lumMod val="50000"/>
                  </a:schemeClr>
                </a:solidFill>
                <a:effectLst/>
              </a:rPr>
              <a:t>Participating actively in ocean-related activities (2/2)</a:t>
            </a:r>
            <a:endParaRPr lang="fr-FR" sz="3600" dirty="0"/>
          </a:p>
        </p:txBody>
      </p:sp>
      <p:sp>
        <p:nvSpPr>
          <p:cNvPr id="3" name="Espace réservé du contenu 2"/>
          <p:cNvSpPr>
            <a:spLocks noGrp="1"/>
          </p:cNvSpPr>
          <p:nvPr>
            <p:ph idx="1"/>
          </p:nvPr>
        </p:nvSpPr>
        <p:spPr/>
        <p:txBody>
          <a:bodyPr/>
          <a:lstStyle/>
          <a:p>
            <a:pPr lvl="0"/>
            <a:r>
              <a:rPr lang="en-GB" sz="2800" kern="1200" dirty="0" smtClean="0">
                <a:solidFill>
                  <a:schemeClr val="tx1"/>
                </a:solidFill>
                <a:effectLst/>
                <a:latin typeface="+mn-lt"/>
                <a:ea typeface="+mn-ea"/>
                <a:cs typeface="+mn-cs"/>
              </a:rPr>
              <a:t>3.3 Enhance IHO digital communication and Web presence in order to maximize visibility and accessibility of standards and data provisions</a:t>
            </a:r>
          </a:p>
          <a:p>
            <a:pPr lvl="1"/>
            <a:r>
              <a:rPr lang="en-GB" dirty="0" smtClean="0">
                <a:solidFill>
                  <a:srgbClr val="0070C0"/>
                </a:solidFill>
              </a:rPr>
              <a:t>IHO is present on social media</a:t>
            </a:r>
          </a:p>
          <a:p>
            <a:pPr lvl="2"/>
            <a:r>
              <a:rPr lang="en-GB" sz="2400" i="1" dirty="0"/>
              <a:t>Number of followers? </a:t>
            </a:r>
            <a:r>
              <a:rPr lang="en-GB" sz="2400" i="1" dirty="0" smtClean="0"/>
              <a:t>likes? RT</a:t>
            </a:r>
            <a:r>
              <a:rPr lang="en-GB" sz="2400" i="1" dirty="0"/>
              <a:t>?</a:t>
            </a:r>
          </a:p>
          <a:p>
            <a:pPr lvl="1"/>
            <a:r>
              <a:rPr lang="en-GB" dirty="0" smtClean="0">
                <a:solidFill>
                  <a:srgbClr val="0070C0"/>
                </a:solidFill>
              </a:rPr>
              <a:t>IHO web-site gives access to a fully traceable repository of all documents and incorporates GIS </a:t>
            </a:r>
            <a:r>
              <a:rPr lang="en-GB" dirty="0" smtClean="0">
                <a:solidFill>
                  <a:srgbClr val="0070C0"/>
                </a:solidFill>
              </a:rPr>
              <a:t>services</a:t>
            </a:r>
          </a:p>
          <a:p>
            <a:pPr lvl="2"/>
            <a:r>
              <a:rPr lang="en-GB" sz="2400" i="1" dirty="0"/>
              <a:t>Indicator on the level of improvement with regard with the current </a:t>
            </a:r>
            <a:r>
              <a:rPr lang="en-GB" sz="2400" i="1" dirty="0" smtClean="0"/>
              <a:t>situation?</a:t>
            </a:r>
            <a:endParaRPr lang="en-GB" sz="2400" i="1" dirty="0"/>
          </a:p>
          <a:p>
            <a:pPr marL="914400" lvl="2" indent="0">
              <a:buNone/>
            </a:pPr>
            <a:endParaRPr lang="fr-FR" dirty="0"/>
          </a:p>
        </p:txBody>
      </p:sp>
      <p:sp>
        <p:nvSpPr>
          <p:cNvPr id="5"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3982710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b="1" dirty="0" smtClean="0"/>
              <a:t>Action required of IRCC</a:t>
            </a:r>
            <a:endParaRPr lang="en-AU" b="1" dirty="0"/>
          </a:p>
        </p:txBody>
      </p:sp>
      <p:sp>
        <p:nvSpPr>
          <p:cNvPr id="3" name="Content Placeholder 2"/>
          <p:cNvSpPr>
            <a:spLocks noGrp="1"/>
          </p:cNvSpPr>
          <p:nvPr>
            <p:ph idx="1"/>
          </p:nvPr>
        </p:nvSpPr>
        <p:spPr>
          <a:xfrm>
            <a:off x="728870" y="1328894"/>
            <a:ext cx="10641495" cy="4530725"/>
          </a:xfrm>
        </p:spPr>
        <p:txBody>
          <a:bodyPr>
            <a:normAutofit/>
          </a:bodyPr>
          <a:lstStyle/>
          <a:p>
            <a:r>
              <a:rPr lang="en-GB" sz="2800" kern="1200" dirty="0" smtClean="0">
                <a:solidFill>
                  <a:schemeClr val="tx1"/>
                </a:solidFill>
                <a:effectLst/>
                <a:latin typeface="+mn-lt"/>
                <a:ea typeface="+mn-ea"/>
                <a:cs typeface="+mn-cs"/>
              </a:rPr>
              <a:t>The </a:t>
            </a:r>
            <a:r>
              <a:rPr lang="en-GB" dirty="0" smtClean="0"/>
              <a:t>IRC</a:t>
            </a:r>
            <a:r>
              <a:rPr lang="en-GB" sz="2800" kern="1200" dirty="0" smtClean="0">
                <a:solidFill>
                  <a:schemeClr val="tx1"/>
                </a:solidFill>
                <a:effectLst/>
                <a:latin typeface="+mn-lt"/>
                <a:ea typeface="+mn-ea"/>
                <a:cs typeface="+mn-cs"/>
              </a:rPr>
              <a:t>C is invited to:</a:t>
            </a:r>
            <a:endParaRPr lang="fr-FR" sz="2800" kern="1200" dirty="0" smtClean="0">
              <a:solidFill>
                <a:schemeClr val="tx1"/>
              </a:solidFill>
              <a:effectLst/>
              <a:latin typeface="+mn-lt"/>
              <a:ea typeface="+mn-ea"/>
              <a:cs typeface="+mn-cs"/>
            </a:endParaRPr>
          </a:p>
          <a:p>
            <a:pPr marL="808038" lvl="1" indent="-350838">
              <a:buNone/>
              <a:tabLst>
                <a:tab pos="808038" algn="l"/>
              </a:tabLst>
            </a:pPr>
            <a:endParaRPr lang="en-GB" sz="2400" kern="1200" dirty="0" smtClean="0">
              <a:solidFill>
                <a:schemeClr val="tx1"/>
              </a:solidFill>
              <a:effectLst/>
              <a:latin typeface="+mn-lt"/>
              <a:ea typeface="+mn-ea"/>
              <a:cs typeface="+mn-cs"/>
            </a:endParaRPr>
          </a:p>
          <a:p>
            <a:pPr marL="808038" lvl="1" indent="-350838">
              <a:buNone/>
              <a:tabLst>
                <a:tab pos="808038" algn="l"/>
              </a:tabLst>
            </a:pPr>
            <a:r>
              <a:rPr lang="en-GB" sz="2400" kern="1200" dirty="0" smtClean="0">
                <a:solidFill>
                  <a:schemeClr val="tx1"/>
                </a:solidFill>
                <a:effectLst/>
                <a:latin typeface="+mn-lt"/>
                <a:ea typeface="+mn-ea"/>
                <a:cs typeface="+mn-cs"/>
              </a:rPr>
              <a:t>a.</a:t>
            </a:r>
            <a:r>
              <a:rPr lang="en-GB" dirty="0" smtClean="0"/>
              <a:t>	</a:t>
            </a:r>
            <a:r>
              <a:rPr lang="en-GB" sz="2400" kern="1200" dirty="0" smtClean="0">
                <a:solidFill>
                  <a:schemeClr val="tx1"/>
                </a:solidFill>
                <a:effectLst/>
                <a:latin typeface="+mn-lt"/>
                <a:ea typeface="+mn-ea"/>
                <a:cs typeface="+mn-cs"/>
              </a:rPr>
              <a:t>note  the list of targets and performance indicators</a:t>
            </a:r>
            <a:endParaRPr lang="fr-FR" sz="2400" kern="1200" dirty="0" smtClean="0">
              <a:solidFill>
                <a:schemeClr val="tx1"/>
              </a:solidFill>
              <a:effectLst/>
              <a:latin typeface="+mn-lt"/>
              <a:ea typeface="+mn-ea"/>
              <a:cs typeface="+mn-cs"/>
            </a:endParaRPr>
          </a:p>
          <a:p>
            <a:pPr marL="808038" lvl="1" indent="-350838">
              <a:buNone/>
              <a:tabLst>
                <a:tab pos="808038" algn="l"/>
              </a:tabLst>
            </a:pPr>
            <a:endParaRPr lang="en-GB" dirty="0" smtClean="0"/>
          </a:p>
          <a:p>
            <a:pPr marL="808038" lvl="1" indent="-350838">
              <a:buNone/>
              <a:tabLst>
                <a:tab pos="808038" algn="l"/>
              </a:tabLst>
            </a:pPr>
            <a:r>
              <a:rPr lang="en-GB" dirty="0" smtClean="0"/>
              <a:t>b.	examine </a:t>
            </a:r>
            <a:r>
              <a:rPr lang="en-GB" dirty="0"/>
              <a:t>the possibility of their implementation in the Work Programme </a:t>
            </a:r>
            <a:endParaRPr lang="fr-FR" dirty="0"/>
          </a:p>
          <a:p>
            <a:pPr marL="808038" lvl="1" indent="-350838">
              <a:buNone/>
              <a:tabLst>
                <a:tab pos="808038" algn="l"/>
              </a:tabLst>
            </a:pPr>
            <a:endParaRPr lang="en-GB" dirty="0" smtClean="0"/>
          </a:p>
          <a:p>
            <a:pPr marL="808038" lvl="1" indent="-350838">
              <a:buNone/>
              <a:tabLst>
                <a:tab pos="808038" algn="l"/>
              </a:tabLst>
            </a:pPr>
            <a:r>
              <a:rPr lang="en-GB" dirty="0" smtClean="0"/>
              <a:t>c.	make </a:t>
            </a:r>
            <a:r>
              <a:rPr lang="en-GB" dirty="0"/>
              <a:t>any proposal as appropriate</a:t>
            </a:r>
            <a:endParaRPr lang="fr-FR" dirty="0"/>
          </a:p>
          <a:p>
            <a:pPr marL="808038" lvl="1" indent="-350838">
              <a:buNone/>
              <a:tabLst>
                <a:tab pos="808038" algn="l"/>
              </a:tabLst>
            </a:pPr>
            <a:endParaRPr lang="en-GB" dirty="0" smtClean="0"/>
          </a:p>
          <a:p>
            <a:pPr marL="808038" lvl="1" indent="-350838">
              <a:buNone/>
              <a:tabLst>
                <a:tab pos="808038" algn="l"/>
              </a:tabLst>
            </a:pPr>
            <a:r>
              <a:rPr lang="en-GB" dirty="0" smtClean="0"/>
              <a:t>d.	instruct IRCC </a:t>
            </a:r>
            <a:r>
              <a:rPr lang="en-GB" dirty="0"/>
              <a:t>Chair to provide feedback to SPRWG</a:t>
            </a:r>
          </a:p>
        </p:txBody>
      </p:sp>
      <p:sp>
        <p:nvSpPr>
          <p:cNvPr id="5"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1296354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77815"/>
            <a:ext cx="8981868" cy="636586"/>
          </a:xfrm>
        </p:spPr>
        <p:txBody>
          <a:bodyPr>
            <a:normAutofit fontScale="90000"/>
          </a:bodyPr>
          <a:lstStyle/>
          <a:p>
            <a:pPr eaLnBrk="1" hangingPunct="1">
              <a:defRPr/>
            </a:pPr>
            <a:r>
              <a:rPr lang="en-AU" b="1" dirty="0" smtClean="0"/>
              <a:t>Background</a:t>
            </a:r>
            <a:endParaRPr lang="en-AU" b="1" dirty="0"/>
          </a:p>
        </p:txBody>
      </p:sp>
      <p:sp>
        <p:nvSpPr>
          <p:cNvPr id="3" name="Content Placeholder 2"/>
          <p:cNvSpPr>
            <a:spLocks noGrp="1"/>
          </p:cNvSpPr>
          <p:nvPr>
            <p:ph idx="1"/>
          </p:nvPr>
        </p:nvSpPr>
        <p:spPr>
          <a:xfrm>
            <a:off x="728870" y="1400144"/>
            <a:ext cx="10908948" cy="4530725"/>
          </a:xfrm>
        </p:spPr>
        <p:txBody>
          <a:bodyPr>
            <a:normAutofit lnSpcReduction="10000"/>
          </a:bodyPr>
          <a:lstStyle/>
          <a:p>
            <a:pPr algn="just">
              <a:defRPr/>
            </a:pPr>
            <a:r>
              <a:rPr lang="en-GB" sz="2400" b="1" dirty="0" smtClean="0"/>
              <a:t>Decision A1/03</a:t>
            </a:r>
            <a:r>
              <a:rPr lang="en-GB" sz="2400" dirty="0" smtClean="0"/>
              <a:t> (April 2017): review of the IHO SP</a:t>
            </a:r>
          </a:p>
          <a:p>
            <a:pPr algn="just">
              <a:defRPr/>
            </a:pPr>
            <a:r>
              <a:rPr lang="en-GB" sz="2400" b="1" dirty="0" smtClean="0"/>
              <a:t>Decision C1/37</a:t>
            </a:r>
            <a:r>
              <a:rPr lang="en-GB" sz="2400" dirty="0" smtClean="0"/>
              <a:t> (October</a:t>
            </a:r>
            <a:r>
              <a:rPr lang="en-GB" sz="2400" baseline="0" dirty="0" smtClean="0"/>
              <a:t> 2017): creation of </a:t>
            </a:r>
            <a:r>
              <a:rPr lang="en-GB" sz="2400" dirty="0" smtClean="0"/>
              <a:t>SPRWG</a:t>
            </a:r>
          </a:p>
          <a:p>
            <a:pPr algn="just">
              <a:defRPr/>
            </a:pPr>
            <a:r>
              <a:rPr lang="en-GB" sz="2400" b="1" baseline="0" dirty="0" smtClean="0"/>
              <a:t>IHO CL 20/2018</a:t>
            </a:r>
            <a:r>
              <a:rPr lang="en-GB" sz="2400" baseline="0" dirty="0" smtClean="0"/>
              <a:t> (February 2018): approval by MS of </a:t>
            </a:r>
            <a:r>
              <a:rPr lang="en-GB" sz="2400" baseline="0" dirty="0" err="1" smtClean="0"/>
              <a:t>ToR</a:t>
            </a:r>
            <a:r>
              <a:rPr lang="en-GB" sz="2400" baseline="0" dirty="0" smtClean="0"/>
              <a:t> &amp; </a:t>
            </a:r>
            <a:r>
              <a:rPr lang="en-GB" sz="2400" baseline="0" dirty="0" err="1" smtClean="0"/>
              <a:t>RoP</a:t>
            </a:r>
            <a:endParaRPr lang="en-GB" sz="2400" baseline="0" dirty="0" smtClean="0"/>
          </a:p>
          <a:p>
            <a:pPr algn="just">
              <a:defRPr/>
            </a:pPr>
            <a:r>
              <a:rPr lang="en-GB" sz="2400" b="1" baseline="0" dirty="0" smtClean="0"/>
              <a:t>SPRWG report to the Council</a:t>
            </a:r>
            <a:r>
              <a:rPr lang="en-GB" sz="2400" baseline="0" dirty="0" smtClean="0"/>
              <a:t> (August 2018)</a:t>
            </a:r>
            <a:r>
              <a:rPr lang="en-GB" sz="2400" dirty="0" smtClean="0"/>
              <a:t> : recommended </a:t>
            </a:r>
            <a:r>
              <a:rPr lang="en-GB" sz="2400" dirty="0"/>
              <a:t>to prepare a revised strategic plan, with a simpler structure and a limited number of measurable targets</a:t>
            </a:r>
          </a:p>
          <a:p>
            <a:pPr algn="just">
              <a:lnSpc>
                <a:spcPct val="100000"/>
              </a:lnSpc>
              <a:defRPr/>
            </a:pPr>
            <a:r>
              <a:rPr lang="en-GB" sz="2400" b="1" dirty="0"/>
              <a:t>Decision C2/39</a:t>
            </a:r>
            <a:r>
              <a:rPr lang="en-GB" sz="2400" dirty="0"/>
              <a:t> (October 2018)</a:t>
            </a:r>
            <a:r>
              <a:rPr lang="en-GB" sz="2400" b="1" dirty="0"/>
              <a:t>: </a:t>
            </a:r>
            <a:r>
              <a:rPr lang="en-GB" sz="2400" dirty="0"/>
              <a:t>tasked the SPRWG to develop the Strategic Plan on the basis of three overarching goals endorsed by the Council</a:t>
            </a:r>
          </a:p>
          <a:p>
            <a:pPr algn="just">
              <a:defRPr/>
            </a:pPr>
            <a:r>
              <a:rPr lang="en-GB" sz="2400" b="1" baseline="0" dirty="0" smtClean="0"/>
              <a:t>Decision C2/40: </a:t>
            </a:r>
            <a:r>
              <a:rPr lang="en-GB" sz="2400" dirty="0"/>
              <a:t>provide </a:t>
            </a:r>
            <a:r>
              <a:rPr lang="en-GB" sz="2400" dirty="0" smtClean="0"/>
              <a:t>HSSC-11 &amp; IRCC-11 </a:t>
            </a:r>
            <a:r>
              <a:rPr lang="en-GB" sz="2400" dirty="0"/>
              <a:t>with draft Strategic Targets and Performance </a:t>
            </a:r>
            <a:r>
              <a:rPr lang="en-GB" sz="2400" dirty="0" smtClean="0"/>
              <a:t>Indicators, for </a:t>
            </a:r>
            <a:r>
              <a:rPr lang="en-GB" sz="2400" dirty="0"/>
              <a:t>their initial feedback on the possible implementation in the future</a:t>
            </a:r>
            <a:endParaRPr lang="en-GB" sz="2400" b="1" baseline="0" dirty="0" smtClean="0"/>
          </a:p>
          <a:p>
            <a:pPr algn="just">
              <a:defRPr/>
            </a:pPr>
            <a:r>
              <a:rPr lang="en-GB" sz="2400" b="1" baseline="0" dirty="0" smtClean="0"/>
              <a:t>Drafting team</a:t>
            </a:r>
            <a:r>
              <a:rPr lang="en-GB" sz="2400" baseline="0" dirty="0" smtClean="0"/>
              <a:t> (January 2019): draft submitted for comments to the SPRWG and HSSC (26/03/</a:t>
            </a:r>
            <a:r>
              <a:rPr lang="en-GB" sz="2400" dirty="0" smtClean="0"/>
              <a:t>2019)</a:t>
            </a:r>
            <a:endParaRPr lang="en-GB" sz="2400" baseline="0"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1906" y="95005"/>
            <a:ext cx="3301340" cy="2476005"/>
          </a:xfrm>
          <a:prstGeom prst="rect">
            <a:avLst/>
          </a:prstGeom>
        </p:spPr>
      </p:pic>
      <p:sp>
        <p:nvSpPr>
          <p:cNvPr id="8"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3386047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err="1" smtClean="0"/>
              <a:t>Strategic</a:t>
            </a:r>
            <a:r>
              <a:rPr lang="fr-FR" sz="4000" b="1" dirty="0" smtClean="0"/>
              <a:t> Goals</a:t>
            </a:r>
            <a:r>
              <a:rPr lang="fr-FR" sz="4000" dirty="0" smtClean="0"/>
              <a:t> </a:t>
            </a:r>
            <a:endParaRPr lang="fr-FR" sz="4000" dirty="0"/>
          </a:p>
        </p:txBody>
      </p:sp>
      <p:sp>
        <p:nvSpPr>
          <p:cNvPr id="3" name="Espace réservé du contenu 2"/>
          <p:cNvSpPr>
            <a:spLocks noGrp="1"/>
          </p:cNvSpPr>
          <p:nvPr>
            <p:ph idx="1"/>
          </p:nvPr>
        </p:nvSpPr>
        <p:spPr>
          <a:xfrm>
            <a:off x="838200" y="1056904"/>
            <a:ext cx="10515600" cy="5308270"/>
          </a:xfrm>
        </p:spPr>
        <p:txBody>
          <a:bodyPr>
            <a:normAutofit/>
          </a:bodyPr>
          <a:lstStyle/>
          <a:p>
            <a:pPr lvl="0"/>
            <a:endParaRPr lang="en-GB" dirty="0" smtClean="0"/>
          </a:p>
          <a:p>
            <a:pPr lvl="0"/>
            <a:r>
              <a:rPr lang="en-GB" dirty="0" smtClean="0"/>
              <a:t>1 - Evolving the support of safety and efficiency of a transforming navigation</a:t>
            </a:r>
          </a:p>
          <a:p>
            <a:pPr lvl="1"/>
            <a:endParaRPr lang="en-GB" dirty="0" smtClean="0"/>
          </a:p>
          <a:p>
            <a:pPr lvl="0"/>
            <a:r>
              <a:rPr lang="en-GB" dirty="0" smtClean="0"/>
              <a:t>2 - Developing the use of hydrographic geospatial data for the benefit of society</a:t>
            </a:r>
          </a:p>
          <a:p>
            <a:pPr marL="457200" lvl="1" indent="0">
              <a:buNone/>
            </a:pPr>
            <a:endParaRPr lang="en-GB" dirty="0" smtClean="0"/>
          </a:p>
          <a:p>
            <a:pPr lvl="0"/>
            <a:r>
              <a:rPr lang="en-GB" dirty="0" smtClean="0"/>
              <a:t>3 - Participating actively in ocean-related activities</a:t>
            </a:r>
          </a:p>
          <a:p>
            <a:pPr marL="457200" lvl="1" indent="0">
              <a:buNone/>
            </a:pPr>
            <a:endParaRPr lang="en-GB" dirty="0" smtClean="0"/>
          </a:p>
          <a:p>
            <a:pPr lvl="1"/>
            <a:endParaRPr lang="en-GB" dirty="0" smtClean="0"/>
          </a:p>
        </p:txBody>
      </p:sp>
      <p:sp>
        <p:nvSpPr>
          <p:cNvPr id="5"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341651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70" y="254065"/>
            <a:ext cx="10813946" cy="636586"/>
          </a:xfrm>
        </p:spPr>
        <p:txBody>
          <a:bodyPr>
            <a:normAutofit fontScale="90000"/>
          </a:bodyPr>
          <a:lstStyle/>
          <a:p>
            <a:pPr eaLnBrk="1" hangingPunct="1">
              <a:defRPr/>
            </a:pPr>
            <a:r>
              <a:rPr lang="en-AU" b="1" dirty="0" smtClean="0"/>
              <a:t>First feed-back on proposed indicators</a:t>
            </a:r>
            <a:endParaRPr lang="en-AU" b="1" dirty="0"/>
          </a:p>
        </p:txBody>
      </p:sp>
      <p:sp>
        <p:nvSpPr>
          <p:cNvPr id="3" name="Content Placeholder 2"/>
          <p:cNvSpPr>
            <a:spLocks noGrp="1"/>
          </p:cNvSpPr>
          <p:nvPr>
            <p:ph idx="1"/>
          </p:nvPr>
        </p:nvSpPr>
        <p:spPr>
          <a:xfrm>
            <a:off x="728870" y="1328894"/>
            <a:ext cx="10641495" cy="4530725"/>
          </a:xfrm>
        </p:spPr>
        <p:txBody>
          <a:bodyPr>
            <a:normAutofit fontScale="92500" lnSpcReduction="10000"/>
          </a:bodyPr>
          <a:lstStyle/>
          <a:p>
            <a:pPr algn="just">
              <a:defRPr/>
            </a:pPr>
            <a:endParaRPr lang="en-GB" sz="2400" b="1" dirty="0" smtClean="0"/>
          </a:p>
          <a:p>
            <a:pPr algn="just">
              <a:defRPr/>
            </a:pPr>
            <a:r>
              <a:rPr lang="en-GB" sz="3600" dirty="0" smtClean="0"/>
              <a:t>SPRWG</a:t>
            </a:r>
          </a:p>
          <a:p>
            <a:pPr lvl="1" algn="just">
              <a:defRPr/>
            </a:pPr>
            <a:r>
              <a:rPr lang="en-GB" sz="3200" dirty="0" smtClean="0"/>
              <a:t>Check measurability</a:t>
            </a:r>
          </a:p>
          <a:p>
            <a:pPr lvl="1" algn="just">
              <a:defRPr/>
            </a:pPr>
            <a:r>
              <a:rPr lang="en-GB" sz="3200" dirty="0"/>
              <a:t>Improve connection with the targets, avoid the implementation </a:t>
            </a:r>
            <a:r>
              <a:rPr lang="en-GB" sz="3200" dirty="0" smtClean="0"/>
              <a:t>level</a:t>
            </a:r>
          </a:p>
          <a:p>
            <a:pPr lvl="5" algn="just">
              <a:defRPr/>
            </a:pPr>
            <a:endParaRPr lang="en-GB" sz="2600" dirty="0" smtClean="0"/>
          </a:p>
          <a:p>
            <a:pPr algn="just">
              <a:defRPr/>
            </a:pPr>
            <a:r>
              <a:rPr lang="en-GB" sz="3600" dirty="0" smtClean="0"/>
              <a:t>HSSC</a:t>
            </a:r>
          </a:p>
          <a:p>
            <a:pPr lvl="1" algn="just">
              <a:defRPr/>
            </a:pPr>
            <a:r>
              <a:rPr lang="en-GB" sz="3200" dirty="0" smtClean="0"/>
              <a:t>Considered Strategic Goals 1 &amp; 2</a:t>
            </a:r>
          </a:p>
          <a:p>
            <a:pPr lvl="1" algn="just">
              <a:defRPr/>
            </a:pPr>
            <a:r>
              <a:rPr lang="en-GB" sz="3200" dirty="0" smtClean="0"/>
              <a:t>Made proposals for improving measurability and consistency</a:t>
            </a:r>
          </a:p>
          <a:p>
            <a:pPr lvl="1" algn="just">
              <a:defRPr/>
            </a:pPr>
            <a:r>
              <a:rPr lang="en-GB" sz="3200" dirty="0" smtClean="0"/>
              <a:t>Limits of responsibility with IRCC</a:t>
            </a:r>
            <a:endParaRPr lang="en-GB" sz="3200" dirty="0"/>
          </a:p>
        </p:txBody>
      </p:sp>
      <p:sp>
        <p:nvSpPr>
          <p:cNvPr id="7"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3968639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83164"/>
            <a:ext cx="10515600" cy="540511"/>
          </a:xfrm>
        </p:spPr>
        <p:txBody>
          <a:bodyPr>
            <a:noAutofit/>
          </a:bodyPr>
          <a:lstStyle/>
          <a:p>
            <a:pPr lvl="0"/>
            <a:r>
              <a:rPr lang="en-GB" sz="3600" b="1" dirty="0"/>
              <a:t>Evolving the support of safety and efficiency of a transforming </a:t>
            </a:r>
            <a:r>
              <a:rPr lang="en-GB" sz="3600" b="1" dirty="0" smtClean="0"/>
              <a:t>navigation (1/2)</a:t>
            </a:r>
            <a:endParaRPr lang="fr-FR" sz="3600" b="1" dirty="0"/>
          </a:p>
        </p:txBody>
      </p:sp>
      <p:sp>
        <p:nvSpPr>
          <p:cNvPr id="3" name="Espace réservé du contenu 2"/>
          <p:cNvSpPr>
            <a:spLocks noGrp="1"/>
          </p:cNvSpPr>
          <p:nvPr>
            <p:ph idx="1"/>
          </p:nvPr>
        </p:nvSpPr>
        <p:spPr>
          <a:xfrm>
            <a:off x="838200" y="1282535"/>
            <a:ext cx="10515600" cy="4894428"/>
          </a:xfrm>
        </p:spPr>
        <p:txBody>
          <a:bodyPr>
            <a:normAutofit/>
          </a:bodyPr>
          <a:lstStyle/>
          <a:p>
            <a:pPr lvl="0"/>
            <a:r>
              <a:rPr lang="en-GB" dirty="0" smtClean="0"/>
              <a:t>1.1 Deliver standards for data formats and product specifications including accompanying transition and implementation support</a:t>
            </a:r>
          </a:p>
          <a:p>
            <a:pPr lvl="1"/>
            <a:r>
              <a:rPr lang="en-GB" dirty="0" smtClean="0">
                <a:solidFill>
                  <a:srgbClr val="0070C0"/>
                </a:solidFill>
              </a:rPr>
              <a:t>IHO-IMO common</a:t>
            </a:r>
            <a:r>
              <a:rPr lang="en-GB" baseline="0" dirty="0" smtClean="0">
                <a:solidFill>
                  <a:srgbClr val="0070C0"/>
                </a:solidFill>
              </a:rPr>
              <a:t> implementation strategy for S-1xx and data products</a:t>
            </a:r>
          </a:p>
          <a:p>
            <a:pPr lvl="2"/>
            <a:r>
              <a:rPr lang="en-GB" sz="2400" i="1" dirty="0" smtClean="0"/>
              <a:t>Options: </a:t>
            </a:r>
            <a:r>
              <a:rPr lang="en-GB" sz="2400" i="1" dirty="0" smtClean="0"/>
              <a:t>level </a:t>
            </a:r>
            <a:r>
              <a:rPr lang="en-GB" sz="2400" i="1" dirty="0" smtClean="0"/>
              <a:t>of maturity, </a:t>
            </a:r>
            <a:r>
              <a:rPr lang="en-GB" sz="2400" i="1" dirty="0" smtClean="0"/>
              <a:t>availability</a:t>
            </a:r>
            <a:r>
              <a:rPr lang="en-GB" sz="2400" i="1" dirty="0" smtClean="0"/>
              <a:t>, </a:t>
            </a:r>
            <a:r>
              <a:rPr lang="en-GB" sz="2400" i="1" dirty="0" smtClean="0"/>
              <a:t>monitor transition </a:t>
            </a:r>
            <a:r>
              <a:rPr lang="en-GB" sz="2400" i="1" dirty="0" smtClean="0"/>
              <a:t>to S-101, </a:t>
            </a:r>
            <a:r>
              <a:rPr lang="en-GB" sz="2400" i="1" dirty="0" smtClean="0"/>
              <a:t>degree </a:t>
            </a:r>
            <a:r>
              <a:rPr lang="en-GB" sz="2400" i="1" dirty="0" smtClean="0"/>
              <a:t>of incorporation in IMO regulation?</a:t>
            </a:r>
            <a:endParaRPr lang="en-GB" sz="2400" i="1" baseline="0" dirty="0" smtClean="0"/>
          </a:p>
          <a:p>
            <a:pPr lvl="1"/>
            <a:r>
              <a:rPr lang="en-GB" dirty="0" smtClean="0">
                <a:solidFill>
                  <a:srgbClr val="0070C0"/>
                </a:solidFill>
              </a:rPr>
              <a:t>Refurbished standardisation of paper charts as “print-on-demand” based on ENC</a:t>
            </a:r>
          </a:p>
          <a:p>
            <a:pPr lvl="2"/>
            <a:r>
              <a:rPr lang="en-GB" sz="2400" i="1" dirty="0"/>
              <a:t>Change standardisation or establish an framework enabling “POD”?</a:t>
            </a:r>
          </a:p>
          <a:p>
            <a:pPr lvl="1"/>
            <a:r>
              <a:rPr lang="en-GB" dirty="0">
                <a:solidFill>
                  <a:srgbClr val="0070C0"/>
                </a:solidFill>
              </a:rPr>
              <a:t>S-1xx caters for the requirements of autonomous shipping</a:t>
            </a:r>
          </a:p>
          <a:p>
            <a:pPr lvl="2"/>
            <a:r>
              <a:rPr lang="en-GB" sz="2400" i="1" dirty="0" smtClean="0"/>
              <a:t>Requirements? Be more generic?</a:t>
            </a:r>
            <a:endParaRPr lang="en-GB" sz="2400" i="1" dirty="0"/>
          </a:p>
        </p:txBody>
      </p:sp>
      <p:sp>
        <p:nvSpPr>
          <p:cNvPr id="7"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2325703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GB" sz="3600" b="1" kern="1200" dirty="0" smtClean="0">
                <a:solidFill>
                  <a:schemeClr val="bg2">
                    <a:lumMod val="50000"/>
                  </a:schemeClr>
                </a:solidFill>
                <a:effectLst/>
              </a:rPr>
              <a:t>Evolving the support of safety and efficiency of a transforming navigation (2/2)</a:t>
            </a:r>
            <a:endParaRPr lang="fr-FR" sz="3600" dirty="0"/>
          </a:p>
        </p:txBody>
      </p:sp>
      <p:sp>
        <p:nvSpPr>
          <p:cNvPr id="3" name="Espace réservé du contenu 2"/>
          <p:cNvSpPr>
            <a:spLocks noGrp="1"/>
          </p:cNvSpPr>
          <p:nvPr>
            <p:ph idx="1"/>
          </p:nvPr>
        </p:nvSpPr>
        <p:spPr/>
        <p:txBody>
          <a:bodyPr/>
          <a:lstStyle/>
          <a:p>
            <a:pPr lvl="0"/>
            <a:r>
              <a:rPr lang="en-GB" dirty="0" smtClean="0"/>
              <a:t>1.2 Develop standards and best practices in the areas of data assurance, including cyber security and data quality </a:t>
            </a:r>
            <a:r>
              <a:rPr lang="en-GB" dirty="0" smtClean="0"/>
              <a:t>assessment</a:t>
            </a:r>
            <a:endParaRPr lang="en-GB" dirty="0" smtClean="0"/>
          </a:p>
          <a:p>
            <a:pPr lvl="1"/>
            <a:r>
              <a:rPr lang="en-GB" dirty="0">
                <a:solidFill>
                  <a:srgbClr val="0070C0"/>
                </a:solidFill>
              </a:rPr>
              <a:t>Data products and service delivery certified cyber-secure</a:t>
            </a:r>
          </a:p>
          <a:p>
            <a:pPr lvl="2"/>
            <a:r>
              <a:rPr lang="en-GB" sz="2400" i="1" dirty="0"/>
              <a:t>Options: level of maturity of the IHO standards and procedures, or % of secure data products and </a:t>
            </a:r>
            <a:r>
              <a:rPr lang="en-GB" sz="2400" i="1" dirty="0" smtClean="0"/>
              <a:t>services delivery?</a:t>
            </a:r>
            <a:endParaRPr lang="en-GB" sz="2400" i="1" dirty="0"/>
          </a:p>
          <a:p>
            <a:pPr lvl="1"/>
            <a:r>
              <a:rPr lang="en-GB" dirty="0">
                <a:solidFill>
                  <a:srgbClr val="0070C0"/>
                </a:solidFill>
              </a:rPr>
              <a:t>ENC overlaps</a:t>
            </a:r>
          </a:p>
          <a:p>
            <a:pPr lvl="1"/>
            <a:r>
              <a:rPr lang="en-GB" dirty="0">
                <a:solidFill>
                  <a:srgbClr val="0070C0"/>
                </a:solidFill>
              </a:rPr>
              <a:t>Adequacy of hydrographic knowledge assessed for waters &lt; 50 m</a:t>
            </a:r>
            <a:endParaRPr lang="fr-FR" dirty="0">
              <a:solidFill>
                <a:srgbClr val="0070C0"/>
              </a:solidFill>
            </a:endParaRPr>
          </a:p>
          <a:p>
            <a:pPr lvl="2"/>
            <a:r>
              <a:rPr lang="fr-FR" sz="2400" i="1" dirty="0"/>
              <a:t>Options: 50 m or 200 </a:t>
            </a:r>
            <a:r>
              <a:rPr lang="fr-FR" sz="2400" i="1" dirty="0" smtClean="0"/>
              <a:t>m (</a:t>
            </a:r>
            <a:r>
              <a:rPr lang="fr-FR" sz="2400" i="1" dirty="0" err="1" smtClean="0"/>
              <a:t>see</a:t>
            </a:r>
            <a:r>
              <a:rPr lang="fr-FR" sz="2400" i="1" dirty="0" smtClean="0"/>
              <a:t> C-55)?</a:t>
            </a:r>
            <a:endParaRPr lang="fr-FR" sz="2400" i="1" dirty="0"/>
          </a:p>
        </p:txBody>
      </p:sp>
      <p:sp>
        <p:nvSpPr>
          <p:cNvPr id="5"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1912289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r>
              <a:rPr lang="en-GB" sz="3600" b="1" dirty="0" smtClean="0"/>
              <a:t>Developing the use of hydrographic geospatial data for the benefit of society (1/2)</a:t>
            </a:r>
            <a:endParaRPr lang="fr-FR" sz="3600" b="1" dirty="0"/>
          </a:p>
        </p:txBody>
      </p:sp>
      <p:sp>
        <p:nvSpPr>
          <p:cNvPr id="3" name="Espace réservé du contenu 2"/>
          <p:cNvSpPr>
            <a:spLocks noGrp="1"/>
          </p:cNvSpPr>
          <p:nvPr>
            <p:ph idx="1"/>
          </p:nvPr>
        </p:nvSpPr>
        <p:spPr>
          <a:xfrm>
            <a:off x="838200" y="1246909"/>
            <a:ext cx="10515600" cy="4930054"/>
          </a:xfrm>
        </p:spPr>
        <p:txBody>
          <a:bodyPr>
            <a:normAutofit/>
          </a:bodyPr>
          <a:lstStyle/>
          <a:p>
            <a:pPr lvl="0"/>
            <a:r>
              <a:rPr lang="en-GB" dirty="0" smtClean="0"/>
              <a:t>2.1 Build a digital platform to support and promote regional and international cooperation in marine spatial infrastructures (MSDI)</a:t>
            </a:r>
          </a:p>
          <a:p>
            <a:pPr lvl="1"/>
            <a:r>
              <a:rPr lang="en-GB" dirty="0">
                <a:solidFill>
                  <a:srgbClr val="0070C0"/>
                </a:solidFill>
              </a:rPr>
              <a:t>Rate of hits on the platform</a:t>
            </a:r>
          </a:p>
          <a:p>
            <a:pPr lvl="2">
              <a:lnSpc>
                <a:spcPct val="100000"/>
              </a:lnSpc>
            </a:pPr>
            <a:r>
              <a:rPr lang="en-GB" sz="2400" i="1" dirty="0"/>
              <a:t>Measure the </a:t>
            </a:r>
            <a:r>
              <a:rPr lang="en-GB" sz="2400" i="1" dirty="0" smtClean="0"/>
              <a:t>use </a:t>
            </a:r>
            <a:r>
              <a:rPr lang="en-GB" sz="2400" i="1" dirty="0"/>
              <a:t>or the </a:t>
            </a:r>
            <a:r>
              <a:rPr lang="en-GB" sz="2400" i="1" dirty="0" smtClean="0"/>
              <a:t>construction of the platform?</a:t>
            </a:r>
            <a:endParaRPr lang="en-GB" sz="2400" i="1" dirty="0"/>
          </a:p>
          <a:p>
            <a:pPr lvl="0"/>
            <a:r>
              <a:rPr lang="en-GB" dirty="0" smtClean="0"/>
              <a:t>2.2 Adopt or promote new tools and methods to accelerate and increase coverage, consistency, quality of surveys in poorly surveyed areas, e.g. crowd-source bathymetry; satellite-derived bathymetry</a:t>
            </a:r>
          </a:p>
          <a:p>
            <a:pPr lvl="1"/>
            <a:r>
              <a:rPr lang="en-GB" dirty="0">
                <a:solidFill>
                  <a:srgbClr val="0070C0"/>
                </a:solidFill>
              </a:rPr>
              <a:t>Quality indicators available and applied to all sorts of hydrographic data</a:t>
            </a:r>
          </a:p>
          <a:p>
            <a:pPr lvl="2"/>
            <a:r>
              <a:rPr lang="en-GB" sz="2400" i="1" dirty="0" smtClean="0"/>
              <a:t>Identify tools and methods to be considered?</a:t>
            </a:r>
            <a:endParaRPr lang="en-GB" sz="2400" i="1" dirty="0"/>
          </a:p>
          <a:p>
            <a:pPr lvl="1"/>
            <a:r>
              <a:rPr lang="en-GB" dirty="0">
                <a:solidFill>
                  <a:srgbClr val="0070C0"/>
                </a:solidFill>
              </a:rPr>
              <a:t>New S-44, for all kind of applications, navigation and others, is promulgated</a:t>
            </a:r>
          </a:p>
          <a:p>
            <a:pPr lvl="2"/>
            <a:r>
              <a:rPr lang="en-GB" sz="2400" i="1" dirty="0"/>
              <a:t>Options: number of MS applying it, or number of users’ communities using </a:t>
            </a:r>
            <a:r>
              <a:rPr lang="en-GB" sz="2400" i="1" dirty="0" smtClean="0"/>
              <a:t>it?</a:t>
            </a:r>
            <a:endParaRPr lang="fr-FR" sz="2400" i="1" dirty="0"/>
          </a:p>
        </p:txBody>
      </p:sp>
      <p:sp>
        <p:nvSpPr>
          <p:cNvPr id="7"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2848414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GB" sz="3600" b="1" kern="1200" dirty="0" smtClean="0">
                <a:solidFill>
                  <a:schemeClr val="bg2">
                    <a:lumMod val="50000"/>
                  </a:schemeClr>
                </a:solidFill>
                <a:effectLst/>
              </a:rPr>
              <a:t>Developing the use of hydrographic geospatial data for the benefit of society (2/2)</a:t>
            </a:r>
            <a:endParaRPr lang="fr-FR" sz="3600" dirty="0"/>
          </a:p>
        </p:txBody>
      </p:sp>
      <p:sp>
        <p:nvSpPr>
          <p:cNvPr id="3" name="Espace réservé du contenu 2"/>
          <p:cNvSpPr>
            <a:spLocks noGrp="1"/>
          </p:cNvSpPr>
          <p:nvPr>
            <p:ph idx="1"/>
          </p:nvPr>
        </p:nvSpPr>
        <p:spPr/>
        <p:txBody>
          <a:bodyPr/>
          <a:lstStyle/>
          <a:p>
            <a:pPr lvl="0"/>
            <a:r>
              <a:rPr lang="en-GB" dirty="0" smtClean="0"/>
              <a:t>2.3 Adopt and apply UN guiding principles for geospatial information management in order to ensure interoperability of hydrographic data with other marine-related data.</a:t>
            </a:r>
          </a:p>
          <a:p>
            <a:pPr lvl="1"/>
            <a:r>
              <a:rPr lang="en-GB" dirty="0" smtClean="0">
                <a:solidFill>
                  <a:srgbClr val="0070C0"/>
                </a:solidFill>
              </a:rPr>
              <a:t>S1XX data sets play a strong and recognized role in the global MSDI</a:t>
            </a:r>
          </a:p>
          <a:p>
            <a:pPr lvl="2"/>
            <a:r>
              <a:rPr lang="en-GB" sz="2400" i="1" dirty="0"/>
              <a:t>Alternative: number of </a:t>
            </a:r>
            <a:r>
              <a:rPr lang="en-GB" sz="2400" i="1" dirty="0" smtClean="0"/>
              <a:t>UN-GGIM guiding principles </a:t>
            </a:r>
            <a:r>
              <a:rPr lang="en-GB" sz="2400" i="1" dirty="0"/>
              <a:t>(amongst 15) that are implemented at the IHO level </a:t>
            </a:r>
            <a:r>
              <a:rPr lang="en-GB" sz="2400" i="1" dirty="0" smtClean="0"/>
              <a:t>(through resolutions</a:t>
            </a:r>
            <a:r>
              <a:rPr lang="en-GB" sz="2400" i="1" dirty="0"/>
              <a:t>, procedures …)</a:t>
            </a:r>
            <a:endParaRPr lang="fr-FR" sz="2400" i="1" dirty="0"/>
          </a:p>
        </p:txBody>
      </p:sp>
      <p:sp>
        <p:nvSpPr>
          <p:cNvPr id="6"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2954559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9414"/>
            <a:ext cx="10515600" cy="540511"/>
          </a:xfrm>
        </p:spPr>
        <p:txBody>
          <a:bodyPr>
            <a:noAutofit/>
          </a:bodyPr>
          <a:lstStyle/>
          <a:p>
            <a:pPr lvl="0"/>
            <a:r>
              <a:rPr lang="en-GB" sz="3600" b="1" dirty="0"/>
              <a:t>Participating actively in ocean-related </a:t>
            </a:r>
            <a:r>
              <a:rPr lang="en-GB" sz="3600" b="1" dirty="0" smtClean="0"/>
              <a:t>activities (1/2)</a:t>
            </a:r>
            <a:endParaRPr lang="fr-FR" sz="3600" b="1" dirty="0"/>
          </a:p>
        </p:txBody>
      </p:sp>
      <p:sp>
        <p:nvSpPr>
          <p:cNvPr id="3" name="Espace réservé du contenu 2"/>
          <p:cNvSpPr>
            <a:spLocks noGrp="1"/>
          </p:cNvSpPr>
          <p:nvPr>
            <p:ph idx="1"/>
          </p:nvPr>
        </p:nvSpPr>
        <p:spPr>
          <a:xfrm>
            <a:off x="838200" y="1187532"/>
            <a:ext cx="10515600" cy="4989431"/>
          </a:xfrm>
        </p:spPr>
        <p:txBody>
          <a:bodyPr>
            <a:normAutofit fontScale="92500"/>
          </a:bodyPr>
          <a:lstStyle/>
          <a:p>
            <a:pPr lvl="0"/>
            <a:r>
              <a:rPr lang="en-GB" dirty="0" smtClean="0"/>
              <a:t>3.1 Enhance existing capacity building programme and strategies, and collaborate with other bodies who deliver capacity building and training</a:t>
            </a:r>
          </a:p>
          <a:p>
            <a:pPr lvl="1"/>
            <a:r>
              <a:rPr lang="en-GB" dirty="0">
                <a:solidFill>
                  <a:srgbClr val="0070C0"/>
                </a:solidFill>
              </a:rPr>
              <a:t>90% of Coastal States have reached Phase 1 (MSI</a:t>
            </a:r>
            <a:r>
              <a:rPr lang="en-GB" dirty="0" smtClean="0">
                <a:solidFill>
                  <a:srgbClr val="0070C0"/>
                </a:solidFill>
              </a:rPr>
              <a:t>)</a:t>
            </a:r>
          </a:p>
          <a:p>
            <a:pPr lvl="2"/>
            <a:r>
              <a:rPr lang="en-GB" sz="2600" i="1" dirty="0"/>
              <a:t>Alternative: </a:t>
            </a:r>
            <a:r>
              <a:rPr lang="en-GB" sz="2600" i="1" dirty="0" smtClean="0"/>
              <a:t>level </a:t>
            </a:r>
            <a:r>
              <a:rPr lang="en-GB" sz="2600" i="1" dirty="0"/>
              <a:t>of coordination with other </a:t>
            </a:r>
            <a:r>
              <a:rPr lang="en-GB" sz="2600" i="1" dirty="0" smtClean="0"/>
              <a:t>organizations </a:t>
            </a:r>
            <a:r>
              <a:rPr lang="en-GB" sz="2600" i="1" dirty="0"/>
              <a:t>involved in CB</a:t>
            </a:r>
          </a:p>
          <a:p>
            <a:pPr lvl="0"/>
            <a:r>
              <a:rPr lang="en-GB" dirty="0" smtClean="0"/>
              <a:t>3.2 Enhance knowledge of the world's seafloors through establishment of streamlined automated processes for acquisition, harmonization and ingestion of bathymetric data from any sources into the global data repository of the IHO Data Centre for Digital Bathymetry (DCDB)</a:t>
            </a:r>
          </a:p>
          <a:p>
            <a:pPr lvl="1"/>
            <a:r>
              <a:rPr lang="en-GB" dirty="0">
                <a:solidFill>
                  <a:srgbClr val="0070C0"/>
                </a:solidFill>
              </a:rPr>
              <a:t>Accessible public bathymetric data of MS uploaded </a:t>
            </a:r>
            <a:r>
              <a:rPr lang="en-GB" dirty="0" smtClean="0">
                <a:solidFill>
                  <a:srgbClr val="0070C0"/>
                </a:solidFill>
              </a:rPr>
              <a:t>to &amp; </a:t>
            </a:r>
            <a:r>
              <a:rPr lang="en-GB" dirty="0">
                <a:solidFill>
                  <a:srgbClr val="0070C0"/>
                </a:solidFill>
              </a:rPr>
              <a:t>available from the </a:t>
            </a:r>
            <a:r>
              <a:rPr lang="en-GB" dirty="0" smtClean="0">
                <a:solidFill>
                  <a:srgbClr val="0070C0"/>
                </a:solidFill>
              </a:rPr>
              <a:t>DCDB</a:t>
            </a:r>
          </a:p>
          <a:p>
            <a:pPr lvl="2"/>
            <a:r>
              <a:rPr lang="en-GB" sz="2600" i="1" dirty="0"/>
              <a:t>Centralized </a:t>
            </a:r>
            <a:r>
              <a:rPr lang="en-GB" sz="2600" i="1" dirty="0" smtClean="0"/>
              <a:t>uploading?</a:t>
            </a:r>
            <a:endParaRPr lang="en-GB" sz="2600" i="1" dirty="0"/>
          </a:p>
          <a:p>
            <a:pPr lvl="1"/>
            <a:r>
              <a:rPr lang="en-GB" dirty="0">
                <a:solidFill>
                  <a:srgbClr val="0070C0"/>
                </a:solidFill>
              </a:rPr>
              <a:t>More ingestion in DCDB of expert survey contributions from industry and </a:t>
            </a:r>
            <a:r>
              <a:rPr lang="en-GB" dirty="0" smtClean="0">
                <a:solidFill>
                  <a:srgbClr val="0070C0"/>
                </a:solidFill>
              </a:rPr>
              <a:t>CSB</a:t>
            </a:r>
          </a:p>
          <a:p>
            <a:pPr lvl="2"/>
            <a:r>
              <a:rPr lang="en-GB" sz="2600" i="1" dirty="0"/>
              <a:t>R</a:t>
            </a:r>
            <a:r>
              <a:rPr lang="en-GB" sz="2600" i="1" dirty="0"/>
              <a:t>atio </a:t>
            </a:r>
            <a:r>
              <a:rPr lang="en-GB" sz="2600" i="1" dirty="0" smtClean="0"/>
              <a:t>(received data/</a:t>
            </a:r>
            <a:r>
              <a:rPr lang="en-GB" sz="2600" i="1" dirty="0" err="1" smtClean="0"/>
              <a:t>yr</a:t>
            </a:r>
            <a:r>
              <a:rPr lang="en-GB" sz="2600" i="1" dirty="0"/>
              <a:t>) / </a:t>
            </a:r>
            <a:r>
              <a:rPr lang="en-GB" sz="2600" i="1" dirty="0"/>
              <a:t>(annual </a:t>
            </a:r>
            <a:r>
              <a:rPr lang="en-GB" sz="2600" i="1" dirty="0"/>
              <a:t>average received in </a:t>
            </a:r>
            <a:r>
              <a:rPr lang="en-GB" sz="2600" i="1" dirty="0" smtClean="0"/>
              <a:t>2014-2020)?</a:t>
            </a:r>
            <a:endParaRPr lang="en-GB" sz="2600" i="1" dirty="0"/>
          </a:p>
        </p:txBody>
      </p:sp>
      <p:sp>
        <p:nvSpPr>
          <p:cNvPr id="7" name="Footer Placeholder 3"/>
          <p:cNvSpPr>
            <a:spLocks noGrp="1"/>
          </p:cNvSpPr>
          <p:nvPr>
            <p:ph type="ftr" sz="quarter" idx="11"/>
          </p:nvPr>
        </p:nvSpPr>
        <p:spPr>
          <a:xfrm>
            <a:off x="4038600" y="6276122"/>
            <a:ext cx="4114800" cy="365125"/>
          </a:xfrm>
        </p:spPr>
        <p:txBody>
          <a:bodyPr/>
          <a:lstStyle/>
          <a:p>
            <a:r>
              <a:rPr lang="de-DE" dirty="0" smtClean="0"/>
              <a:t>IRCC-11, Genova, Italia,  3- 5 </a:t>
            </a:r>
            <a:r>
              <a:rPr lang="de-DE" dirty="0" err="1" smtClean="0"/>
              <a:t>giugno</a:t>
            </a:r>
            <a:r>
              <a:rPr lang="de-DE" dirty="0" smtClean="0"/>
              <a:t> 2019</a:t>
            </a:r>
          </a:p>
        </p:txBody>
      </p:sp>
    </p:spTree>
    <p:extLst>
      <p:ext uri="{BB962C8B-B14F-4D97-AF65-F5344CB8AC3E}">
        <p14:creationId xmlns:p14="http://schemas.microsoft.com/office/powerpoint/2010/main" val="2014238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IHO presentations template" id="{C657DD33-74A5-46FF-87DC-702489CC64DD}" vid="{C4CF7E2C-A930-4DFE-9432-DAC967E2A5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IHO presentations template</Template>
  <TotalTime>3065</TotalTime>
  <Words>933</Words>
  <Application>Microsoft Office PowerPoint</Application>
  <PresentationFormat>Personnalisé</PresentationFormat>
  <Paragraphs>94</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Status Report of the   SPRWG of the Council   </vt:lpstr>
      <vt:lpstr>Background</vt:lpstr>
      <vt:lpstr>Strategic Goals </vt:lpstr>
      <vt:lpstr>First feed-back on proposed indicators</vt:lpstr>
      <vt:lpstr>Evolving the support of safety and efficiency of a transforming navigation (1/2)</vt:lpstr>
      <vt:lpstr>Evolving the support of safety and efficiency of a transforming navigation (2/2)</vt:lpstr>
      <vt:lpstr>Developing the use of hydrographic geospatial data for the benefit of society (1/2)</vt:lpstr>
      <vt:lpstr>Developing the use of hydrographic geospatial data for the benefit of society (2/2)</vt:lpstr>
      <vt:lpstr>Participating actively in ocean-related activities (1/2)</vt:lpstr>
      <vt:lpstr>Participating actively in ocean-related activities (2/2)</vt:lpstr>
      <vt:lpstr>Action required of IRCC</vt:lpstr>
    </vt:vector>
  </TitlesOfParts>
  <Company>IHO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DTech</dc:creator>
  <cp:lastModifiedBy>Bruno Frachon, SHOM</cp:lastModifiedBy>
  <cp:revision>120</cp:revision>
  <cp:lastPrinted>2017-10-13T08:19:11Z</cp:lastPrinted>
  <dcterms:created xsi:type="dcterms:W3CDTF">2017-10-09T13:46:17Z</dcterms:created>
  <dcterms:modified xsi:type="dcterms:W3CDTF">2019-06-04T09:31:48Z</dcterms:modified>
</cp:coreProperties>
</file>