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7" r:id="rId3"/>
    <p:sldId id="268" r:id="rId4"/>
    <p:sldId id="270" r:id="rId5"/>
    <p:sldId id="271" r:id="rId6"/>
    <p:sldId id="272" r:id="rId7"/>
    <p:sldId id="274" r:id="rId8"/>
    <p:sldId id="269" r:id="rId9"/>
    <p:sldId id="266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4DB7F60-272A-44C4-A5F6-993CB66DB84D}">
  <a:tblStyle styleId="{B4DB7F60-272A-44C4-A5F6-993CB66DB84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F5F9FC"/>
            </a:gs>
            <a:gs pos="75000">
              <a:srgbClr val="F5F9FC"/>
            </a:gs>
            <a:gs pos="100000">
              <a:srgbClr val="CEE1F1"/>
            </a:gs>
          </a:gsLst>
          <a:lin ang="5400000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0" y="6040079"/>
            <a:ext cx="12192000" cy="8372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sp>
        <p:nvSpPr>
          <p:cNvPr id="19" name="Google Shape;19;p2"/>
          <p:cNvSpPr txBox="1"/>
          <p:nvPr/>
        </p:nvSpPr>
        <p:spPr>
          <a:xfrm>
            <a:off x="250262" y="6280348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Hydrographic Organization</a:t>
            </a:r>
            <a:b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Organisation Hydrographique Internationale</a:t>
            </a:r>
            <a:endParaRPr sz="1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5349" y="6049723"/>
            <a:ext cx="676525" cy="817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7347" y="6075711"/>
            <a:ext cx="791050" cy="7565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OBJECT">
    <p:bg>
      <p:bgPr>
        <a:gradFill>
          <a:gsLst>
            <a:gs pos="0">
              <a:srgbClr val="F5F9FC"/>
            </a:gs>
            <a:gs pos="75000">
              <a:srgbClr val="F5F9FC"/>
            </a:gs>
            <a:gs pos="100000">
              <a:srgbClr val="CEE1F1"/>
            </a:gs>
          </a:gsLst>
          <a:lin ang="540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838200" y="259414"/>
            <a:ext cx="10515600" cy="54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E57C4"/>
              </a:buClr>
              <a:buSzPts val="4400"/>
              <a:buFont typeface="Calibri"/>
              <a:buNone/>
              <a:defRPr>
                <a:solidFill>
                  <a:srgbClr val="0E57C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7724182" cy="2158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25" name="Google Shape;25;p3"/>
          <p:cNvCxnSpPr/>
          <p:nvPr/>
        </p:nvCxnSpPr>
        <p:spPr>
          <a:xfrm rot="10800000" flipH="1">
            <a:off x="811992" y="893798"/>
            <a:ext cx="10568015" cy="5285"/>
          </a:xfrm>
          <a:prstGeom prst="straightConnector1">
            <a:avLst/>
          </a:prstGeom>
          <a:noFill/>
          <a:ln w="28575" cap="flat" cmpd="sng">
            <a:solidFill>
              <a:srgbClr val="0E57C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" name="Google Shape;26;p3"/>
          <p:cNvSpPr/>
          <p:nvPr/>
        </p:nvSpPr>
        <p:spPr>
          <a:xfrm>
            <a:off x="0" y="6020790"/>
            <a:ext cx="12192000" cy="8372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 txBox="1"/>
          <p:nvPr/>
        </p:nvSpPr>
        <p:spPr>
          <a:xfrm>
            <a:off x="250262" y="6280348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Hydrographic Organization</a:t>
            </a:r>
            <a:b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Organisation Hydrographique Internationale</a:t>
            </a:r>
            <a:endParaRPr sz="1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Google Shape;29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5467" y="6040079"/>
            <a:ext cx="676525" cy="817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7347" y="6075711"/>
            <a:ext cx="791050" cy="7565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7347" y="6075711"/>
            <a:ext cx="791050" cy="75653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>
            <a:spLocks noGrp="1"/>
          </p:cNvSpPr>
          <p:nvPr>
            <p:ph type="ctrTitle"/>
          </p:nvPr>
        </p:nvSpPr>
        <p:spPr>
          <a:xfrm>
            <a:off x="1824281" y="3429000"/>
            <a:ext cx="8315498" cy="883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 dirty="0"/>
              <a:t>Progress Report on Development of a Roadmap for Provision of S-100-based Services</a:t>
            </a:r>
            <a:br>
              <a:rPr lang="en-US" sz="5400" dirty="0"/>
            </a:br>
            <a:r>
              <a:rPr lang="en-US" sz="2790" dirty="0"/>
              <a:t>IRCC</a:t>
            </a:r>
            <a:br>
              <a:rPr lang="en-US" sz="2790" dirty="0"/>
            </a:br>
            <a:r>
              <a:rPr lang="en-US" sz="2790" dirty="0"/>
              <a:t>June 4, 2019</a:t>
            </a:r>
            <a:endParaRPr sz="2790" dirty="0"/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"/>
          </p:nvPr>
        </p:nvSpPr>
        <p:spPr>
          <a:xfrm>
            <a:off x="1612669" y="4447308"/>
            <a:ext cx="9038706" cy="1400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Dr. Mathias JONAS, Secretary-General (IHO Secretariat)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Council Chair 	Rear Admiral Shepard M. SMITH (USA) 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IRCC Chair	Parry Oei (Singapore)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HSSC Chair	Luigi Sinapi (Italy)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1C481-86A2-D64D-AA56-B4AD3ABBC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Tasking from Council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3AA5-903D-2240-A07B-63AEDFCDC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616516" cy="3949851"/>
          </a:xfrm>
        </p:spPr>
        <p:txBody>
          <a:bodyPr/>
          <a:lstStyle/>
          <a:p>
            <a:r>
              <a:rPr lang="en-US" sz="3900" b="1" dirty="0">
                <a:solidFill>
                  <a:prstClr val="black"/>
                </a:solidFill>
                <a:latin typeface="TimesNewRomanPS-BoldMT"/>
              </a:rPr>
              <a:t>Council, HSSC, IRCC Chairs and </a:t>
            </a:r>
            <a:r>
              <a:rPr lang="en-US" sz="3900" b="1" dirty="0" err="1">
                <a:solidFill>
                  <a:prstClr val="black"/>
                </a:solidFill>
                <a:latin typeface="TimesNewRomanPS-BoldMT"/>
              </a:rPr>
              <a:t>SecGen</a:t>
            </a:r>
            <a:r>
              <a:rPr lang="en-US" sz="3900" b="1" dirty="0">
                <a:solidFill>
                  <a:prstClr val="black"/>
                </a:solidFill>
                <a:latin typeface="TimesNewRomanPS-BoldMT"/>
              </a:rPr>
              <a:t> </a:t>
            </a:r>
            <a:r>
              <a:rPr lang="en-US" sz="3900" b="0" dirty="0">
                <a:solidFill>
                  <a:prstClr val="black"/>
                </a:solidFill>
                <a:latin typeface="TimesNewRomanPSMT"/>
              </a:rPr>
              <a:t>to draft an implementation strategy/roadmap for a transition plan aiming to the regular and harmonized production and dissemination of S-100 based products for further discussion at A-2 and for the preparation of the 2021-2023 IHO Work </a:t>
            </a:r>
            <a:r>
              <a:rPr lang="en-US" sz="3900" b="0" dirty="0" err="1">
                <a:solidFill>
                  <a:prstClr val="black"/>
                </a:solidFill>
                <a:latin typeface="TimesNewRomanPSMT"/>
              </a:rPr>
              <a:t>Programme</a:t>
            </a:r>
            <a:endParaRPr lang="en-US" sz="3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C55097-51C6-7A4D-9FD9-C83F674400D0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46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488C1-E5F9-1245-B81D-32007727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to 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14421-D4E5-4B4E-917A-558FF940B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286755"/>
            <a:ext cx="10597137" cy="4458483"/>
          </a:xfrm>
        </p:spPr>
        <p:txBody>
          <a:bodyPr/>
          <a:lstStyle/>
          <a:p>
            <a:r>
              <a:rPr lang="en-US" dirty="0"/>
              <a:t>Sec </a:t>
            </a:r>
            <a:r>
              <a:rPr lang="en-US" dirty="0" err="1"/>
              <a:t>Gen</a:t>
            </a:r>
            <a:r>
              <a:rPr lang="en-US" dirty="0"/>
              <a:t> has developed a comprehensive outline on a broader implementation plan.  There has been only minimal feedback on this document, and it remains in early draft</a:t>
            </a:r>
          </a:p>
          <a:p>
            <a:r>
              <a:rPr lang="en-US" dirty="0"/>
              <a:t>The members of the drafting team met at Castello Sinapi for a discussion of status of this action and way ahead:</a:t>
            </a:r>
          </a:p>
          <a:p>
            <a:pPr lvl="1"/>
            <a:r>
              <a:rPr lang="en-US" dirty="0"/>
              <a:t>A wide ranging discussion led to a set of observations, assumptions, and principles.</a:t>
            </a:r>
          </a:p>
          <a:p>
            <a:pPr lvl="1"/>
            <a:r>
              <a:rPr lang="en-US" dirty="0"/>
              <a:t>This was subsequently drafted into an information paper for IRCC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8DD0DC-AA59-A548-8AD2-BE08B8F838D0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6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55B40-7DA2-DD40-B7B0-10F8EB85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Principles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62909-B7B7-314D-8575-D8FF4ED84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15357"/>
            <a:ext cx="10183585" cy="4596191"/>
          </a:xfrm>
        </p:spPr>
        <p:txBody>
          <a:bodyPr/>
          <a:lstStyle/>
          <a:p>
            <a:pPr lvl="0"/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requirements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coastal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states to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hydrographic services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applies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new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forms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hydrographic information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envisioned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provided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S-100 services. 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IHO and it’s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associated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organizations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RHCs and RENCs are well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positioned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coordinate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development, provision, and distribution of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services to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broad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coverage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to “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one.”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challenge for transition from S-57 ENCs to S-101 ENCs is different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initiation of new services because of the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transition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existing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users, and the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existing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global </a:t>
            </a:r>
            <a:r>
              <a:rPr lang="fr-FR" sz="2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coverage</a:t>
            </a:r>
            <a:r>
              <a:rPr lang="fr-FR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B69B15-8802-CE46-AC95-5F7275DC4CBD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2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0A709-5C50-B544-8A65-585C89D25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S-101 Transition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7089D-C2F9-5249-A4C5-47C695458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94405"/>
            <a:ext cx="10515599" cy="4490357"/>
          </a:xfrm>
        </p:spPr>
        <p:txBody>
          <a:bodyPr/>
          <a:lstStyle/>
          <a:p>
            <a:pPr lvl="0"/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must be a transition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S-57 and S-101 ENCs are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en-U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propose that this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2022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2027,  We will commit to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full S-101 suite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2022 and will discontinue support for S-57 in 2027.  (Secretariat to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IMO on this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intended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plan).</a:t>
            </a:r>
            <a:endParaRPr lang="en-U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provision of S-101 will be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accomplished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a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combination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natively-produced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S-101 products and S-101 ENCs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converted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S-57 by the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producer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by a RENC as a service.  (HSSC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converter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WEND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RENCs)</a:t>
            </a:r>
            <a:endParaRPr lang="en-U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will be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drivers that will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trigger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ECDIS upgrades in the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years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IT security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improvements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it is important that we are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clear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about our plans. (Secretariat </a:t>
            </a:r>
            <a:r>
              <a:rPr lang="fr-FR" sz="23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coordinate</a:t>
            </a:r>
            <a:r>
              <a:rPr lang="fr-FR" sz="2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IMO).  </a:t>
            </a:r>
            <a:endParaRPr lang="en-US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CB7917-130B-6740-B60A-EA20977A272D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19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9781F-3D56-2B46-86FC-EDE1C0D7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S-100-based services (1/2)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7C3DC-D3FB-8845-8EEE-011436C0D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49049"/>
            <a:ext cx="10622037" cy="4641546"/>
          </a:xfrm>
        </p:spPr>
        <p:txBody>
          <a:bodyPr/>
          <a:lstStyle/>
          <a:p>
            <a:pPr lvl="0"/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note </a:t>
            </a:r>
            <a:r>
              <a:rPr lang="fr-FR" sz="2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fr-FR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pilot </a:t>
            </a:r>
            <a:r>
              <a:rPr lang="fr-FR" sz="2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provision of services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new standards (i.e. S-102, S-111, S129) at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first 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Edition for initial </a:t>
            </a:r>
            <a:r>
              <a:rPr lang="fr-FR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implementation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testing and </a:t>
            </a:r>
            <a:r>
              <a:rPr lang="fr-FR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stakeholder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review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clear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services will be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soon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that the hydrographic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harmonize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interoperate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provision and distribution of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services. A core of standards to be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operationalized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commercialized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defined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fully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supported.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envision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</a:t>
            </a:r>
            <a:r>
              <a:rPr lang="fr-FR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RENCs with </a:t>
            </a:r>
            <a:r>
              <a:rPr lang="fr-FR" sz="2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extended</a:t>
            </a:r>
            <a:r>
              <a:rPr lang="fr-FR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capabilities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will have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analogous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responsibilities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distribution of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S-100 services for navigation.  (WEND to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query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RENCs for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readiness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intent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this regard)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envision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set of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analogous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fr-FR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WEND </a:t>
            </a:r>
            <a:r>
              <a:rPr lang="fr-FR" sz="2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guide our coordination, and note the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drafting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WEND WG has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started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Worldwide </a:t>
            </a:r>
            <a:r>
              <a:rPr lang="fr-FR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Electronic</a:t>
            </a:r>
            <a:r>
              <a:rPr lang="fr-FR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Navigation Services (WENS). (WENDWG) 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172993-889F-E043-ABED-97AF64B166A6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47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9781F-3D56-2B46-86FC-EDE1C0D7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S-100-based services (2/2)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7C3DC-D3FB-8845-8EEE-011436C0D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49049"/>
            <a:ext cx="10622037" cy="4641546"/>
          </a:xfrm>
        </p:spPr>
        <p:txBody>
          <a:bodyPr/>
          <a:lstStyle/>
          <a:p>
            <a:pPr lvl="0"/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note that the IHO will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capacity-building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share best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practices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technology for provision of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non-chart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services. (IRCC/CBSC)</a:t>
            </a:r>
            <a:endParaRPr lang="en-US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momentum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focus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coordination, and to encourage support of services in navigation systems, </a:t>
            </a:r>
            <a:r>
              <a:rPr lang="fr-FR" sz="25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fr-FR" sz="25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survey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member states for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intent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S-100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services.  In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HD charts (S-57 charts with more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detailed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bathymetry), the survey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status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plans for production of HD charts, and how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distributed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(Secretariat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guidance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WEND)</a:t>
            </a:r>
            <a:endParaRPr lang="en-US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IHO (HSSC)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set up a </a:t>
            </a:r>
            <a:r>
              <a:rPr lang="fr-FR" sz="25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test-bed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new services are in </a:t>
            </a:r>
            <a:r>
              <a:rPr lang="fr-FR" sz="25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</a:t>
            </a:r>
            <a:r>
              <a:rPr lang="fr-FR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relevant standards. </a:t>
            </a:r>
            <a:endParaRPr lang="en-US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US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F7B637-640C-A241-BEBF-E1D4C5C28819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4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CF4BE-3206-3344-ADC5-880E635F5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Required of IRCC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DBB7A-21AB-B34B-862A-F3DB9F21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587500"/>
            <a:ext cx="11211584" cy="4233333"/>
          </a:xfrm>
        </p:spPr>
        <p:txBody>
          <a:bodyPr/>
          <a:lstStyle/>
          <a:p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IRCC is invited to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 the</a:t>
            </a:r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early draft of the provision of S-100 services roadmap</a:t>
            </a:r>
            <a:endParaRPr lang="en-US" sz="32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invite any interested parties to make comments and suggestions to the secretary of the drafting group (Council Chair, RDML Smith, shep.smith@noaa.gov) before June 24.  </a:t>
            </a:r>
            <a:endParaRPr lang="en-US" sz="32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0BB456-BE8E-0848-940F-62077EB2115F}"/>
              </a:ext>
            </a:extLst>
          </p:cNvPr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03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3"/>
          <p:cNvSpPr txBox="1">
            <a:spLocks noGrp="1"/>
          </p:cNvSpPr>
          <p:nvPr>
            <p:ph type="title"/>
          </p:nvPr>
        </p:nvSpPr>
        <p:spPr>
          <a:xfrm>
            <a:off x="838200" y="259414"/>
            <a:ext cx="10515600" cy="54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E57C4"/>
              </a:buClr>
              <a:buSzPts val="3959"/>
              <a:buFont typeface="Calibri"/>
              <a:buNone/>
            </a:pPr>
            <a:r>
              <a:rPr lang="en-US" sz="3959"/>
              <a:t>Thank you</a:t>
            </a:r>
            <a:endParaRPr sz="3959"/>
          </a:p>
        </p:txBody>
      </p:sp>
      <p:sp>
        <p:nvSpPr>
          <p:cNvPr id="4" name="Rectangle 3"/>
          <p:cNvSpPr/>
          <p:nvPr/>
        </p:nvSpPr>
        <p:spPr>
          <a:xfrm>
            <a:off x="11018520" y="6044184"/>
            <a:ext cx="1173480" cy="813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HO_Presentations_template-Blank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706</Words>
  <Application>Microsoft Office PowerPoint</Application>
  <PresentationFormat>Widescreen</PresentationFormat>
  <Paragraphs>82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IHO_Presentations_template-Blank</vt:lpstr>
      <vt:lpstr>Progress Report on Development of a Roadmap for Provision of S-100-based Services IRCC June 4, 2019</vt:lpstr>
      <vt:lpstr>Tasking from Council</vt:lpstr>
      <vt:lpstr>Progress to Date</vt:lpstr>
      <vt:lpstr>High Level Principles</vt:lpstr>
      <vt:lpstr>S-101 Transition</vt:lpstr>
      <vt:lpstr>Additional S-100-based services (1/2)</vt:lpstr>
      <vt:lpstr>Additional S-100-based services (2/2)</vt:lpstr>
      <vt:lpstr>Action Required of IRCC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Council-2 Readout MACHC19  November 29, 2018</dc:title>
  <dc:creator>Kristen Crossett</dc:creator>
  <cp:lastModifiedBy>Shepard Smith</cp:lastModifiedBy>
  <cp:revision>8</cp:revision>
  <dcterms:modified xsi:type="dcterms:W3CDTF">2019-06-04T09:34:17Z</dcterms:modified>
</cp:coreProperties>
</file>