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handoutMasterIdLst>
    <p:handoutMasterId r:id="rId11"/>
  </p:handoutMasterIdLst>
  <p:sldIdLst>
    <p:sldId id="547" r:id="rId2"/>
    <p:sldId id="541" r:id="rId3"/>
    <p:sldId id="542" r:id="rId4"/>
    <p:sldId id="546" r:id="rId5"/>
    <p:sldId id="538" r:id="rId6"/>
    <p:sldId id="536" r:id="rId7"/>
    <p:sldId id="540" r:id="rId8"/>
    <p:sldId id="539" r:id="rId9"/>
  </p:sldIdLst>
  <p:sldSz cx="9144000" cy="6858000" type="screen4x3"/>
  <p:notesSz cx="6985000" cy="9283700"/>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444" autoAdjust="0"/>
  </p:normalViewPr>
  <p:slideViewPr>
    <p:cSldViewPr>
      <p:cViewPr>
        <p:scale>
          <a:sx n="94" d="100"/>
          <a:sy n="94" d="100"/>
        </p:scale>
        <p:origin x="-97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Times New Roman" pitchFamily="18" charset="0"/>
                <a:cs typeface="+mn-cs"/>
              </a:defRPr>
            </a:lvl1pPr>
          </a:lstStyle>
          <a:p>
            <a:pPr>
              <a:defRPr/>
            </a:pPr>
            <a:fld id="{E24978C7-6E46-487E-896B-CA0D583A9C94}" type="slidenum">
              <a:rPr lang="en-AU"/>
              <a:pPr>
                <a:defRPr/>
              </a:pPr>
              <a:t>‹#›</a:t>
            </a:fld>
            <a:endParaRPr lang="en-AU"/>
          </a:p>
        </p:txBody>
      </p:sp>
    </p:spTree>
    <p:extLst>
      <p:ext uri="{BB962C8B-B14F-4D97-AF65-F5344CB8AC3E}">
        <p14:creationId xmlns:p14="http://schemas.microsoft.com/office/powerpoint/2010/main" val="3646082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Times New Roman" pitchFamily="18" charset="0"/>
                <a:cs typeface="+mn-cs"/>
              </a:defRPr>
            </a:lvl1pPr>
          </a:lstStyle>
          <a:p>
            <a:pPr>
              <a:defRPr/>
            </a:pPr>
            <a:fld id="{C96657C2-156F-47FA-919F-F594537FC2A3}" type="slidenum">
              <a:rPr lang="en-AU"/>
              <a:pPr>
                <a:defRPr/>
              </a:pPr>
              <a:t>‹#›</a:t>
            </a:fld>
            <a:endParaRPr lang="en-AU"/>
          </a:p>
        </p:txBody>
      </p:sp>
    </p:spTree>
    <p:extLst>
      <p:ext uri="{BB962C8B-B14F-4D97-AF65-F5344CB8AC3E}">
        <p14:creationId xmlns:p14="http://schemas.microsoft.com/office/powerpoint/2010/main" val="3747077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CC3BF758-B6A7-4421-944C-DD9BF93C247F}" type="slidenum">
              <a:rPr lang="en-AU" smtClean="0"/>
              <a:pPr>
                <a:defRPr/>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58F5A54A-EFE3-4A3B-89EC-41B739F821B8}" type="slidenum">
              <a:rPr lang="en-AU" smtClean="0"/>
              <a:pPr>
                <a:defRPr/>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42EB6200-AC0B-42EE-8CE1-9769F34FA916}" type="slidenum">
              <a:rPr lang="en-AU" smtClean="0"/>
              <a:pPr>
                <a:defRPr/>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33D630EE-B97D-4E8A-8D8B-5C661DC5DBD5}" type="slidenum">
              <a:rPr lang="en-AU" smtClean="0"/>
              <a:pPr>
                <a:defRPr/>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23C99BC6-D4E2-4446-AA76-B43ED13E856A}" type="slidenum">
              <a:rPr lang="en-AU" smtClean="0"/>
              <a:pPr>
                <a:defRPr/>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72F304DA-901F-423D-BC62-0739B7A57520}" type="slidenum">
              <a:rPr lang="en-AU" smtClean="0"/>
              <a:pPr>
                <a:defRPr/>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B732C317-CA62-4282-A33F-AEB415ED4F0D}" type="slidenum">
              <a:rPr lang="en-AU" smtClean="0"/>
              <a:pPr>
                <a:defRPr/>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GB" smtClean="0"/>
          </a:p>
        </p:txBody>
      </p:sp>
      <p:sp>
        <p:nvSpPr>
          <p:cNvPr id="4" name="Slide Number Placeholder 3"/>
          <p:cNvSpPr>
            <a:spLocks noGrp="1"/>
          </p:cNvSpPr>
          <p:nvPr>
            <p:ph type="sldNum" sz="quarter" idx="5"/>
          </p:nvPr>
        </p:nvSpPr>
        <p:spPr/>
        <p:txBody>
          <a:bodyPr/>
          <a:lstStyle/>
          <a:p>
            <a:pPr>
              <a:defRPr/>
            </a:pPr>
            <a:fld id="{FFB4A50C-CB3D-461E-A64D-A251C1DEE724}" type="slidenum">
              <a:rPr lang="en-AU" smtClean="0"/>
              <a:pPr>
                <a:defRPr/>
              </a:pPr>
              <a:t>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41"/>
          <p:cNvGrpSpPr>
            <a:grpSpLocks/>
          </p:cNvGrpSpPr>
          <p:nvPr/>
        </p:nvGrpSpPr>
        <p:grpSpPr bwMode="auto">
          <a:xfrm>
            <a:off x="0" y="20638"/>
            <a:ext cx="9148763" cy="6851650"/>
            <a:chOff x="1" y="0"/>
            <a:chExt cx="5763" cy="4316"/>
          </a:xfrm>
        </p:grpSpPr>
        <p:sp>
          <p:nvSpPr>
            <p:cNvPr id="4"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7" name="Group 45"/>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GB"/>
            </a:p>
          </p:txBody>
        </p:sp>
        <p:sp>
          <p:nvSpPr>
            <p:cNvPr id="1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GB"/>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GB"/>
            </a:p>
          </p:txBody>
        </p:sp>
        <p:sp>
          <p:nvSpPr>
            <p:cNvPr id="1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GB"/>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GB"/>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GB"/>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GB"/>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p:spPr>
            <p:txBody>
              <a:bodyPr/>
              <a:lstStyle/>
              <a:p>
                <a:endParaRPr lang="en-GB"/>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p:spPr>
            <p:txBody>
              <a:bodyPr/>
              <a:lstStyle/>
              <a:p>
                <a:endParaRPr lang="en-GB"/>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p:spPr>
            <p:txBody>
              <a:bodyPr/>
              <a:lstStyle/>
              <a:p>
                <a:endParaRPr lang="en-GB"/>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p:spPr>
            <p:txBody>
              <a:bodyPr/>
              <a:lstStyle/>
              <a:p>
                <a:endParaRPr lang="en-GB"/>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p:spPr>
            <p:txBody>
              <a:bodyPr/>
              <a:lstStyle/>
              <a:p>
                <a:endParaRPr lang="en-GB"/>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GB"/>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GB"/>
            </a:p>
          </p:txBody>
        </p:sp>
      </p:grpSp>
      <p:pic>
        <p:nvPicPr>
          <p:cNvPr id="40" name="Picture 78" descr="IHO Colour-transparent-small.gif"/>
          <p:cNvPicPr>
            <a:picLocks noChangeAspect="1"/>
          </p:cNvPicPr>
          <p:nvPr/>
        </p:nvPicPr>
        <p:blipFill>
          <a:blip r:embed="rId2" cstate="print"/>
          <a:srcRect/>
          <a:stretch>
            <a:fillRect/>
          </a:stretch>
        </p:blipFill>
        <p:spPr bwMode="auto">
          <a:xfrm>
            <a:off x="4006850" y="415925"/>
            <a:ext cx="812800" cy="1079500"/>
          </a:xfrm>
          <a:prstGeom prst="rect">
            <a:avLst/>
          </a:prstGeom>
          <a:noFill/>
          <a:ln w="9525">
            <a:noFill/>
            <a:miter lim="800000"/>
            <a:headEnd/>
            <a:tailEnd/>
          </a:ln>
        </p:spPr>
      </p:pic>
      <p:sp>
        <p:nvSpPr>
          <p:cNvPr id="41" name="Rectangle 40"/>
          <p:cNvSpPr/>
          <p:nvPr/>
        </p:nvSpPr>
        <p:spPr>
          <a:xfrm>
            <a:off x="2041525" y="1490663"/>
            <a:ext cx="4803775"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mn-lt"/>
                <a:cs typeface="+mn-cs"/>
              </a:rPr>
              <a:t>Hydrographic Services and Standards Committee</a:t>
            </a:r>
            <a:endParaRPr lang="en-AU" sz="2000" dirty="0">
              <a:solidFill>
                <a:srgbClr val="FFFF00"/>
              </a:solidFill>
              <a:effectLst>
                <a:outerShdw blurRad="38100" dist="38100" dir="2700000" algn="tl">
                  <a:srgbClr val="000000"/>
                </a:outerShdw>
              </a:effectLst>
              <a:latin typeface="+mn-lt"/>
              <a:cs typeface="+mn-cs"/>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smtClean="0"/>
              <a:t>Cliquez pour modifier le style des sous-titres du masque</a:t>
            </a:r>
            <a:endParaRPr lang="en-AU"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smtClean="0"/>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cs typeface="+mn-cs"/>
              </a:defRPr>
            </a:lvl1pPr>
          </a:lstStyle>
          <a:p>
            <a:pPr>
              <a:defRPr/>
            </a:pPr>
            <a:fld id="{FEE02E95-BC37-420B-B53A-8D028013914C}" type="slidenum">
              <a:rPr lang="en-AU"/>
              <a:pPr>
                <a:defRPr/>
              </a:pPr>
              <a:t>‹#›</a:t>
            </a:fld>
            <a:endParaRPr lang="en-A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1033"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3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GB"/>
            </a:p>
          </p:txBody>
        </p:sp>
        <p:sp>
          <p:nvSpPr>
            <p:cNvPr id="103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GB"/>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4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GB"/>
            </a:p>
          </p:txBody>
        </p:sp>
        <p:sp>
          <p:nvSpPr>
            <p:cNvPr id="104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GB"/>
            </a:p>
          </p:txBody>
        </p:sp>
        <p:sp>
          <p:nvSpPr>
            <p:cNvPr id="1042"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GB"/>
            </a:p>
          </p:txBody>
        </p:sp>
        <p:sp>
          <p:nvSpPr>
            <p:cNvPr id="1043"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GB"/>
            </a:p>
          </p:txBody>
        </p:sp>
        <p:sp>
          <p:nvSpPr>
            <p:cNvPr id="1044"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GB"/>
            </a:p>
          </p:txBody>
        </p:sp>
        <p:grpSp>
          <p:nvGrpSpPr>
            <p:cNvPr id="1045" name="Group 31"/>
            <p:cNvGrpSpPr>
              <a:grpSpLocks/>
            </p:cNvGrpSpPr>
            <p:nvPr/>
          </p:nvGrpSpPr>
          <p:grpSpPr bwMode="auto">
            <a:xfrm>
              <a:off x="1" y="392"/>
              <a:ext cx="5758" cy="1571"/>
              <a:chOff x="1" y="392"/>
              <a:chExt cx="5758" cy="1571"/>
            </a:xfrm>
          </p:grpSpPr>
          <p:sp>
            <p:nvSpPr>
              <p:cNvPr id="1048" name="Line 32"/>
              <p:cNvSpPr>
                <a:spLocks noChangeShapeType="1"/>
              </p:cNvSpPr>
              <p:nvPr/>
            </p:nvSpPr>
            <p:spPr bwMode="hidden">
              <a:xfrm>
                <a:off x="1" y="784"/>
                <a:ext cx="5758" cy="0"/>
              </a:xfrm>
              <a:prstGeom prst="line">
                <a:avLst/>
              </a:prstGeom>
              <a:noFill/>
              <a:ln w="15875">
                <a:solidFill>
                  <a:schemeClr val="bg1"/>
                </a:solidFill>
                <a:round/>
                <a:headEnd/>
                <a:tailEnd/>
              </a:ln>
            </p:spPr>
            <p:txBody>
              <a:bodyPr/>
              <a:lstStyle/>
              <a:p>
                <a:endParaRPr lang="en-GB"/>
              </a:p>
            </p:txBody>
          </p:sp>
          <p:sp>
            <p:nvSpPr>
              <p:cNvPr id="1049" name="Line 33"/>
              <p:cNvSpPr>
                <a:spLocks noChangeShapeType="1"/>
              </p:cNvSpPr>
              <p:nvPr/>
            </p:nvSpPr>
            <p:spPr bwMode="hidden">
              <a:xfrm>
                <a:off x="1" y="1963"/>
                <a:ext cx="5758" cy="0"/>
              </a:xfrm>
              <a:prstGeom prst="line">
                <a:avLst/>
              </a:prstGeom>
              <a:noFill/>
              <a:ln w="15875">
                <a:solidFill>
                  <a:schemeClr val="bg1"/>
                </a:solidFill>
                <a:round/>
                <a:headEnd/>
                <a:tailEnd/>
              </a:ln>
            </p:spPr>
            <p:txBody>
              <a:bodyPr/>
              <a:lstStyle/>
              <a:p>
                <a:endParaRPr lang="en-GB"/>
              </a:p>
            </p:txBody>
          </p:sp>
          <p:sp>
            <p:nvSpPr>
              <p:cNvPr id="1050" name="Line 34"/>
              <p:cNvSpPr>
                <a:spLocks noChangeShapeType="1"/>
              </p:cNvSpPr>
              <p:nvPr/>
            </p:nvSpPr>
            <p:spPr bwMode="hidden">
              <a:xfrm>
                <a:off x="1" y="1570"/>
                <a:ext cx="5758" cy="0"/>
              </a:xfrm>
              <a:prstGeom prst="line">
                <a:avLst/>
              </a:prstGeom>
              <a:noFill/>
              <a:ln w="15875">
                <a:solidFill>
                  <a:schemeClr val="bg1"/>
                </a:solidFill>
                <a:round/>
                <a:headEnd/>
                <a:tailEnd/>
              </a:ln>
            </p:spPr>
            <p:txBody>
              <a:bodyPr/>
              <a:lstStyle/>
              <a:p>
                <a:endParaRPr lang="en-GB"/>
              </a:p>
            </p:txBody>
          </p:sp>
          <p:sp>
            <p:nvSpPr>
              <p:cNvPr id="1051" name="Line 35"/>
              <p:cNvSpPr>
                <a:spLocks noChangeShapeType="1"/>
              </p:cNvSpPr>
              <p:nvPr/>
            </p:nvSpPr>
            <p:spPr bwMode="hidden">
              <a:xfrm>
                <a:off x="1" y="1177"/>
                <a:ext cx="5758" cy="0"/>
              </a:xfrm>
              <a:prstGeom prst="line">
                <a:avLst/>
              </a:prstGeom>
              <a:noFill/>
              <a:ln w="15875">
                <a:solidFill>
                  <a:schemeClr val="bg1"/>
                </a:solidFill>
                <a:round/>
                <a:headEnd/>
                <a:tailEnd/>
              </a:ln>
            </p:spPr>
            <p:txBody>
              <a:bodyPr/>
              <a:lstStyle/>
              <a:p>
                <a:endParaRPr lang="en-GB"/>
              </a:p>
            </p:txBody>
          </p:sp>
          <p:sp>
            <p:nvSpPr>
              <p:cNvPr id="1052" name="Line 36"/>
              <p:cNvSpPr>
                <a:spLocks noChangeShapeType="1"/>
              </p:cNvSpPr>
              <p:nvPr/>
            </p:nvSpPr>
            <p:spPr bwMode="hidden">
              <a:xfrm>
                <a:off x="1" y="392"/>
                <a:ext cx="5758" cy="0"/>
              </a:xfrm>
              <a:prstGeom prst="line">
                <a:avLst/>
              </a:prstGeom>
              <a:noFill/>
              <a:ln w="15875">
                <a:solidFill>
                  <a:schemeClr val="bg1"/>
                </a:solidFill>
                <a:round/>
                <a:headEnd/>
                <a:tailEnd/>
              </a:ln>
            </p:spPr>
            <p:txBody>
              <a:bodyPr/>
              <a:lstStyle/>
              <a:p>
                <a:endParaRPr lang="en-GB"/>
              </a:p>
            </p:txBody>
          </p:sp>
        </p:grpSp>
        <p:sp>
          <p:nvSpPr>
            <p:cNvPr id="1046"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GB"/>
            </a:p>
          </p:txBody>
        </p:sp>
        <p:sp>
          <p:nvSpPr>
            <p:cNvPr id="1047"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GB"/>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29" name="Picture 43" descr="IHO Colour-transparent-small.gif"/>
          <p:cNvPicPr>
            <a:picLocks noChangeAspect="1"/>
          </p:cNvPicPr>
          <p:nvPr/>
        </p:nvPicPr>
        <p:blipFill>
          <a:blip r:embed="rId13" cstate="print"/>
          <a:srcRect/>
          <a:stretch>
            <a:fillRect/>
          </a:stretch>
        </p:blipFill>
        <p:spPr bwMode="auto">
          <a:xfrm>
            <a:off x="90488" y="6173788"/>
            <a:ext cx="438150" cy="5810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26" r:id="rId1"/>
    <p:sldLayoutId id="2147483727" r:id="rId2"/>
    <p:sldLayoutId id="2147483718" r:id="rId3"/>
    <p:sldLayoutId id="2147483728" r:id="rId4"/>
    <p:sldLayoutId id="2147483719" r:id="rId5"/>
    <p:sldLayoutId id="2147483720" r:id="rId6"/>
    <p:sldLayoutId id="2147483721" r:id="rId7"/>
    <p:sldLayoutId id="2147483722" r:id="rId8"/>
    <p:sldLayoutId id="2147483723" r:id="rId9"/>
    <p:sldLayoutId id="2147483724" r:id="rId10"/>
    <p:sldLayoutId id="2147483725" r:id="rId11"/>
  </p:sldLayoutIdLst>
  <p:transition>
    <p:wipe dir="d"/>
  </p:transition>
  <p:timing>
    <p:tnLst>
      <p:par>
        <p:cTn id="1" dur="indefinite" restart="never" nodeType="tmRoot"/>
      </p:par>
    </p:tnLst>
  </p:timing>
  <p:txStyles>
    <p:titleStyle>
      <a:lvl1pPr algn="l" rtl="0" fontAlgn="base">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fontAlgn="base">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fontAlgn="base">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fontAlgn="base">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fontAlgn="base">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fontAlgn="base">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4294967295"/>
          </p:nvPr>
        </p:nvSpPr>
        <p:spPr>
          <a:xfrm>
            <a:off x="1371600" y="2743200"/>
            <a:ext cx="6400800" cy="3163888"/>
          </a:xfrm>
        </p:spPr>
        <p:txBody>
          <a:bodyPr/>
          <a:lstStyle/>
          <a:p>
            <a:pPr algn="ctr" eaLnBrk="1" hangingPunct="1">
              <a:buFont typeface="Wingdings" pitchFamily="2" charset="2"/>
              <a:buNone/>
              <a:defRPr/>
            </a:pPr>
            <a:r>
              <a:rPr lang="en-AU" sz="4000" dirty="0" smtClean="0"/>
              <a:t>Report of the WWNWS-SC</a:t>
            </a:r>
          </a:p>
          <a:p>
            <a:pPr algn="ctr" eaLnBrk="1" hangingPunct="1">
              <a:buFont typeface="Wingdings" pitchFamily="2" charset="2"/>
              <a:buNone/>
              <a:defRPr/>
            </a:pPr>
            <a:r>
              <a:rPr lang="en-AU" sz="4000" dirty="0" smtClean="0"/>
              <a:t>to IRCC 6</a:t>
            </a:r>
          </a:p>
          <a:p>
            <a:pPr algn="ctr" eaLnBrk="1" hangingPunct="1">
              <a:buFont typeface="Wingdings" pitchFamily="2" charset="2"/>
              <a:buNone/>
              <a:defRPr/>
            </a:pPr>
            <a:r>
              <a:rPr lang="en-AU" sz="4000" dirty="0" smtClean="0"/>
              <a:t>May 2014</a:t>
            </a:r>
          </a:p>
        </p:txBody>
      </p:sp>
      <p:sp>
        <p:nvSpPr>
          <p:cNvPr id="4" name="TextBox 3"/>
          <p:cNvSpPr txBox="1"/>
          <p:nvPr/>
        </p:nvSpPr>
        <p:spPr>
          <a:xfrm>
            <a:off x="2209800" y="1752600"/>
            <a:ext cx="4800600" cy="461665"/>
          </a:xfrm>
          <a:prstGeom prst="rect">
            <a:avLst/>
          </a:prstGeom>
          <a:noFill/>
        </p:spPr>
        <p:txBody>
          <a:bodyPr wrap="square" rtlCol="0">
            <a:spAutoFit/>
          </a:bodyPr>
          <a:lstStyle/>
          <a:p>
            <a:r>
              <a:rPr lang="en-GB" sz="2400" dirty="0" smtClean="0">
                <a:solidFill>
                  <a:srgbClr val="FFFF00"/>
                </a:solidFill>
                <a:effectLst>
                  <a:outerShdw blurRad="38100" dist="38100" dir="2700000" algn="tl">
                    <a:srgbClr val="000000"/>
                  </a:outerShdw>
                </a:effectLst>
                <a:latin typeface="+mn-lt"/>
                <a:cs typeface="+mn-cs"/>
              </a:rPr>
              <a:t>Inter-Regional Coordination Committee</a:t>
            </a:r>
          </a:p>
        </p:txBody>
      </p:sp>
      <p:pic>
        <p:nvPicPr>
          <p:cNvPr id="6" name="Picture 6" descr="IHO_coulCMYK.tif"/>
          <p:cNvPicPr>
            <a:picLocks noChangeAspect="1"/>
          </p:cNvPicPr>
          <p:nvPr/>
        </p:nvPicPr>
        <p:blipFill>
          <a:blip r:embed="rId3" cstate="print">
            <a:clrChange>
              <a:clrFrom>
                <a:srgbClr val="FFFFFE"/>
              </a:clrFrom>
              <a:clrTo>
                <a:srgbClr val="FFFFFE">
                  <a:alpha val="0"/>
                </a:srgbClr>
              </a:clrTo>
            </a:clrChange>
          </a:blip>
          <a:srcRect/>
          <a:stretch>
            <a:fillRect/>
          </a:stretch>
        </p:blipFill>
        <p:spPr bwMode="auto">
          <a:xfrm>
            <a:off x="4114800" y="381000"/>
            <a:ext cx="838200" cy="11334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smtClean="0"/>
              <a:t>Principal activities and achievements</a:t>
            </a:r>
            <a:endParaRPr lang="en-AU" dirty="0"/>
          </a:p>
        </p:txBody>
      </p:sp>
      <p:sp>
        <p:nvSpPr>
          <p:cNvPr id="3" name="Content Placeholder 2"/>
          <p:cNvSpPr>
            <a:spLocks noGrp="1"/>
          </p:cNvSpPr>
          <p:nvPr>
            <p:ph idx="1"/>
          </p:nvPr>
        </p:nvSpPr>
        <p:spPr>
          <a:xfrm>
            <a:off x="774700" y="1600200"/>
            <a:ext cx="7488238" cy="4530725"/>
          </a:xfrm>
        </p:spPr>
        <p:txBody>
          <a:bodyPr/>
          <a:lstStyle/>
          <a:p>
            <a:pPr>
              <a:defRPr/>
            </a:pPr>
            <a:r>
              <a:rPr lang="en-GB" sz="2800" dirty="0" smtClean="0"/>
              <a:t>WWNWS-SC monitors and guides IHO/IMO WWNWS including 21 NAVAREA Coordinators.</a:t>
            </a:r>
          </a:p>
          <a:p>
            <a:pPr>
              <a:defRPr/>
            </a:pPr>
            <a:r>
              <a:rPr lang="en-GB" sz="2800" dirty="0" smtClean="0"/>
              <a:t>Close liaison maintained with WMO for WWMIWS and METAREA Coordinators.</a:t>
            </a:r>
          </a:p>
          <a:p>
            <a:pPr>
              <a:defRPr/>
            </a:pPr>
            <a:r>
              <a:rPr lang="en-GB" sz="2800" dirty="0" smtClean="0"/>
              <a:t>Responsible for proposing new methods to enhance the provision of navigational warnings to mariners at sea and providing appropriate guidance to concerned IHO Member State Representatives.</a:t>
            </a:r>
          </a:p>
          <a:p>
            <a:pPr>
              <a:defRPr/>
            </a:pPr>
            <a:endParaRPr lang="en-GB" sz="28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29500" cy="1139825"/>
          </a:xfrm>
        </p:spPr>
        <p:txBody>
          <a:bodyPr/>
          <a:lstStyle/>
          <a:p>
            <a:pPr>
              <a:defRPr/>
            </a:pPr>
            <a:r>
              <a:rPr lang="en-AU" dirty="0" smtClean="0"/>
              <a:t>Principal activities and achievements</a:t>
            </a:r>
            <a:endParaRPr lang="en-AU" dirty="0"/>
          </a:p>
        </p:txBody>
      </p:sp>
      <p:sp>
        <p:nvSpPr>
          <p:cNvPr id="3" name="Content Placeholder 2"/>
          <p:cNvSpPr>
            <a:spLocks noGrp="1"/>
          </p:cNvSpPr>
          <p:nvPr>
            <p:ph idx="1"/>
          </p:nvPr>
        </p:nvSpPr>
        <p:spPr>
          <a:xfrm>
            <a:off x="762000" y="1371600"/>
            <a:ext cx="7488238" cy="4724400"/>
          </a:xfrm>
        </p:spPr>
        <p:txBody>
          <a:bodyPr/>
          <a:lstStyle/>
          <a:p>
            <a:pPr>
              <a:defRPr/>
            </a:pPr>
            <a:r>
              <a:rPr lang="en-GB" sz="2800" dirty="0" smtClean="0"/>
              <a:t>The 5</a:t>
            </a:r>
            <a:r>
              <a:rPr lang="en-GB" sz="2800" baseline="30000" dirty="0" smtClean="0"/>
              <a:t>th</a:t>
            </a:r>
            <a:r>
              <a:rPr lang="en-GB" sz="2800" dirty="0" smtClean="0"/>
              <a:t> meeting of the WWNWS-SC took place at the IHB in Monaco from 1 to 4 October 2013.</a:t>
            </a:r>
          </a:p>
          <a:p>
            <a:pPr>
              <a:defRPr/>
            </a:pPr>
            <a:r>
              <a:rPr lang="en-GB" sz="2800" dirty="0" smtClean="0"/>
              <a:t>The meeting was attended by </a:t>
            </a:r>
            <a:r>
              <a:rPr lang="en-US" sz="2800" dirty="0" smtClean="0"/>
              <a:t>42 delegates from 22 IHO Member States, the International Hydrographic Bureau (IHB), the World Meteorological Organization (WMO), the International Mobile Satellite Organization (IMSO), Iridium Satellite LLC and Inmarsat Global Ltd.  The delegates included representatives of 19 NAVAREA Coordinators, 1 Sub-Area Coordinator and 5 National Coordinators. </a:t>
            </a:r>
            <a:endParaRPr lang="en-GB" sz="2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29500" cy="1139825"/>
          </a:xfrm>
        </p:spPr>
        <p:txBody>
          <a:bodyPr/>
          <a:lstStyle/>
          <a:p>
            <a:pPr>
              <a:defRPr/>
            </a:pPr>
            <a:r>
              <a:rPr lang="en-AU" dirty="0" smtClean="0"/>
              <a:t>Principal activities and achievements</a:t>
            </a:r>
            <a:endParaRPr lang="en-AU" dirty="0"/>
          </a:p>
        </p:txBody>
      </p:sp>
      <p:sp>
        <p:nvSpPr>
          <p:cNvPr id="3" name="Content Placeholder 2"/>
          <p:cNvSpPr>
            <a:spLocks noGrp="1"/>
          </p:cNvSpPr>
          <p:nvPr>
            <p:ph idx="1"/>
          </p:nvPr>
        </p:nvSpPr>
        <p:spPr>
          <a:xfrm>
            <a:off x="685800" y="1066800"/>
            <a:ext cx="7488238" cy="5562600"/>
          </a:xfrm>
        </p:spPr>
        <p:txBody>
          <a:bodyPr/>
          <a:lstStyle/>
          <a:p>
            <a:r>
              <a:rPr lang="en-GB" sz="2400" dirty="0" smtClean="0"/>
              <a:t>The following papers submitted to IMO </a:t>
            </a:r>
            <a:r>
              <a:rPr lang="en-GB" sz="2400" dirty="0" smtClean="0"/>
              <a:t>NCSR </a:t>
            </a:r>
            <a:r>
              <a:rPr lang="en-GB" sz="2400" dirty="0" smtClean="0"/>
              <a:t>1: </a:t>
            </a:r>
          </a:p>
          <a:p>
            <a:r>
              <a:rPr lang="en-GB" sz="2400" dirty="0" smtClean="0"/>
              <a:t>a)	The outcome of the 5th meeting of the IHO WWNWS </a:t>
            </a:r>
            <a:r>
              <a:rPr lang="en-GB" sz="2400" dirty="0" smtClean="0"/>
              <a:t>	Sub-Committee</a:t>
            </a:r>
            <a:r>
              <a:rPr lang="en-GB" sz="2400" dirty="0" smtClean="0"/>
              <a:t>. </a:t>
            </a:r>
          </a:p>
          <a:p>
            <a:r>
              <a:rPr lang="en-GB" sz="2400" dirty="0" smtClean="0"/>
              <a:t>b)	</a:t>
            </a:r>
            <a:r>
              <a:rPr lang="en-GB" sz="2400" dirty="0" smtClean="0"/>
              <a:t>Editorial </a:t>
            </a:r>
            <a:r>
              <a:rPr lang="en-GB" sz="2400" dirty="0" smtClean="0"/>
              <a:t>amendments to the Joint IMO/IHO/WMO Manual </a:t>
            </a:r>
            <a:r>
              <a:rPr lang="en-GB" sz="2400" dirty="0" smtClean="0"/>
              <a:t>	on </a:t>
            </a:r>
            <a:r>
              <a:rPr lang="en-GB" sz="2400" dirty="0" smtClean="0"/>
              <a:t>MSI (IHO Publication S-53).   </a:t>
            </a:r>
          </a:p>
          <a:p>
            <a:r>
              <a:rPr lang="en-GB" sz="2400" dirty="0" smtClean="0"/>
              <a:t>c</a:t>
            </a:r>
            <a:r>
              <a:rPr lang="en-GB" sz="2400" dirty="0" smtClean="0"/>
              <a:t>)	Report of the IMO’s NAVTEX Co-ordinating Panel.  </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29500" cy="884238"/>
          </a:xfrm>
        </p:spPr>
        <p:txBody>
          <a:bodyPr/>
          <a:lstStyle/>
          <a:p>
            <a:pPr>
              <a:defRPr/>
            </a:pPr>
            <a:r>
              <a:rPr lang="en-AU" dirty="0" smtClean="0"/>
              <a:t>Principal activities and achievements</a:t>
            </a:r>
            <a:endParaRPr lang="en-AU" dirty="0"/>
          </a:p>
        </p:txBody>
      </p:sp>
      <p:sp>
        <p:nvSpPr>
          <p:cNvPr id="3" name="Content Placeholder 2"/>
          <p:cNvSpPr>
            <a:spLocks noGrp="1"/>
          </p:cNvSpPr>
          <p:nvPr>
            <p:ph idx="1"/>
          </p:nvPr>
        </p:nvSpPr>
        <p:spPr>
          <a:xfrm>
            <a:off x="762000" y="1066800"/>
            <a:ext cx="7488238" cy="4724400"/>
          </a:xfrm>
        </p:spPr>
        <p:txBody>
          <a:bodyPr/>
          <a:lstStyle/>
          <a:p>
            <a:pPr algn="just">
              <a:defRPr/>
            </a:pPr>
            <a:r>
              <a:rPr lang="en-GB" sz="2400" dirty="0" smtClean="0"/>
              <a:t>The WWNWS relies on various IMO/IHO documents to provide guidance for the promulgation of internationally co-ordinated NAVAREA and Coastal warnings. WWNWS systems used for dissemination of the maritime safety information, SafetyNET and NAVTEX respectively, each have their own guidance document.</a:t>
            </a:r>
          </a:p>
          <a:p>
            <a:r>
              <a:rPr lang="en-US" sz="2400" dirty="0" smtClean="0"/>
              <a:t>All relevant documents related to MSI now adopted by IMO, current intention to review and ensure 100% consistency between them, not to propose any significant new matters at present.</a:t>
            </a:r>
          </a:p>
          <a:p>
            <a:r>
              <a:rPr lang="en-US" sz="2400" dirty="0" smtClean="0"/>
              <a:t>WWNWS 5 established a working group to develop an MSI standard for S-100</a:t>
            </a:r>
            <a:r>
              <a:rPr lang="en-GB" sz="2400" dirty="0" smtClean="0"/>
              <a:t>.</a:t>
            </a:r>
          </a:p>
          <a:p>
            <a:pPr algn="just">
              <a:defRPr/>
            </a:pPr>
            <a:endParaRPr lang="en-AU"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smtClean="0"/>
              <a:t>Principal activities and achievements</a:t>
            </a:r>
            <a:endParaRPr lang="en-AU" dirty="0"/>
          </a:p>
        </p:txBody>
      </p:sp>
      <p:sp>
        <p:nvSpPr>
          <p:cNvPr id="3" name="Content Placeholder 2"/>
          <p:cNvSpPr>
            <a:spLocks noGrp="1"/>
          </p:cNvSpPr>
          <p:nvPr>
            <p:ph idx="1"/>
          </p:nvPr>
        </p:nvSpPr>
        <p:spPr>
          <a:xfrm>
            <a:off x="838200" y="1524000"/>
            <a:ext cx="7488238" cy="4530725"/>
          </a:xfrm>
        </p:spPr>
        <p:txBody>
          <a:bodyPr/>
          <a:lstStyle/>
          <a:p>
            <a:pPr algn="just">
              <a:defRPr/>
            </a:pPr>
            <a:r>
              <a:rPr lang="en-US" sz="2800" dirty="0" smtClean="0"/>
              <a:t>WWNWS-SC, with support from the IHO CBSC, has continued to deliver its training course.  </a:t>
            </a:r>
          </a:p>
          <a:p>
            <a:pPr algn="just">
              <a:defRPr/>
            </a:pPr>
            <a:r>
              <a:rPr lang="en-US" sz="2800" dirty="0" smtClean="0"/>
              <a:t>To date, there have been 10 Courses with over 80 countries and approximately 155 students taking part. </a:t>
            </a:r>
          </a:p>
          <a:p>
            <a:pPr algn="just">
              <a:defRPr/>
            </a:pPr>
            <a:r>
              <a:rPr lang="en-US" sz="2800" dirty="0" smtClean="0"/>
              <a:t>2 courses were conducted in 2013 covering the Caribbean and southern Indian Ocean regions.  Total of 30 students from 23 countries attends the courses.</a:t>
            </a:r>
          </a:p>
          <a:p>
            <a:pPr algn="just">
              <a:defRPr/>
            </a:pPr>
            <a:r>
              <a:rPr lang="en-US" sz="2800" dirty="0" smtClean="0"/>
              <a:t>One course programmed for 2014 covering SW Pacific region to be held in Wellington, New Zealand, immediately after WWNWS 6.  </a:t>
            </a:r>
            <a:endParaRPr lang="en-GB" sz="2800" dirty="0" smtClean="0"/>
          </a:p>
          <a:p>
            <a:pPr>
              <a:defRPr/>
            </a:pPr>
            <a:endParaRPr lang="en-A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29500" cy="1036638"/>
          </a:xfrm>
        </p:spPr>
        <p:txBody>
          <a:bodyPr/>
          <a:lstStyle/>
          <a:p>
            <a:pPr>
              <a:defRPr/>
            </a:pPr>
            <a:r>
              <a:rPr lang="en-AU" dirty="0" smtClean="0"/>
              <a:t>Future work programme</a:t>
            </a:r>
            <a:endParaRPr lang="en-AU" dirty="0"/>
          </a:p>
        </p:txBody>
      </p:sp>
      <p:sp>
        <p:nvSpPr>
          <p:cNvPr id="3" name="Content Placeholder 2"/>
          <p:cNvSpPr>
            <a:spLocks noGrp="1"/>
          </p:cNvSpPr>
          <p:nvPr>
            <p:ph idx="1"/>
          </p:nvPr>
        </p:nvSpPr>
        <p:spPr>
          <a:xfrm>
            <a:off x="762000" y="990600"/>
            <a:ext cx="7488238" cy="5105400"/>
          </a:xfrm>
        </p:spPr>
        <p:txBody>
          <a:bodyPr/>
          <a:lstStyle/>
          <a:p>
            <a:pPr>
              <a:defRPr/>
            </a:pPr>
            <a:r>
              <a:rPr lang="en-GB" sz="2800" dirty="0" smtClean="0"/>
              <a:t>Continue process of editorial amendments to the MSI Publications.</a:t>
            </a:r>
            <a:r>
              <a:rPr lang="en-US" sz="2800" dirty="0" smtClean="0"/>
              <a:t> </a:t>
            </a:r>
          </a:p>
          <a:p>
            <a:r>
              <a:rPr lang="en-US" sz="2800" dirty="0" smtClean="0"/>
              <a:t>Monitor developments in IMO regarding E-Navigation and GMDSS Modernization and their impact on the </a:t>
            </a:r>
            <a:r>
              <a:rPr lang="en-GB" sz="2800" dirty="0" smtClean="0"/>
              <a:t>provision of navigational warnings to mariners at sea.  </a:t>
            </a:r>
          </a:p>
          <a:p>
            <a:r>
              <a:rPr lang="en-GB" sz="2800" dirty="0" smtClean="0"/>
              <a:t>Develop appropriate </a:t>
            </a:r>
            <a:r>
              <a:rPr lang="en-US" sz="2800" dirty="0" smtClean="0"/>
              <a:t>advice and guidance to IMO through IHO member states’ national delegations and, when appropriate, at the relevant IMO committees and sub-committees attended by IHO delegates.</a:t>
            </a:r>
          </a:p>
          <a:p>
            <a:r>
              <a:rPr lang="en-US" sz="2800" dirty="0" smtClean="0"/>
              <a:t>Develop an MSI standard for S-100</a:t>
            </a:r>
            <a:r>
              <a:rPr lang="en-GB" sz="2800" dirty="0" smtClean="0"/>
              <a:t>.</a:t>
            </a:r>
          </a:p>
          <a:p>
            <a:pPr>
              <a:defRPr/>
            </a:pPr>
            <a:endParaRPr lang="en-A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smtClean="0"/>
              <a:t>Action requested of IRCC</a:t>
            </a:r>
            <a:endParaRPr lang="en-AU" dirty="0"/>
          </a:p>
        </p:txBody>
      </p:sp>
      <p:sp>
        <p:nvSpPr>
          <p:cNvPr id="3" name="Content Placeholder 2"/>
          <p:cNvSpPr>
            <a:spLocks noGrp="1"/>
          </p:cNvSpPr>
          <p:nvPr>
            <p:ph idx="1"/>
          </p:nvPr>
        </p:nvSpPr>
        <p:spPr>
          <a:xfrm>
            <a:off x="457200" y="1676400"/>
            <a:ext cx="7488238" cy="5029200"/>
          </a:xfrm>
        </p:spPr>
        <p:txBody>
          <a:bodyPr/>
          <a:lstStyle/>
          <a:p>
            <a:pPr>
              <a:defRPr/>
            </a:pPr>
            <a:r>
              <a:rPr lang="en-AU" sz="2800" dirty="0" smtClean="0"/>
              <a:t>a.	</a:t>
            </a:r>
            <a:r>
              <a:rPr lang="en-AU" sz="2400" dirty="0"/>
              <a:t>note the WWNWS-SC report;</a:t>
            </a:r>
            <a:endParaRPr lang="en-GB" sz="2400" dirty="0"/>
          </a:p>
          <a:p>
            <a:pPr>
              <a:defRPr/>
            </a:pPr>
            <a:r>
              <a:rPr lang="en-AU" sz="2400" dirty="0"/>
              <a:t>b.	</a:t>
            </a:r>
            <a:r>
              <a:rPr lang="en-AU" sz="2400" dirty="0"/>
              <a:t>re-appoint the WWNWS-SC to continue its work under its </a:t>
            </a:r>
            <a:r>
              <a:rPr lang="en-AU" sz="2400" dirty="0" smtClean="0"/>
              <a:t>	current </a:t>
            </a:r>
            <a:r>
              <a:rPr lang="en-AU" sz="2400" dirty="0"/>
              <a:t>Terms of </a:t>
            </a:r>
            <a:r>
              <a:rPr lang="en-AU" sz="2400" dirty="0" smtClean="0"/>
              <a:t>Reference.</a:t>
            </a:r>
            <a:endParaRPr lang="en-GB" sz="2400" dirty="0"/>
          </a:p>
          <a:p>
            <a:pPr algn="just">
              <a:buFont typeface="Wingdings" pitchFamily="2" charset="2"/>
              <a:buNone/>
              <a:defRPr/>
            </a:pPr>
            <a:endParaRPr lang="en-GB" sz="2800" dirty="0" smtClean="0"/>
          </a:p>
          <a:p>
            <a:pPr>
              <a:defRPr/>
            </a:pPr>
            <a:endParaRPr lang="en-AU"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HSSC Report template</Template>
  <TotalTime>850</TotalTime>
  <Words>436</Words>
  <Application>Microsoft Office PowerPoint</Application>
  <PresentationFormat>On-screen Show (4:3)</PresentationFormat>
  <Paragraphs>41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HSSC Report template</vt:lpstr>
      <vt:lpstr>PowerPoint Presentation</vt:lpstr>
      <vt:lpstr>Principal activities and achievements</vt:lpstr>
      <vt:lpstr>Principal activities and achievements</vt:lpstr>
      <vt:lpstr>Principal activities and achievements</vt:lpstr>
      <vt:lpstr>Principal activities and achievements</vt:lpstr>
      <vt:lpstr>Principal activities and achievements</vt:lpstr>
      <vt:lpstr>Future work programme</vt:lpstr>
      <vt:lpstr>Action requested of IRCC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 HUET</dc:creator>
  <cp:lastModifiedBy>DohertyP</cp:lastModifiedBy>
  <cp:revision>68</cp:revision>
  <cp:lastPrinted>2012-09-12T13:41:09Z</cp:lastPrinted>
  <dcterms:created xsi:type="dcterms:W3CDTF">2011-10-01T21:09:34Z</dcterms:created>
  <dcterms:modified xsi:type="dcterms:W3CDTF">2014-05-06T12:24:38Z</dcterms:modified>
</cp:coreProperties>
</file>