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535" r:id="rId2"/>
    <p:sldId id="538" r:id="rId3"/>
    <p:sldId id="540" r:id="rId4"/>
    <p:sldId id="539" r:id="rId5"/>
    <p:sldId id="541" r:id="rId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89400"/>
    <a:srgbClr val="B29EFA"/>
    <a:srgbClr val="BCADEB"/>
    <a:srgbClr val="C19DFB"/>
    <a:srgbClr val="908BF9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86444" autoAdjust="0"/>
  </p:normalViewPr>
  <p:slideViewPr>
    <p:cSldViewPr>
      <p:cViewPr varScale="1">
        <p:scale>
          <a:sx n="61" d="100"/>
          <a:sy n="61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4A37485-E1F2-4D62-90BF-CDCEEA9507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648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B4B9EBD-E635-4B7D-A78B-8C9962D6BF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092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503724" y="1490663"/>
            <a:ext cx="3815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Inter Regional Coordination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504907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17896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252177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637585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657260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25D93B46-498E-47C5-BDED-9A48D6CADD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9350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877159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189395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22984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214161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87563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04" r:id="rId3"/>
    <p:sldLayoutId id="214748371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76350" y="2565400"/>
            <a:ext cx="6400800" cy="316388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Proposal by the IHB</a:t>
            </a:r>
          </a:p>
          <a:p>
            <a:endParaRPr lang="en-AU" dirty="0"/>
          </a:p>
          <a:p>
            <a:r>
              <a:rPr lang="en-AU" dirty="0" smtClean="0"/>
              <a:t>Guidance on access to Bathymetric Data collected for Commercial or </a:t>
            </a:r>
            <a:r>
              <a:rPr lang="en-AU" dirty="0"/>
              <a:t>S</a:t>
            </a:r>
            <a:r>
              <a:rPr lang="en-AU" dirty="0" smtClean="0"/>
              <a:t>cientific Purposes</a:t>
            </a:r>
            <a:endParaRPr lang="en-AU" b="1" dirty="0" smtClean="0"/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(paper IRCC7-11B)</a:t>
            </a:r>
            <a:endParaRPr lang="en-A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marL="0" indent="0" algn="just">
              <a:buNone/>
            </a:pPr>
            <a:r>
              <a:rPr lang="en-AU" sz="2400" dirty="0" smtClean="0"/>
              <a:t>Proposal supported by Chair of MSDIWG</a:t>
            </a:r>
          </a:p>
          <a:p>
            <a:pPr marL="0" indent="0" algn="just">
              <a:buNone/>
            </a:pPr>
            <a:r>
              <a:rPr lang="en-US" sz="2400" dirty="0" smtClean="0"/>
              <a:t>several industry expert observers prepared to participate</a:t>
            </a:r>
            <a:endParaRPr lang="en-AU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EIHC-5 Decision 8 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488238" cy="4530725"/>
          </a:xfrm>
        </p:spPr>
        <p:txBody>
          <a:bodyPr/>
          <a:lstStyle/>
          <a:p>
            <a:pPr marL="0" indent="0" algn="just">
              <a:buNone/>
            </a:pPr>
            <a:r>
              <a:rPr lang="en-AU" sz="2400" dirty="0" smtClean="0"/>
              <a:t>IRCC</a:t>
            </a:r>
            <a:r>
              <a:rPr lang="en-AU" sz="2400" dirty="0" smtClean="0"/>
              <a:t> Action 6/47 – Propose IHO Resolution … </a:t>
            </a:r>
            <a:r>
              <a:rPr lang="en-AU" sz="2400" i="1" dirty="0" smtClean="0"/>
              <a:t>to maximise access to hydrographic information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en-US" sz="2400" dirty="0" smtClean="0"/>
              <a:t>Combination of approaches required</a:t>
            </a:r>
          </a:p>
          <a:p>
            <a:pPr marL="517525" lvl="1" indent="-342900" algn="just"/>
            <a:r>
              <a:rPr lang="en-US" sz="2400" i="1" dirty="0" smtClean="0"/>
              <a:t>support MSDI</a:t>
            </a:r>
          </a:p>
          <a:p>
            <a:pPr marL="517525" lvl="1" indent="-342900" algn="just"/>
            <a:r>
              <a:rPr lang="en-US" sz="2400" i="1" dirty="0"/>
              <a:t>identify ways to access survey data collected for commercial and scientific purposes for wider </a:t>
            </a:r>
            <a:r>
              <a:rPr lang="en-US" sz="2400" i="1" dirty="0"/>
              <a:t>use</a:t>
            </a:r>
          </a:p>
          <a:p>
            <a:pPr marL="517525" lvl="1" indent="-342900" algn="just"/>
            <a:r>
              <a:rPr lang="en-US" sz="2400" dirty="0" smtClean="0"/>
              <a:t>respect commercial interests and political sensitivities</a:t>
            </a:r>
          </a:p>
          <a:p>
            <a:pPr marL="342900" indent="-342900" algn="just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24638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dirty="0" smtClean="0"/>
              <a:t>Action requested of IRCC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1"/>
            <a:ext cx="7488238" cy="3268960"/>
          </a:xfrm>
        </p:spPr>
        <p:txBody>
          <a:bodyPr/>
          <a:lstStyle/>
          <a:p>
            <a:pPr marL="0" indent="0" algn="just">
              <a:buNone/>
              <a:tabLst>
                <a:tab pos="712788" algn="l"/>
              </a:tabLst>
            </a:pPr>
            <a:r>
              <a:rPr lang="en-AU" sz="2400" dirty="0" smtClean="0"/>
              <a:t>1.</a:t>
            </a:r>
            <a:r>
              <a:rPr lang="en-AU" sz="2400" b="1" dirty="0" smtClean="0"/>
              <a:t>	Task</a:t>
            </a:r>
            <a:r>
              <a:rPr lang="en-AU" sz="2400" dirty="0" smtClean="0"/>
              <a:t> </a:t>
            </a:r>
            <a:r>
              <a:rPr lang="en-AU" sz="2400" dirty="0"/>
              <a:t>the MSDIWG to prepare a supplement or additional chapter, as appropriate, to C-17- </a:t>
            </a:r>
            <a:r>
              <a:rPr lang="en-AU" sz="2400" i="1" dirty="0"/>
              <a:t>Spatial Data Infrastructures: “The Marine Dimension” - Guidance for Hydrographic Offices </a:t>
            </a:r>
            <a:r>
              <a:rPr lang="en-AU" sz="2400" dirty="0"/>
              <a:t>that provides guidance on mechanisms that can be established to improve national access to bathymetric and related hydrographic data originally collected for commercial or scientific </a:t>
            </a:r>
            <a:r>
              <a:rPr lang="en-AU" sz="2400" dirty="0" smtClean="0"/>
              <a:t>purposes</a:t>
            </a:r>
          </a:p>
          <a:p>
            <a:pPr marL="0" indent="0" algn="just">
              <a:spcBef>
                <a:spcPts val="1800"/>
              </a:spcBef>
              <a:buNone/>
              <a:tabLst>
                <a:tab pos="712788" algn="l"/>
              </a:tabLst>
            </a:pPr>
            <a:r>
              <a:rPr lang="en-AU" sz="2400" dirty="0" smtClean="0"/>
              <a:t>2.	The </a:t>
            </a:r>
            <a:r>
              <a:rPr lang="en-AU" sz="2400" dirty="0"/>
              <a:t>draft to be </a:t>
            </a:r>
            <a:r>
              <a:rPr lang="en-AU" sz="2400" b="1" dirty="0"/>
              <a:t>submitted</a:t>
            </a:r>
            <a:r>
              <a:rPr lang="en-AU" sz="2400" dirty="0"/>
              <a:t> to IRCC-8 for review and endorsement prior to any formal adoption by Member </a:t>
            </a:r>
            <a:r>
              <a:rPr lang="en-AU" sz="2400" dirty="0" smtClean="0"/>
              <a:t>States </a:t>
            </a:r>
          </a:p>
          <a:p>
            <a:pPr marL="0" indent="0" algn="just">
              <a:spcBef>
                <a:spcPts val="1800"/>
              </a:spcBef>
              <a:buNone/>
              <a:tabLst>
                <a:tab pos="712788" algn="l"/>
              </a:tabLst>
            </a:pPr>
            <a:r>
              <a:rPr lang="en-US" sz="2400" dirty="0" smtClean="0"/>
              <a:t>3.	Take any other action as appropriate</a:t>
            </a:r>
            <a:endParaRPr lang="en-AU" sz="2400" dirty="0"/>
          </a:p>
          <a:p>
            <a:endParaRPr lang="en-A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2660541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134</TotalTime>
  <Words>84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HSSC Report template</vt:lpstr>
      <vt:lpstr>PowerPoint Presentation</vt:lpstr>
      <vt:lpstr>PowerPoint Presentation</vt:lpstr>
      <vt:lpstr>EIHC-5 Decision 8 :</vt:lpstr>
      <vt:lpstr>Action requested of IRCC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Ward</dc:creator>
  <cp:lastModifiedBy>Robert Ward</cp:lastModifiedBy>
  <cp:revision>12</cp:revision>
  <dcterms:created xsi:type="dcterms:W3CDTF">2015-05-27T08:36:50Z</dcterms:created>
  <dcterms:modified xsi:type="dcterms:W3CDTF">2015-05-27T13:12:31Z</dcterms:modified>
</cp:coreProperties>
</file>