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8"/>
  </p:notesMasterIdLst>
  <p:handoutMasterIdLst>
    <p:handoutMasterId r:id="rId9"/>
  </p:handoutMasterIdLst>
  <p:sldIdLst>
    <p:sldId id="716" r:id="rId2"/>
    <p:sldId id="693" r:id="rId3"/>
    <p:sldId id="717" r:id="rId4"/>
    <p:sldId id="718" r:id="rId5"/>
    <p:sldId id="719" r:id="rId6"/>
    <p:sldId id="720" r:id="rId7"/>
  </p:sldIdLst>
  <p:sldSz cx="9144000" cy="6858000" type="screen4x3"/>
  <p:notesSz cx="6810375" cy="9942513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8000"/>
    <a:srgbClr val="FF00FF"/>
    <a:srgbClr val="1F5F1F"/>
    <a:srgbClr val="246E24"/>
    <a:srgbClr val="339933"/>
    <a:srgbClr val="00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emlayout 2 - Marker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yst layout 2 - Markerin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94660"/>
  </p:normalViewPr>
  <p:slideViewPr>
    <p:cSldViewPr>
      <p:cViewPr>
        <p:scale>
          <a:sx n="70" d="100"/>
          <a:sy n="70" d="100"/>
        </p:scale>
        <p:origin x="-136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87" tIns="45844" rIns="91687" bIns="45844" numCol="1" anchor="t" anchorCtr="0" compatLnSpc="1">
            <a:prstTxWarp prst="textNoShape">
              <a:avLst/>
            </a:prstTxWarp>
          </a:bodyPr>
          <a:lstStyle>
            <a:lvl1pPr defTabSz="917575">
              <a:defRPr sz="1200">
                <a:latin typeface="Verdana" charset="0"/>
                <a:ea typeface="+mn-ea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9213" y="0"/>
            <a:ext cx="29511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87" tIns="45844" rIns="91687" bIns="45844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latin typeface="Verdana" charset="0"/>
                <a:ea typeface="+mn-ea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511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87" tIns="45844" rIns="91687" bIns="45844" numCol="1" anchor="b" anchorCtr="0" compatLnSpc="1">
            <a:prstTxWarp prst="textNoShape">
              <a:avLst/>
            </a:prstTxWarp>
          </a:bodyPr>
          <a:lstStyle>
            <a:lvl1pPr defTabSz="917575">
              <a:defRPr sz="1200">
                <a:latin typeface="Verdana" charset="0"/>
                <a:ea typeface="+mn-ea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9213" y="9447213"/>
            <a:ext cx="29511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87" tIns="45844" rIns="91687" bIns="45844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/>
            </a:lvl1pPr>
          </a:lstStyle>
          <a:p>
            <a:fld id="{E645BA17-D55A-4FF3-8D6A-198F3BC73E3E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154005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87" tIns="45844" rIns="91687" bIns="45844" numCol="1" anchor="t" anchorCtr="0" compatLnSpc="1">
            <a:prstTxWarp prst="textNoShape">
              <a:avLst/>
            </a:prstTxWarp>
          </a:bodyPr>
          <a:lstStyle>
            <a:lvl1pPr defTabSz="917575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213" y="0"/>
            <a:ext cx="29511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87" tIns="45844" rIns="91687" bIns="45844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70462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722813"/>
            <a:ext cx="4987925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87" tIns="45844" rIns="91687" bIns="45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511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87" tIns="45844" rIns="91687" bIns="45844" numCol="1" anchor="b" anchorCtr="0" compatLnSpc="1">
            <a:prstTxWarp prst="textNoShape">
              <a:avLst/>
            </a:prstTxWarp>
          </a:bodyPr>
          <a:lstStyle>
            <a:lvl1pPr defTabSz="917575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213" y="9447213"/>
            <a:ext cx="29511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87" tIns="45844" rIns="91687" bIns="45844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latin typeface="Arial" charset="0"/>
              </a:defRPr>
            </a:lvl1pPr>
          </a:lstStyle>
          <a:p>
            <a:fld id="{89F1E0D1-3567-4890-996B-4677247D8148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792399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966" indent="-228966"/>
            <a:endParaRPr lang="da-DK" altLang="da-D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Klik for at redigere i masteren</a:t>
            </a:r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for at redigere teksttypografierne i masteren</a:t>
            </a:r>
          </a:p>
          <a:p>
            <a:pPr lvl="1"/>
            <a:r>
              <a:rPr lang="en-US" smtClean="0"/>
              <a:t>Andet niveau</a:t>
            </a:r>
          </a:p>
          <a:p>
            <a:pPr lvl="2"/>
            <a:r>
              <a:rPr lang="en-US" smtClean="0"/>
              <a:t>Tredje niveau</a:t>
            </a:r>
          </a:p>
          <a:p>
            <a:pPr lvl="3"/>
            <a:r>
              <a:rPr lang="en-US" smtClean="0"/>
              <a:t>Fjerde niveau</a:t>
            </a:r>
          </a:p>
          <a:p>
            <a:pPr lvl="4"/>
            <a:r>
              <a:rPr lang="en-US" smtClean="0"/>
              <a:t>Femte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808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Klik for at redigere i masteren</a:t>
            </a:r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19138" y="1258888"/>
            <a:ext cx="3881437" cy="4678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for at redigere teksttypografierne i masteren</a:t>
            </a:r>
          </a:p>
          <a:p>
            <a:pPr lvl="1"/>
            <a:r>
              <a:rPr lang="en-US" smtClean="0"/>
              <a:t>Andet niveau</a:t>
            </a:r>
          </a:p>
          <a:p>
            <a:pPr lvl="2"/>
            <a:r>
              <a:rPr lang="en-US" smtClean="0"/>
              <a:t>Tredje niveau</a:t>
            </a:r>
          </a:p>
          <a:p>
            <a:pPr lvl="3"/>
            <a:r>
              <a:rPr lang="en-US" smtClean="0"/>
              <a:t>Fjerde niveau</a:t>
            </a:r>
          </a:p>
          <a:p>
            <a:pPr lvl="4"/>
            <a:r>
              <a:rPr lang="en-US" smtClean="0"/>
              <a:t>Femte niveau</a:t>
            </a:r>
            <a:endParaRPr lang="en-GB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752975" y="1258888"/>
            <a:ext cx="3883025" cy="4678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for at redigere teksttypografierne i masteren</a:t>
            </a:r>
          </a:p>
          <a:p>
            <a:pPr lvl="1"/>
            <a:r>
              <a:rPr lang="en-US" smtClean="0"/>
              <a:t>Andet niveau</a:t>
            </a:r>
          </a:p>
          <a:p>
            <a:pPr lvl="2"/>
            <a:r>
              <a:rPr lang="en-US" smtClean="0"/>
              <a:t>Tredje niveau</a:t>
            </a:r>
          </a:p>
          <a:p>
            <a:pPr lvl="3"/>
            <a:r>
              <a:rPr lang="en-US" smtClean="0"/>
              <a:t>Fjerde niveau</a:t>
            </a:r>
          </a:p>
          <a:p>
            <a:pPr lvl="4"/>
            <a:r>
              <a:rPr lang="en-US" smtClean="0"/>
              <a:t>Femte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479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Klik for at redigere i masteren</a:t>
            </a:r>
            <a:endParaRPr lang="en-GB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for at redigere teksttypografierne i masteren</a:t>
            </a:r>
          </a:p>
          <a:p>
            <a:pPr lvl="1"/>
            <a:r>
              <a:rPr lang="en-US" smtClean="0"/>
              <a:t>Andet niveau</a:t>
            </a:r>
          </a:p>
          <a:p>
            <a:pPr lvl="2"/>
            <a:r>
              <a:rPr lang="en-US" smtClean="0"/>
              <a:t>Tredje niveau</a:t>
            </a:r>
          </a:p>
          <a:p>
            <a:pPr lvl="3"/>
            <a:r>
              <a:rPr lang="en-US" smtClean="0"/>
              <a:t>Fjerde niveau</a:t>
            </a:r>
          </a:p>
          <a:p>
            <a:pPr lvl="4"/>
            <a:r>
              <a:rPr lang="en-US" smtClean="0"/>
              <a:t>Femte niveau</a:t>
            </a:r>
            <a:endParaRPr lang="en-GB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for at redigere teksttypografierne i masteren</a:t>
            </a:r>
          </a:p>
          <a:p>
            <a:pPr lvl="1"/>
            <a:r>
              <a:rPr lang="en-US" smtClean="0"/>
              <a:t>Andet niveau</a:t>
            </a:r>
          </a:p>
          <a:p>
            <a:pPr lvl="2"/>
            <a:r>
              <a:rPr lang="en-US" smtClean="0"/>
              <a:t>Tredje niveau</a:t>
            </a:r>
          </a:p>
          <a:p>
            <a:pPr lvl="3"/>
            <a:r>
              <a:rPr lang="en-US" smtClean="0"/>
              <a:t>Fjerde niveau</a:t>
            </a:r>
          </a:p>
          <a:p>
            <a:pPr lvl="4"/>
            <a:r>
              <a:rPr lang="en-US" smtClean="0"/>
              <a:t>Femte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500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Klik for at redigere i masteren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375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302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269875"/>
            <a:ext cx="79168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titeltypografi i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258888"/>
            <a:ext cx="7916862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teksttypografierne i masteren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pic>
        <p:nvPicPr>
          <p:cNvPr id="5" name="Billede 4" descr="http://intranet.mim.dk/News/GSTNyhedskanal/Documents/GST_logo_UK_web%20signatur%20168%20x%2050.png"/>
          <p:cNvPicPr/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81750"/>
            <a:ext cx="1600200" cy="4762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9" r:id="rId2"/>
    <p:sldLayoutId id="2147483670" r:id="rId3"/>
    <p:sldLayoutId id="2147483671" r:id="rId4"/>
    <p:sldLayoutId id="2147483672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2520280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8076"/>
            <a:ext cx="2088232" cy="2448272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395536" y="2852061"/>
            <a:ext cx="81724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 </a:t>
            </a:r>
            <a:endParaRPr lang="da-DK" dirty="0"/>
          </a:p>
          <a:p>
            <a:pPr algn="ctr"/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NORDIC HYDROGRAPHIC COMMISSION (NHC)</a:t>
            </a:r>
            <a:endParaRPr lang="da-DK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a-DK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NHC report to IRCC8</a:t>
            </a:r>
            <a:endParaRPr lang="da-DK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a-DK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 Dhabi, UAE, 29-31 May 2016</a:t>
            </a:r>
            <a:endParaRPr lang="da-DK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877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ladsholder til indhold 6" descr="mallemuk.jpg"/>
          <p:cNvPicPr>
            <a:picLocks noGrp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581525"/>
            <a:ext cx="3060700" cy="2303463"/>
          </a:xfrm>
        </p:spPr>
      </p:pic>
      <p:pic>
        <p:nvPicPr>
          <p:cNvPr id="164867" name="Pladsholder til indhold 5" descr="Fredericia - Lillebæltsbro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276475"/>
            <a:ext cx="30607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68" name="Pladsholder til indhold 5" descr="porpoise1.jp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4554538"/>
            <a:ext cx="30607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69" name="Pladsholder til indhold 4" descr="ads2-618-220.jp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0"/>
            <a:ext cx="30607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70" name="Pladsholder til indhold 4" descr="fodring.jp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2276475"/>
            <a:ext cx="30607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72" name="Pladsholder til indhold 5" descr="rekruttering 016.jpg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607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73" name="Rectangle 3"/>
          <p:cNvSpPr txBox="1">
            <a:spLocks noChangeArrowheads="1"/>
          </p:cNvSpPr>
          <p:nvPr/>
        </p:nvSpPr>
        <p:spPr bwMode="auto">
          <a:xfrm>
            <a:off x="107504" y="3212306"/>
            <a:ext cx="6400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9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9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9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9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da-DK" altLang="da-DK" sz="2400">
              <a:solidFill>
                <a:schemeClr val="bg1"/>
              </a:solidFill>
              <a:latin typeface="Tahoma" charset="0"/>
              <a:cs typeface="Tahoma" charset="0"/>
            </a:endParaRPr>
          </a:p>
        </p:txBody>
      </p:sp>
      <p:sp>
        <p:nvSpPr>
          <p:cNvPr id="164874" name="Tekstboks 22"/>
          <p:cNvSpPr txBox="1">
            <a:spLocks noChangeArrowheads="1"/>
          </p:cNvSpPr>
          <p:nvPr/>
        </p:nvSpPr>
        <p:spPr bwMode="auto">
          <a:xfrm>
            <a:off x="3105150" y="6137275"/>
            <a:ext cx="31670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342900" indent="-3429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9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9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9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9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da-DK" altLang="da-DK" sz="2000">
              <a:solidFill>
                <a:schemeClr val="bg1"/>
              </a:solidFill>
              <a:latin typeface="Tahoma" charset="0"/>
              <a:cs typeface="Tahoma" charset="0"/>
            </a:endParaRPr>
          </a:p>
        </p:txBody>
      </p:sp>
      <p:pic>
        <p:nvPicPr>
          <p:cNvPr id="164875" name="Picture 4" descr="http://www.earthtimes.org/newsimage/seaweed_farm_20112.jpg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305911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76" name="Picture 11" descr="G:\Afdelinger\Myndighed\Kyst, Havn og Sø\MSP billeder\Billeder - forside\COLOURBOX2255046.jpg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581525"/>
            <a:ext cx="30257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77" name="Picture 13" descr="234346_16_9_large_348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525"/>
            <a:ext cx="3065463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78" name="Picture 14" descr="Havfishfarm_Wikipedia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276475"/>
            <a:ext cx="3055937" cy="230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Et_af_verdens_st_rs_248525f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" r="3693"/>
          <a:stretch/>
        </p:blipFill>
        <p:spPr bwMode="auto">
          <a:xfrm>
            <a:off x="6083301" y="0"/>
            <a:ext cx="3060699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840335" y="2320301"/>
            <a:ext cx="3428405" cy="224676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37931725" indent="-37474525" eaLnBrk="0" hangingPunct="0">
              <a:defRPr sz="28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algn="ctr"/>
            <a:endParaRPr lang="en-US" sz="2000" b="1" dirty="0" smtClean="0">
              <a:solidFill>
                <a:srgbClr val="000066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00066"/>
                </a:solidFill>
              </a:rPr>
              <a:t>Nordic </a:t>
            </a:r>
            <a:r>
              <a:rPr lang="en-US" sz="2000" b="1" dirty="0">
                <a:solidFill>
                  <a:srgbClr val="000066"/>
                </a:solidFill>
              </a:rPr>
              <a:t>Hydrographic Commission</a:t>
            </a:r>
          </a:p>
          <a:p>
            <a:pPr algn="ctr"/>
            <a:r>
              <a:rPr lang="en-US" sz="2000" b="1" dirty="0">
                <a:solidFill>
                  <a:srgbClr val="000066"/>
                </a:solidFill>
              </a:rPr>
              <a:t>60th Conference - Stavanger - Norway</a:t>
            </a:r>
          </a:p>
          <a:p>
            <a:pPr algn="ctr"/>
            <a:r>
              <a:rPr lang="en-US" sz="2000" b="1" dirty="0">
                <a:solidFill>
                  <a:srgbClr val="000066"/>
                </a:solidFill>
              </a:rPr>
              <a:t>11-13 April </a:t>
            </a:r>
            <a:r>
              <a:rPr lang="en-US" sz="2000" b="1" dirty="0" smtClean="0">
                <a:solidFill>
                  <a:srgbClr val="000066"/>
                </a:solidFill>
              </a:rPr>
              <a:t>2016</a:t>
            </a:r>
          </a:p>
          <a:p>
            <a:pPr algn="ctr"/>
            <a:endParaRPr lang="en-US" sz="20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9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0731" y="692696"/>
            <a:ext cx="835292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item 1</a:t>
            </a:r>
            <a:endParaRPr lang="da-DK" sz="2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Admiralty Information Overlay (AIO):</a:t>
            </a: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subject was discussed at NHC60 in April 2016. </a:t>
            </a:r>
            <a:endParaRPr lang="en-US" sz="20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NHC MS agreed that the AIO service, used in waters were Member states have a national P/T-service, can have a negative impact on the safety of navigation. </a:t>
            </a:r>
            <a:endParaRPr lang="en-US" sz="20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NHC Member states strongly supports the three proposals regarding AIO put forward by the WENDWG:</a:t>
            </a:r>
            <a:endParaRPr lang="da-DK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Tx/>
              <a:buChar char="-"/>
            </a:pP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AIO </a:t>
            </a: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be withdrawn for the areas where the primary charting authority produces P/T </a:t>
            </a:r>
            <a:endParaRPr lang="da-DK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Tx/>
              <a:buChar char="-"/>
            </a:pPr>
            <a:r>
              <a:rPr lang="en-US" sz="20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NtMs</a:t>
            </a: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their ENC AIO service should be provided only if and after a given ENC producer has provided its </a:t>
            </a: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consent</a:t>
            </a:r>
          </a:p>
          <a:p>
            <a:pPr marL="342900" lvl="0" indent="-342900">
              <a:buFontTx/>
              <a:buChar char="-"/>
            </a:pP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Awareness </a:t>
            </a: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use of P/T updates should be improved. This should be taken into account in future S-101 based ECDIS and included in ENCWG work plans.</a:t>
            </a:r>
            <a:endParaRPr lang="da-DK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504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07271" y="1196752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item 2</a:t>
            </a:r>
            <a:endParaRPr lang="da-DK" sz="2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ENCs to leisure market: Both Denmark and Finland are working on solutions to make updated ENCs available to the leisure markets in order to enhance safety at sea. </a:t>
            </a:r>
            <a:endParaRPr lang="en-US" sz="20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Denmark </a:t>
            </a: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tested a solution for about one year, developed together with a private company, and invited other Nordic countries to participate to obtain a better coverage. </a:t>
            </a: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Denmark will invite all NHC MS to participate in the future work.</a:t>
            </a:r>
            <a:endParaRPr lang="da-DK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349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50555" y="908720"/>
            <a:ext cx="83529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item 3</a:t>
            </a: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on chart production systems: There are ongoing projects to renew nautical chart production systems in Denmark, Finland and Sweden. </a:t>
            </a:r>
            <a:endParaRPr lang="en-US" sz="20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Denmark </a:t>
            </a: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testing and refining a system for production of Greenlandic charts. </a:t>
            </a:r>
            <a:endParaRPr lang="en-US" sz="20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 </a:t>
            </a: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testing different solutions in order to renew the existing system. </a:t>
            </a:r>
            <a:endParaRPr lang="en-US" sz="20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Sweden </a:t>
            </a: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decided to go for a new system and </a:t>
            </a:r>
            <a:r>
              <a:rPr lang="en-GB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now implementing the new system.</a:t>
            </a:r>
            <a:endParaRPr lang="da-DK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077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23528" y="836712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a-DK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NHC Member states strongly supports the three proposals regarding AIO put forward by the </a:t>
            </a: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WENDWG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a-DK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 of experience for Satellite Derived </a:t>
            </a: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Bathymetry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a-DK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solutions for updated ENCs for the leisure market</a:t>
            </a:r>
            <a:endParaRPr lang="da-DK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a-DK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</a:t>
            </a:r>
            <a:r>
              <a:rPr 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 from the IRCC8:</a:t>
            </a:r>
            <a:endParaRPr lang="da-DK" sz="2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IRCC8 is invited to take note of the NHC report</a:t>
            </a:r>
            <a:endParaRPr lang="da-DK"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179366"/>
      </p:ext>
    </p:extLst>
  </p:cSld>
  <p:clrMapOvr>
    <a:masterClrMapping/>
  </p:clrMapOvr>
</p:sld>
</file>

<file path=ppt/theme/theme1.xml><?xml version="1.0" encoding="utf-8"?>
<a:theme xmlns:a="http://schemas.openxmlformats.org/drawingml/2006/main" name="KMS MASTER">
  <a:themeElements>
    <a:clrScheme name="KMS MASTER 13">
      <a:dk1>
        <a:srgbClr val="000000"/>
      </a:dk1>
      <a:lt1>
        <a:srgbClr val="FFFFFF"/>
      </a:lt1>
      <a:dk2>
        <a:srgbClr val="000066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MS 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KMS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MS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MS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MS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MS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MS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MS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MS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MS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MS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MS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MS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MS MASTER 1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9762</TotalTime>
  <Words>256</Words>
  <Application>Microsoft Office PowerPoint</Application>
  <PresentationFormat>Skærmshow (4:3)</PresentationFormat>
  <Paragraphs>41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6</vt:i4>
      </vt:variant>
    </vt:vector>
  </HeadingPairs>
  <TitlesOfParts>
    <vt:vector size="7" baseType="lpstr">
      <vt:lpstr>KMS MASTER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KMS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Beredskabsportalen - Nordisk Chefmøde 2007</dc:title>
  <dc:creator>tbh</dc:creator>
  <cp:lastModifiedBy>Jens Peter Weiss Hartmann</cp:lastModifiedBy>
  <cp:revision>563</cp:revision>
  <dcterms:created xsi:type="dcterms:W3CDTF">2011-12-12T13:11:48Z</dcterms:created>
  <dcterms:modified xsi:type="dcterms:W3CDTF">2016-05-27T16:50:45Z</dcterms:modified>
</cp:coreProperties>
</file>