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4"/>
  </p:notesMasterIdLst>
  <p:handoutMasterIdLst>
    <p:handoutMasterId r:id="rId15"/>
  </p:handoutMasterIdLst>
  <p:sldIdLst>
    <p:sldId id="535" r:id="rId2"/>
    <p:sldId id="547" r:id="rId3"/>
    <p:sldId id="549" r:id="rId4"/>
    <p:sldId id="538" r:id="rId5"/>
    <p:sldId id="536" r:id="rId6"/>
    <p:sldId id="540" r:id="rId7"/>
    <p:sldId id="543" r:id="rId8"/>
    <p:sldId id="544" r:id="rId9"/>
    <p:sldId id="545" r:id="rId10"/>
    <p:sldId id="546" r:id="rId11"/>
    <p:sldId id="541" r:id="rId12"/>
    <p:sldId id="548" r:id="rId13"/>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a:srgbClr val="F89400"/>
    <a:srgbClr val="B29EFA"/>
    <a:srgbClr val="BCADEB"/>
    <a:srgbClr val="C19DFB"/>
    <a:srgbClr val="908BF9"/>
    <a:srgbClr val="6699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6444" autoAdjust="0"/>
  </p:normalViewPr>
  <p:slideViewPr>
    <p:cSldViewPr>
      <p:cViewPr varScale="1">
        <p:scale>
          <a:sx n="56" d="100"/>
          <a:sy n="56" d="100"/>
        </p:scale>
        <p:origin x="160" y="58"/>
      </p:cViewPr>
      <p:guideLst/>
    </p:cSldViewPr>
  </p:slideViewPr>
  <p:notesTextViewPr>
    <p:cViewPr>
      <p:scale>
        <a:sx n="1" d="1"/>
        <a:sy n="1" d="1"/>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AU"/>
          </a:p>
        </p:txBody>
      </p:sp>
      <p:sp>
        <p:nvSpPr>
          <p:cNvPr id="3072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AU"/>
          </a:p>
        </p:txBody>
      </p:sp>
      <p:sp>
        <p:nvSpPr>
          <p:cNvPr id="3072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AU"/>
          </a:p>
        </p:txBody>
      </p:sp>
      <p:sp>
        <p:nvSpPr>
          <p:cNvPr id="3072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4DDDC56C-90BE-4721-A234-969FC31BB9EB}" type="slidenum">
              <a:rPr lang="en-AU" altLang="en-US"/>
              <a:pPr/>
              <a:t>‹#›</a:t>
            </a:fld>
            <a:endParaRPr lang="en-AU" altLang="en-US"/>
          </a:p>
        </p:txBody>
      </p:sp>
    </p:spTree>
    <p:extLst>
      <p:ext uri="{BB962C8B-B14F-4D97-AF65-F5344CB8AC3E}">
        <p14:creationId xmlns:p14="http://schemas.microsoft.com/office/powerpoint/2010/main" val="101413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AU"/>
          </a:p>
        </p:txBody>
      </p:sp>
      <p:sp>
        <p:nvSpPr>
          <p:cNvPr id="819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AU"/>
          </a:p>
        </p:txBody>
      </p:sp>
      <p:sp>
        <p:nvSpPr>
          <p:cNvPr id="10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819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AU"/>
          </a:p>
        </p:txBody>
      </p:sp>
      <p:sp>
        <p:nvSpPr>
          <p:cNvPr id="819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5A1D62B5-16FB-4B3E-ADD6-CA01001C8EE2}" type="slidenum">
              <a:rPr lang="en-AU" altLang="en-US"/>
              <a:pPr/>
              <a:t>‹#›</a:t>
            </a:fld>
            <a:endParaRPr lang="en-AU" altLang="en-US"/>
          </a:p>
        </p:txBody>
      </p:sp>
    </p:spTree>
    <p:extLst>
      <p:ext uri="{BB962C8B-B14F-4D97-AF65-F5344CB8AC3E}">
        <p14:creationId xmlns:p14="http://schemas.microsoft.com/office/powerpoint/2010/main" val="24780768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preserve="1" userDrawn="1">
  <p:cSld name="Title Slide">
    <p:spTree>
      <p:nvGrpSpPr>
        <p:cNvPr id="1" name=""/>
        <p:cNvGrpSpPr/>
        <p:nvPr/>
      </p:nvGrpSpPr>
      <p:grpSpPr>
        <a:xfrm>
          <a:off x="0" y="0"/>
          <a:ext cx="0" cy="0"/>
          <a:chOff x="0" y="0"/>
          <a:chExt cx="0" cy="0"/>
        </a:xfrm>
      </p:grpSpPr>
      <p:grpSp>
        <p:nvGrpSpPr>
          <p:cNvPr id="3" name="Group 2"/>
          <p:cNvGrpSpPr>
            <a:grpSpLocks/>
          </p:cNvGrpSpPr>
          <p:nvPr/>
        </p:nvGrpSpPr>
        <p:grpSpPr bwMode="auto">
          <a:xfrm>
            <a:off x="0" y="20638"/>
            <a:ext cx="9148763" cy="6851650"/>
            <a:chOff x="1" y="0"/>
            <a:chExt cx="5763" cy="4316"/>
          </a:xfrm>
        </p:grpSpPr>
        <p:sp>
          <p:nvSpPr>
            <p:cNvPr id="4"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sp>
          <p:nvSpPr>
            <p:cNvPr id="5"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sp>
          <p:nvSpPr>
            <p:cNvPr id="6"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grpSp>
          <p:nvGrpSpPr>
            <p:cNvPr id="7" name="Group 6"/>
            <p:cNvGrpSpPr>
              <a:grpSpLocks/>
            </p:cNvGrpSpPr>
            <p:nvPr/>
          </p:nvGrpSpPr>
          <p:grpSpPr bwMode="auto">
            <a:xfrm>
              <a:off x="288" y="0"/>
              <a:ext cx="5098" cy="4316"/>
              <a:chOff x="288" y="0"/>
              <a:chExt cx="5098" cy="4316"/>
            </a:xfrm>
          </p:grpSpPr>
          <p:sp>
            <p:nvSpPr>
              <p:cNvPr id="27" name="Freeform 7"/>
              <p:cNvSpPr>
                <a:spLocks/>
              </p:cNvSpPr>
              <p:nvPr/>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28" name="Freeform 8"/>
              <p:cNvSpPr>
                <a:spLocks/>
              </p:cNvSpPr>
              <p:nvPr/>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29" name="Freeform 9"/>
              <p:cNvSpPr>
                <a:spLocks/>
              </p:cNvSpPr>
              <p:nvPr/>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0" name="Freeform 10"/>
              <p:cNvSpPr>
                <a:spLocks/>
              </p:cNvSpPr>
              <p:nvPr/>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1" name="Freeform 11"/>
              <p:cNvSpPr>
                <a:spLocks/>
              </p:cNvSpPr>
              <p:nvPr/>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2" name="Freeform 12"/>
              <p:cNvSpPr>
                <a:spLocks/>
              </p:cNvSpPr>
              <p:nvPr/>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3" name="Freeform 13"/>
              <p:cNvSpPr>
                <a:spLocks/>
              </p:cNvSpPr>
              <p:nvPr/>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4" name="Freeform 14"/>
              <p:cNvSpPr>
                <a:spLocks/>
              </p:cNvSpPr>
              <p:nvPr/>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5" name="Freeform 15"/>
              <p:cNvSpPr>
                <a:spLocks/>
              </p:cNvSpPr>
              <p:nvPr/>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6" name="Freeform 16"/>
              <p:cNvSpPr>
                <a:spLocks/>
              </p:cNvSpPr>
              <p:nvPr/>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7" name="Freeform 17"/>
              <p:cNvSpPr>
                <a:spLocks/>
              </p:cNvSpPr>
              <p:nvPr/>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8" name="Freeform 18"/>
              <p:cNvSpPr>
                <a:spLocks/>
              </p:cNvSpPr>
              <p:nvPr/>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39" name="Freeform 19"/>
              <p:cNvSpPr>
                <a:spLocks/>
              </p:cNvSpPr>
              <p:nvPr/>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grpSp>
        <p:sp>
          <p:nvSpPr>
            <p:cNvPr id="8"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sp>
          <p:nvSpPr>
            <p:cNvPr id="9"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sp>
          <p:nvSpPr>
            <p:cNvPr id="10"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AU">
                <a:cs typeface="+mn-cs"/>
              </a:endParaRPr>
            </a:p>
          </p:txBody>
        </p:sp>
        <p:sp>
          <p:nvSpPr>
            <p:cNvPr id="11"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a:defRPr/>
              </a:pPr>
              <a:endParaRPr lang="en-AU">
                <a:cs typeface="+mn-cs"/>
              </a:endParaRPr>
            </a:p>
          </p:txBody>
        </p:sp>
        <p:sp>
          <p:nvSpPr>
            <p:cNvPr id="12"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a:defRPr/>
              </a:pPr>
              <a:endParaRPr lang="en-AU">
                <a:cs typeface="+mn-cs"/>
              </a:endParaRPr>
            </a:p>
          </p:txBody>
        </p:sp>
        <p:sp>
          <p:nvSpPr>
            <p:cNvPr id="13"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AU">
                <a:cs typeface="+mn-cs"/>
              </a:endParaRPr>
            </a:p>
          </p:txBody>
        </p:sp>
        <p:sp>
          <p:nvSpPr>
            <p:cNvPr id="14"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a:defRPr/>
              </a:pPr>
              <a:endParaRPr lang="en-AU">
                <a:cs typeface="+mn-cs"/>
              </a:endParaRPr>
            </a:p>
          </p:txBody>
        </p:sp>
        <p:sp>
          <p:nvSpPr>
            <p:cNvPr id="15"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a:defRPr/>
              </a:pPr>
              <a:endParaRPr lang="en-AU">
                <a:cs typeface="+mn-cs"/>
              </a:endParaRPr>
            </a:p>
          </p:txBody>
        </p:sp>
        <p:sp>
          <p:nvSpPr>
            <p:cNvPr id="16"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a:defRPr/>
              </a:pPr>
              <a:endParaRPr lang="en-AU">
                <a:cs typeface="+mn-cs"/>
              </a:endParaRPr>
            </a:p>
          </p:txBody>
        </p:sp>
        <p:sp>
          <p:nvSpPr>
            <p:cNvPr id="17"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a:defRPr/>
              </a:pPr>
              <a:endParaRPr lang="en-AU">
                <a:cs typeface="+mn-cs"/>
              </a:endParaRPr>
            </a:p>
          </p:txBody>
        </p:sp>
        <p:sp>
          <p:nvSpPr>
            <p:cNvPr id="18"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a:defRPr/>
              </a:pPr>
              <a:endParaRPr lang="en-AU">
                <a:cs typeface="+mn-cs"/>
              </a:endParaRPr>
            </a:p>
          </p:txBody>
        </p:sp>
        <p:grpSp>
          <p:nvGrpSpPr>
            <p:cNvPr id="19" name="Group 31"/>
            <p:cNvGrpSpPr>
              <a:grpSpLocks/>
            </p:cNvGrpSpPr>
            <p:nvPr/>
          </p:nvGrpSpPr>
          <p:grpSpPr bwMode="auto">
            <a:xfrm>
              <a:off x="1" y="392"/>
              <a:ext cx="5758" cy="1571"/>
              <a:chOff x="1" y="392"/>
              <a:chExt cx="5758" cy="1571"/>
            </a:xfrm>
          </p:grpSpPr>
          <p:sp>
            <p:nvSpPr>
              <p:cNvPr id="22" name="Line 32"/>
              <p:cNvSpPr>
                <a:spLocks noChangeShapeType="1"/>
              </p:cNvSpPr>
              <p:nvPr/>
            </p:nvSpPr>
            <p:spPr bwMode="hidden">
              <a:xfrm>
                <a:off x="1" y="784"/>
                <a:ext cx="5758" cy="0"/>
              </a:xfrm>
              <a:prstGeom prst="line">
                <a:avLst/>
              </a:prstGeom>
              <a:noFill/>
              <a:ln w="15875">
                <a:solidFill>
                  <a:schemeClr val="bg1"/>
                </a:solidFill>
                <a:round/>
                <a:headEnd/>
                <a:tailEnd/>
              </a:ln>
              <a:effectLst/>
            </p:spPr>
            <p:txBody>
              <a:bodyPr/>
              <a:lstStyle/>
              <a:p>
                <a:pPr>
                  <a:defRPr/>
                </a:pPr>
                <a:endParaRPr lang="en-AU">
                  <a:cs typeface="+mn-cs"/>
                </a:endParaRPr>
              </a:p>
            </p:txBody>
          </p:sp>
          <p:sp>
            <p:nvSpPr>
              <p:cNvPr id="23" name="Line 33"/>
              <p:cNvSpPr>
                <a:spLocks noChangeShapeType="1"/>
              </p:cNvSpPr>
              <p:nvPr/>
            </p:nvSpPr>
            <p:spPr bwMode="hidden">
              <a:xfrm>
                <a:off x="1" y="1963"/>
                <a:ext cx="5758" cy="0"/>
              </a:xfrm>
              <a:prstGeom prst="line">
                <a:avLst/>
              </a:prstGeom>
              <a:noFill/>
              <a:ln w="15875">
                <a:solidFill>
                  <a:schemeClr val="bg1"/>
                </a:solidFill>
                <a:round/>
                <a:headEnd/>
                <a:tailEnd/>
              </a:ln>
              <a:effectLst/>
            </p:spPr>
            <p:txBody>
              <a:bodyPr/>
              <a:lstStyle/>
              <a:p>
                <a:pPr>
                  <a:defRPr/>
                </a:pPr>
                <a:endParaRPr lang="en-AU">
                  <a:cs typeface="+mn-cs"/>
                </a:endParaRPr>
              </a:p>
            </p:txBody>
          </p:sp>
          <p:sp>
            <p:nvSpPr>
              <p:cNvPr id="24" name="Line 34"/>
              <p:cNvSpPr>
                <a:spLocks noChangeShapeType="1"/>
              </p:cNvSpPr>
              <p:nvPr/>
            </p:nvSpPr>
            <p:spPr bwMode="hidden">
              <a:xfrm>
                <a:off x="1" y="1570"/>
                <a:ext cx="5758" cy="0"/>
              </a:xfrm>
              <a:prstGeom prst="line">
                <a:avLst/>
              </a:prstGeom>
              <a:noFill/>
              <a:ln w="15875">
                <a:solidFill>
                  <a:schemeClr val="bg1"/>
                </a:solidFill>
                <a:round/>
                <a:headEnd/>
                <a:tailEnd/>
              </a:ln>
              <a:effectLst/>
            </p:spPr>
            <p:txBody>
              <a:bodyPr/>
              <a:lstStyle/>
              <a:p>
                <a:pPr>
                  <a:defRPr/>
                </a:pPr>
                <a:endParaRPr lang="en-AU">
                  <a:cs typeface="+mn-cs"/>
                </a:endParaRPr>
              </a:p>
            </p:txBody>
          </p:sp>
          <p:sp>
            <p:nvSpPr>
              <p:cNvPr id="25" name="Line 35"/>
              <p:cNvSpPr>
                <a:spLocks noChangeShapeType="1"/>
              </p:cNvSpPr>
              <p:nvPr/>
            </p:nvSpPr>
            <p:spPr bwMode="hidden">
              <a:xfrm>
                <a:off x="1" y="1177"/>
                <a:ext cx="5758" cy="0"/>
              </a:xfrm>
              <a:prstGeom prst="line">
                <a:avLst/>
              </a:prstGeom>
              <a:noFill/>
              <a:ln w="15875">
                <a:solidFill>
                  <a:schemeClr val="bg1"/>
                </a:solidFill>
                <a:round/>
                <a:headEnd/>
                <a:tailEnd/>
              </a:ln>
              <a:effectLst/>
            </p:spPr>
            <p:txBody>
              <a:bodyPr/>
              <a:lstStyle/>
              <a:p>
                <a:pPr>
                  <a:defRPr/>
                </a:pPr>
                <a:endParaRPr lang="en-AU">
                  <a:cs typeface="+mn-cs"/>
                </a:endParaRPr>
              </a:p>
            </p:txBody>
          </p:sp>
          <p:sp>
            <p:nvSpPr>
              <p:cNvPr id="26" name="Line 36"/>
              <p:cNvSpPr>
                <a:spLocks noChangeShapeType="1"/>
              </p:cNvSpPr>
              <p:nvPr/>
            </p:nvSpPr>
            <p:spPr bwMode="hidden">
              <a:xfrm>
                <a:off x="1" y="392"/>
                <a:ext cx="5758" cy="0"/>
              </a:xfrm>
              <a:prstGeom prst="line">
                <a:avLst/>
              </a:prstGeom>
              <a:noFill/>
              <a:ln w="15875">
                <a:solidFill>
                  <a:schemeClr val="bg1"/>
                </a:solidFill>
                <a:round/>
                <a:headEnd/>
                <a:tailEnd/>
              </a:ln>
              <a:effectLst/>
            </p:spPr>
            <p:txBody>
              <a:bodyPr/>
              <a:lstStyle/>
              <a:p>
                <a:pPr>
                  <a:defRPr/>
                </a:pPr>
                <a:endParaRPr lang="en-AU">
                  <a:cs typeface="+mn-cs"/>
                </a:endParaRPr>
              </a:p>
            </p:txBody>
          </p:sp>
        </p:grpSp>
        <p:sp>
          <p:nvSpPr>
            <p:cNvPr id="20"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a:defRPr/>
              </a:pPr>
              <a:endParaRPr lang="en-AU">
                <a:cs typeface="+mn-cs"/>
              </a:endParaRPr>
            </a:p>
          </p:txBody>
        </p:sp>
        <p:sp>
          <p:nvSpPr>
            <p:cNvPr id="21"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a:defRPr/>
              </a:pPr>
              <a:endParaRPr lang="en-AU">
                <a:cs typeface="+mn-cs"/>
              </a:endParaRPr>
            </a:p>
          </p:txBody>
        </p:sp>
      </p:grpSp>
      <p:pic>
        <p:nvPicPr>
          <p:cNvPr id="40" name="Picture 78" descr="IHO Colour-transparent-small.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06850" y="415925"/>
            <a:ext cx="8128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Rectangle 40"/>
          <p:cNvSpPr/>
          <p:nvPr/>
        </p:nvSpPr>
        <p:spPr>
          <a:xfrm>
            <a:off x="2502480" y="1490663"/>
            <a:ext cx="3815468" cy="400110"/>
          </a:xfrm>
          <a:prstGeom prst="rect">
            <a:avLst/>
          </a:prstGeom>
        </p:spPr>
        <p:txBody>
          <a:bodyPr wrap="none">
            <a:spAutoFit/>
          </a:bodyPr>
          <a:lstStyle/>
          <a:p>
            <a:pPr>
              <a:defRPr/>
            </a:pPr>
            <a:r>
              <a:rPr lang="en-US" sz="2000" dirty="0" smtClean="0">
                <a:solidFill>
                  <a:srgbClr val="FFFF00"/>
                </a:solidFill>
                <a:effectLst>
                  <a:outerShdw blurRad="38100" dist="38100" dir="2700000" algn="tl">
                    <a:srgbClr val="000000"/>
                  </a:outerShdw>
                </a:effectLst>
                <a:latin typeface="+mn-lt"/>
                <a:cs typeface="+mn-cs"/>
              </a:rPr>
              <a:t>Inter Regional Coordination Committee</a:t>
            </a:r>
            <a:endParaRPr lang="en-AU" sz="2000" dirty="0">
              <a:solidFill>
                <a:srgbClr val="FFFF00"/>
              </a:solidFill>
              <a:effectLst>
                <a:outerShdw blurRad="38100" dist="38100" dir="2700000" algn="tl">
                  <a:srgbClr val="000000"/>
                </a:outerShdw>
              </a:effectLst>
              <a:latin typeface="+mn-lt"/>
              <a:cs typeface="+mn-cs"/>
            </a:endParaRPr>
          </a:p>
        </p:txBody>
      </p:sp>
      <p:sp>
        <p:nvSpPr>
          <p:cNvPr id="588840" name="Rectangle 40"/>
          <p:cNvSpPr>
            <a:spLocks noGrp="1" noChangeArrowheads="1"/>
          </p:cNvSpPr>
          <p:nvPr>
            <p:ph type="subTitle" sz="quarter" idx="1"/>
          </p:nvPr>
        </p:nvSpPr>
        <p:spPr>
          <a:xfrm>
            <a:off x="1275946" y="2564904"/>
            <a:ext cx="6400800" cy="3163958"/>
          </a:xfrm>
        </p:spPr>
        <p:txBody>
          <a:bodyPr/>
          <a:lstStyle>
            <a:lvl1pPr marL="0" indent="0" algn="ctr">
              <a:spcBef>
                <a:spcPts val="1200"/>
              </a:spcBef>
              <a:spcAft>
                <a:spcPts val="600"/>
              </a:spcAft>
              <a:buFont typeface="Wingdings" pitchFamily="2" charset="2"/>
              <a:buNone/>
              <a:defRPr sz="2400"/>
            </a:lvl1pPr>
          </a:lstStyle>
          <a:p>
            <a:r>
              <a:rPr lang="en-US" smtClean="0"/>
              <a:t>Click to edit Master subtitle style</a:t>
            </a:r>
            <a:endParaRPr lang="en-AU" dirty="0"/>
          </a:p>
        </p:txBody>
      </p:sp>
    </p:spTree>
    <p:extLst>
      <p:ext uri="{BB962C8B-B14F-4D97-AF65-F5344CB8AC3E}">
        <p14:creationId xmlns:p14="http://schemas.microsoft.com/office/powerpoint/2010/main" val="1582454262"/>
      </p:ext>
    </p:extLst>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494063719"/>
      </p:ext>
    </p:extLst>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678903377"/>
      </p:ext>
    </p:extLst>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57042" y="277813"/>
            <a:ext cx="7429500" cy="1139825"/>
          </a:xfrm>
        </p:spPr>
        <p:txBody>
          <a:bodyPr/>
          <a:lstStyle>
            <a:lvl1pPr algn="l" defTabSz="720000">
              <a:defRPr/>
            </a:lvl1pPr>
          </a:lstStyle>
          <a:p>
            <a:r>
              <a:rPr lang="en-US" smtClean="0"/>
              <a:t>Click to edit Master title style</a:t>
            </a:r>
            <a:endParaRPr lang="en-AU" dirty="0"/>
          </a:p>
        </p:txBody>
      </p:sp>
      <p:sp>
        <p:nvSpPr>
          <p:cNvPr id="3" name="Content Placeholder 2"/>
          <p:cNvSpPr>
            <a:spLocks noGrp="1"/>
          </p:cNvSpPr>
          <p:nvPr>
            <p:ph idx="1"/>
          </p:nvPr>
        </p:nvSpPr>
        <p:spPr>
          <a:xfrm>
            <a:off x="774853" y="1600200"/>
            <a:ext cx="7488237" cy="4530725"/>
          </a:xfrm>
        </p:spPr>
        <p:txBody>
          <a:bodyPr/>
          <a:lstStyle>
            <a:lvl1pPr marL="363538" indent="-363538">
              <a:defRPr/>
            </a:lvl1pPr>
            <a:lvl2pPr marL="538163" indent="-174625">
              <a:defRPr/>
            </a:lvl2pPr>
            <a:lvl3pPr marL="901700" indent="-185738">
              <a:defRPr/>
            </a:lvl3pPr>
            <a:lvl4pPr marL="1077913" indent="-176213">
              <a:defRPr/>
            </a:lvl4pPr>
            <a:lvl5pPr marL="1252538" indent="-174625">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Tree>
    <p:extLst>
      <p:ext uri="{BB962C8B-B14F-4D97-AF65-F5344CB8AC3E}">
        <p14:creationId xmlns:p14="http://schemas.microsoft.com/office/powerpoint/2010/main" val="2792742082"/>
      </p:ext>
    </p:extLst>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76381419"/>
      </p:ext>
    </p:extLst>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900113" y="1600200"/>
            <a:ext cx="3667125"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Content Placeholder 3"/>
          <p:cNvSpPr>
            <a:spLocks noGrp="1"/>
          </p:cNvSpPr>
          <p:nvPr>
            <p:ph sz="half" idx="2"/>
          </p:nvPr>
        </p:nvSpPr>
        <p:spPr>
          <a:xfrm>
            <a:off x="4719638" y="1600200"/>
            <a:ext cx="3668712"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Rectangle 40"/>
          <p:cNvSpPr>
            <a:spLocks noGrp="1" noChangeArrowheads="1"/>
          </p:cNvSpPr>
          <p:nvPr>
            <p:ph type="dt" sz="half" idx="10"/>
          </p:nvPr>
        </p:nvSpPr>
        <p:spPr>
          <a:xfrm>
            <a:off x="457200" y="6243638"/>
            <a:ext cx="2133600" cy="457200"/>
          </a:xfrm>
          <a:prstGeom prst="rect">
            <a:avLst/>
          </a:prstGeom>
        </p:spPr>
        <p:txBody>
          <a:bodyPr/>
          <a:lstStyle>
            <a:lvl1pPr>
              <a:defRPr>
                <a:cs typeface="+mn-cs"/>
              </a:defRPr>
            </a:lvl1pPr>
          </a:lstStyle>
          <a:p>
            <a:pPr>
              <a:defRPr/>
            </a:pPr>
            <a:endParaRPr lang="en-AU"/>
          </a:p>
        </p:txBody>
      </p:sp>
      <p:sp>
        <p:nvSpPr>
          <p:cNvPr id="6" name="Rectangle 41"/>
          <p:cNvSpPr>
            <a:spLocks noGrp="1" noChangeArrowheads="1"/>
          </p:cNvSpPr>
          <p:nvPr>
            <p:ph type="ftr" sz="quarter" idx="11"/>
          </p:nvPr>
        </p:nvSpPr>
        <p:spPr>
          <a:xfrm>
            <a:off x="3124200" y="6248400"/>
            <a:ext cx="2895600" cy="457200"/>
          </a:xfrm>
          <a:prstGeom prst="rect">
            <a:avLst/>
          </a:prstGeom>
        </p:spPr>
        <p:txBody>
          <a:bodyPr/>
          <a:lstStyle>
            <a:lvl1pPr>
              <a:defRPr>
                <a:cs typeface="+mn-cs"/>
              </a:defRPr>
            </a:lvl1pPr>
          </a:lstStyle>
          <a:p>
            <a:pPr>
              <a:defRPr/>
            </a:pPr>
            <a:endParaRPr lang="en-AU"/>
          </a:p>
        </p:txBody>
      </p:sp>
      <p:sp>
        <p:nvSpPr>
          <p:cNvPr id="7" name="Rectangle 42"/>
          <p:cNvSpPr>
            <a:spLocks noGrp="1" noChangeArrowheads="1"/>
          </p:cNvSpPr>
          <p:nvPr>
            <p:ph type="sldNum" sz="quarter" idx="12"/>
          </p:nvPr>
        </p:nvSpPr>
        <p:spPr>
          <a:xfrm>
            <a:off x="6553200" y="6243638"/>
            <a:ext cx="21336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fld id="{3C6F132B-7CEC-4C88-9D82-DEF84C011642}" type="slidenum">
              <a:rPr lang="en-AU" altLang="en-US"/>
              <a:pPr/>
              <a:t>‹#›</a:t>
            </a:fld>
            <a:endParaRPr lang="en-AU" altLang="en-US"/>
          </a:p>
        </p:txBody>
      </p:sp>
    </p:spTree>
    <p:extLst>
      <p:ext uri="{BB962C8B-B14F-4D97-AF65-F5344CB8AC3E}">
        <p14:creationId xmlns:p14="http://schemas.microsoft.com/office/powerpoint/2010/main" val="2949980481"/>
      </p:ext>
    </p:extLst>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379013358"/>
      </p:ext>
    </p:extLst>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extLst>
      <p:ext uri="{BB962C8B-B14F-4D97-AF65-F5344CB8AC3E}">
        <p14:creationId xmlns:p14="http://schemas.microsoft.com/office/powerpoint/2010/main" val="917610798"/>
      </p:ext>
    </p:extLst>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6249103"/>
      </p:ext>
    </p:extLst>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21735698"/>
      </p:ext>
    </p:extLst>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64639196"/>
      </p:ext>
    </p:extLst>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rgbClr val="002850"/>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763" y="0"/>
            <a:ext cx="9148763" cy="6851650"/>
            <a:chOff x="1" y="0"/>
            <a:chExt cx="5763" cy="4316"/>
          </a:xfrm>
        </p:grpSpPr>
        <p:sp>
          <p:nvSpPr>
            <p:cNvPr id="587779"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sp>
          <p:nvSpPr>
            <p:cNvPr id="587780"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sp>
          <p:nvSpPr>
            <p:cNvPr id="587781"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grpSp>
          <p:nvGrpSpPr>
            <p:cNvPr id="1033" name="Group 6"/>
            <p:cNvGrpSpPr>
              <a:grpSpLocks/>
            </p:cNvGrpSpPr>
            <p:nvPr/>
          </p:nvGrpSpPr>
          <p:grpSpPr bwMode="auto">
            <a:xfrm>
              <a:off x="288" y="0"/>
              <a:ext cx="5098" cy="4316"/>
              <a:chOff x="288" y="0"/>
              <a:chExt cx="5098" cy="4316"/>
            </a:xfrm>
          </p:grpSpPr>
          <p:sp>
            <p:nvSpPr>
              <p:cNvPr id="587783" name="Freeform 7"/>
              <p:cNvSpPr>
                <a:spLocks/>
              </p:cNvSpPr>
              <p:nvPr/>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84" name="Freeform 8"/>
              <p:cNvSpPr>
                <a:spLocks/>
              </p:cNvSpPr>
              <p:nvPr/>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85" name="Freeform 9"/>
              <p:cNvSpPr>
                <a:spLocks/>
              </p:cNvSpPr>
              <p:nvPr/>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86" name="Freeform 10"/>
              <p:cNvSpPr>
                <a:spLocks/>
              </p:cNvSpPr>
              <p:nvPr/>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87" name="Freeform 11"/>
              <p:cNvSpPr>
                <a:spLocks/>
              </p:cNvSpPr>
              <p:nvPr/>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88" name="Freeform 12"/>
              <p:cNvSpPr>
                <a:spLocks/>
              </p:cNvSpPr>
              <p:nvPr/>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89" name="Freeform 13"/>
              <p:cNvSpPr>
                <a:spLocks/>
              </p:cNvSpPr>
              <p:nvPr/>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90" name="Freeform 14"/>
              <p:cNvSpPr>
                <a:spLocks/>
              </p:cNvSpPr>
              <p:nvPr/>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91" name="Freeform 15"/>
              <p:cNvSpPr>
                <a:spLocks/>
              </p:cNvSpPr>
              <p:nvPr/>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92" name="Freeform 16"/>
              <p:cNvSpPr>
                <a:spLocks/>
              </p:cNvSpPr>
              <p:nvPr/>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93" name="Freeform 17"/>
              <p:cNvSpPr>
                <a:spLocks/>
              </p:cNvSpPr>
              <p:nvPr/>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94" name="Freeform 18"/>
              <p:cNvSpPr>
                <a:spLocks/>
              </p:cNvSpPr>
              <p:nvPr/>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sp>
            <p:nvSpPr>
              <p:cNvPr id="587795" name="Freeform 19"/>
              <p:cNvSpPr>
                <a:spLocks/>
              </p:cNvSpPr>
              <p:nvPr/>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AU">
                  <a:cs typeface="+mn-cs"/>
                </a:endParaRPr>
              </a:p>
            </p:txBody>
          </p:sp>
        </p:grpSp>
        <p:sp>
          <p:nvSpPr>
            <p:cNvPr id="587796"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sp>
          <p:nvSpPr>
            <p:cNvPr id="587797"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AU">
                <a:cs typeface="+mn-cs"/>
              </a:endParaRPr>
            </a:p>
          </p:txBody>
        </p:sp>
        <p:sp>
          <p:nvSpPr>
            <p:cNvPr id="587798"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AU">
                <a:cs typeface="+mn-cs"/>
              </a:endParaRPr>
            </a:p>
          </p:txBody>
        </p:sp>
        <p:sp>
          <p:nvSpPr>
            <p:cNvPr id="587799"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a:defRPr/>
              </a:pPr>
              <a:endParaRPr lang="en-AU">
                <a:cs typeface="+mn-cs"/>
              </a:endParaRPr>
            </a:p>
          </p:txBody>
        </p:sp>
        <p:sp>
          <p:nvSpPr>
            <p:cNvPr id="587800"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a:defRPr/>
              </a:pPr>
              <a:endParaRPr lang="en-AU">
                <a:cs typeface="+mn-cs"/>
              </a:endParaRPr>
            </a:p>
          </p:txBody>
        </p:sp>
        <p:sp>
          <p:nvSpPr>
            <p:cNvPr id="587801"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AU">
                <a:cs typeface="+mn-cs"/>
              </a:endParaRPr>
            </a:p>
          </p:txBody>
        </p:sp>
        <p:sp>
          <p:nvSpPr>
            <p:cNvPr id="587802"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a:defRPr/>
              </a:pPr>
              <a:endParaRPr lang="en-AU">
                <a:cs typeface="+mn-cs"/>
              </a:endParaRPr>
            </a:p>
          </p:txBody>
        </p:sp>
        <p:sp>
          <p:nvSpPr>
            <p:cNvPr id="587803"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a:defRPr/>
              </a:pPr>
              <a:endParaRPr lang="en-AU">
                <a:cs typeface="+mn-cs"/>
              </a:endParaRPr>
            </a:p>
          </p:txBody>
        </p:sp>
        <p:sp>
          <p:nvSpPr>
            <p:cNvPr id="587804"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a:defRPr/>
              </a:pPr>
              <a:endParaRPr lang="en-AU">
                <a:cs typeface="+mn-cs"/>
              </a:endParaRPr>
            </a:p>
          </p:txBody>
        </p:sp>
        <p:sp>
          <p:nvSpPr>
            <p:cNvPr id="587805"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a:defRPr/>
              </a:pPr>
              <a:endParaRPr lang="en-AU">
                <a:cs typeface="+mn-cs"/>
              </a:endParaRPr>
            </a:p>
          </p:txBody>
        </p:sp>
        <p:sp>
          <p:nvSpPr>
            <p:cNvPr id="587806"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a:defRPr/>
              </a:pPr>
              <a:endParaRPr lang="en-AU">
                <a:cs typeface="+mn-cs"/>
              </a:endParaRPr>
            </a:p>
          </p:txBody>
        </p:sp>
        <p:grpSp>
          <p:nvGrpSpPr>
            <p:cNvPr id="1045" name="Group 31"/>
            <p:cNvGrpSpPr>
              <a:grpSpLocks/>
            </p:cNvGrpSpPr>
            <p:nvPr/>
          </p:nvGrpSpPr>
          <p:grpSpPr bwMode="auto">
            <a:xfrm>
              <a:off x="1" y="392"/>
              <a:ext cx="5758" cy="1571"/>
              <a:chOff x="1" y="392"/>
              <a:chExt cx="5758" cy="1571"/>
            </a:xfrm>
          </p:grpSpPr>
          <p:sp>
            <p:nvSpPr>
              <p:cNvPr id="587808" name="Line 32"/>
              <p:cNvSpPr>
                <a:spLocks noChangeShapeType="1"/>
              </p:cNvSpPr>
              <p:nvPr/>
            </p:nvSpPr>
            <p:spPr bwMode="hidden">
              <a:xfrm>
                <a:off x="1" y="784"/>
                <a:ext cx="5758" cy="0"/>
              </a:xfrm>
              <a:prstGeom prst="line">
                <a:avLst/>
              </a:prstGeom>
              <a:noFill/>
              <a:ln w="15875">
                <a:solidFill>
                  <a:schemeClr val="bg1"/>
                </a:solidFill>
                <a:round/>
                <a:headEnd/>
                <a:tailEnd/>
              </a:ln>
              <a:effectLst/>
            </p:spPr>
            <p:txBody>
              <a:bodyPr/>
              <a:lstStyle/>
              <a:p>
                <a:pPr>
                  <a:defRPr/>
                </a:pPr>
                <a:endParaRPr lang="en-AU">
                  <a:cs typeface="+mn-cs"/>
                </a:endParaRPr>
              </a:p>
            </p:txBody>
          </p:sp>
          <p:sp>
            <p:nvSpPr>
              <p:cNvPr id="587809" name="Line 33"/>
              <p:cNvSpPr>
                <a:spLocks noChangeShapeType="1"/>
              </p:cNvSpPr>
              <p:nvPr/>
            </p:nvSpPr>
            <p:spPr bwMode="hidden">
              <a:xfrm>
                <a:off x="1" y="1963"/>
                <a:ext cx="5758" cy="0"/>
              </a:xfrm>
              <a:prstGeom prst="line">
                <a:avLst/>
              </a:prstGeom>
              <a:noFill/>
              <a:ln w="15875">
                <a:solidFill>
                  <a:schemeClr val="bg1"/>
                </a:solidFill>
                <a:round/>
                <a:headEnd/>
                <a:tailEnd/>
              </a:ln>
              <a:effectLst/>
            </p:spPr>
            <p:txBody>
              <a:bodyPr/>
              <a:lstStyle/>
              <a:p>
                <a:pPr>
                  <a:defRPr/>
                </a:pPr>
                <a:endParaRPr lang="en-AU">
                  <a:cs typeface="+mn-cs"/>
                </a:endParaRPr>
              </a:p>
            </p:txBody>
          </p:sp>
          <p:sp>
            <p:nvSpPr>
              <p:cNvPr id="587810" name="Line 34"/>
              <p:cNvSpPr>
                <a:spLocks noChangeShapeType="1"/>
              </p:cNvSpPr>
              <p:nvPr/>
            </p:nvSpPr>
            <p:spPr bwMode="hidden">
              <a:xfrm>
                <a:off x="1" y="1570"/>
                <a:ext cx="5758" cy="0"/>
              </a:xfrm>
              <a:prstGeom prst="line">
                <a:avLst/>
              </a:prstGeom>
              <a:noFill/>
              <a:ln w="15875">
                <a:solidFill>
                  <a:schemeClr val="bg1"/>
                </a:solidFill>
                <a:round/>
                <a:headEnd/>
                <a:tailEnd/>
              </a:ln>
              <a:effectLst/>
            </p:spPr>
            <p:txBody>
              <a:bodyPr/>
              <a:lstStyle/>
              <a:p>
                <a:pPr>
                  <a:defRPr/>
                </a:pPr>
                <a:endParaRPr lang="en-AU">
                  <a:cs typeface="+mn-cs"/>
                </a:endParaRPr>
              </a:p>
            </p:txBody>
          </p:sp>
          <p:sp>
            <p:nvSpPr>
              <p:cNvPr id="587811" name="Line 35"/>
              <p:cNvSpPr>
                <a:spLocks noChangeShapeType="1"/>
              </p:cNvSpPr>
              <p:nvPr/>
            </p:nvSpPr>
            <p:spPr bwMode="hidden">
              <a:xfrm>
                <a:off x="1" y="1177"/>
                <a:ext cx="5758" cy="0"/>
              </a:xfrm>
              <a:prstGeom prst="line">
                <a:avLst/>
              </a:prstGeom>
              <a:noFill/>
              <a:ln w="15875">
                <a:solidFill>
                  <a:schemeClr val="bg1"/>
                </a:solidFill>
                <a:round/>
                <a:headEnd/>
                <a:tailEnd/>
              </a:ln>
              <a:effectLst/>
            </p:spPr>
            <p:txBody>
              <a:bodyPr/>
              <a:lstStyle/>
              <a:p>
                <a:pPr>
                  <a:defRPr/>
                </a:pPr>
                <a:endParaRPr lang="en-AU">
                  <a:cs typeface="+mn-cs"/>
                </a:endParaRPr>
              </a:p>
            </p:txBody>
          </p:sp>
          <p:sp>
            <p:nvSpPr>
              <p:cNvPr id="587812" name="Line 36"/>
              <p:cNvSpPr>
                <a:spLocks noChangeShapeType="1"/>
              </p:cNvSpPr>
              <p:nvPr/>
            </p:nvSpPr>
            <p:spPr bwMode="hidden">
              <a:xfrm>
                <a:off x="1" y="392"/>
                <a:ext cx="5758" cy="0"/>
              </a:xfrm>
              <a:prstGeom prst="line">
                <a:avLst/>
              </a:prstGeom>
              <a:noFill/>
              <a:ln w="15875">
                <a:solidFill>
                  <a:schemeClr val="bg1"/>
                </a:solidFill>
                <a:round/>
                <a:headEnd/>
                <a:tailEnd/>
              </a:ln>
              <a:effectLst/>
            </p:spPr>
            <p:txBody>
              <a:bodyPr/>
              <a:lstStyle/>
              <a:p>
                <a:pPr>
                  <a:defRPr/>
                </a:pPr>
                <a:endParaRPr lang="en-AU">
                  <a:cs typeface="+mn-cs"/>
                </a:endParaRPr>
              </a:p>
            </p:txBody>
          </p:sp>
        </p:grpSp>
        <p:sp>
          <p:nvSpPr>
            <p:cNvPr id="587813"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a:defRPr/>
              </a:pPr>
              <a:endParaRPr lang="en-AU">
                <a:cs typeface="+mn-cs"/>
              </a:endParaRPr>
            </a:p>
          </p:txBody>
        </p:sp>
        <p:sp>
          <p:nvSpPr>
            <p:cNvPr id="587814"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a:defRPr/>
              </a:pPr>
              <a:endParaRPr lang="en-AU">
                <a:cs typeface="+mn-cs"/>
              </a:endParaRPr>
            </a:p>
          </p:txBody>
        </p:sp>
      </p:grpSp>
      <p:sp>
        <p:nvSpPr>
          <p:cNvPr id="587815" name="Rectangle 39"/>
          <p:cNvSpPr>
            <a:spLocks noGrp="1" noChangeArrowheads="1"/>
          </p:cNvSpPr>
          <p:nvPr>
            <p:ph type="title"/>
          </p:nvPr>
        </p:nvSpPr>
        <p:spPr bwMode="auto">
          <a:xfrm>
            <a:off x="857250" y="277813"/>
            <a:ext cx="7429500" cy="11398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AU" dirty="0" smtClean="0"/>
          </a:p>
        </p:txBody>
      </p:sp>
      <p:sp>
        <p:nvSpPr>
          <p:cNvPr id="587819" name="Rectangle 43"/>
          <p:cNvSpPr>
            <a:spLocks noGrp="1" noChangeArrowheads="1"/>
          </p:cNvSpPr>
          <p:nvPr>
            <p:ph type="body" idx="1"/>
          </p:nvPr>
        </p:nvSpPr>
        <p:spPr bwMode="auto">
          <a:xfrm>
            <a:off x="900113" y="1600200"/>
            <a:ext cx="7488237"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dirty="0" smtClean="0"/>
              <a:t>Click to edit Master text styles</a:t>
            </a:r>
          </a:p>
          <a:p>
            <a:pPr lvl="1"/>
            <a:r>
              <a:rPr lang="en-US" noProof="0" dirty="0" smtClean="0"/>
              <a:t> Second level</a:t>
            </a:r>
          </a:p>
          <a:p>
            <a:pPr lvl="2"/>
            <a:r>
              <a:rPr lang="en-US" noProof="0" dirty="0" smtClean="0"/>
              <a:t>Third level</a:t>
            </a:r>
          </a:p>
          <a:p>
            <a:pPr lvl="3"/>
            <a:r>
              <a:rPr lang="en-US" noProof="0" dirty="0" smtClean="0"/>
              <a:t>Fourth level</a:t>
            </a:r>
          </a:p>
          <a:p>
            <a:pPr lvl="4"/>
            <a:r>
              <a:rPr lang="en-US" noProof="0" dirty="0" smtClean="0"/>
              <a:t>Fifth level</a:t>
            </a:r>
            <a:endParaRPr lang="en-AU" dirty="0" smtClean="0"/>
          </a:p>
        </p:txBody>
      </p:sp>
      <p:pic>
        <p:nvPicPr>
          <p:cNvPr id="1029" name="Picture 43" descr="IHO Colour-transparent-small.gif"/>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90488" y="6173788"/>
            <a:ext cx="43815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3712" r:id="rId1"/>
    <p:sldLayoutId id="2147483713" r:id="rId2"/>
    <p:sldLayoutId id="2147483704" r:id="rId3"/>
    <p:sldLayoutId id="2147483714" r:id="rId4"/>
    <p:sldLayoutId id="2147483705" r:id="rId5"/>
    <p:sldLayoutId id="2147483706" r:id="rId6"/>
    <p:sldLayoutId id="2147483707" r:id="rId7"/>
    <p:sldLayoutId id="2147483708" r:id="rId8"/>
    <p:sldLayoutId id="2147483709" r:id="rId9"/>
    <p:sldLayoutId id="2147483710" r:id="rId10"/>
    <p:sldLayoutId id="2147483711" r:id="rId11"/>
  </p:sldLayoutIdLst>
  <p:transition>
    <p:wipe dir="d"/>
  </p:transition>
  <p:timing>
    <p:tnLst>
      <p:par>
        <p:cTn id="1" dur="indefinite" restart="never" nodeType="tmRoot"/>
      </p:par>
    </p:tnLst>
  </p:timing>
  <p:txStyles>
    <p:titleStyle>
      <a:lvl1pPr algn="l" rtl="0" eaLnBrk="1" fontAlgn="base" hangingPunct="1">
        <a:spcBef>
          <a:spcPct val="0"/>
        </a:spcBef>
        <a:spcAft>
          <a:spcPct val="0"/>
        </a:spcAft>
        <a:defRPr sz="3600">
          <a:solidFill>
            <a:srgbClr val="FFFF00"/>
          </a:solidFill>
          <a:effectLst>
            <a:outerShdw blurRad="38100" dist="38100" dir="2700000" algn="tl">
              <a:srgbClr val="000000"/>
            </a:outerShdw>
          </a:effectLst>
          <a:latin typeface="+mj-lt"/>
          <a:ea typeface="+mj-ea"/>
          <a:cs typeface="+mj-cs"/>
        </a:defRPr>
      </a:lvl1pPr>
      <a:lvl2pPr algn="l" rtl="0" eaLnBrk="1" fontAlgn="base" hangingPunct="1">
        <a:spcBef>
          <a:spcPct val="0"/>
        </a:spcBef>
        <a:spcAft>
          <a:spcPct val="0"/>
        </a:spcAft>
        <a:defRPr sz="3600">
          <a:solidFill>
            <a:srgbClr val="FFFF00"/>
          </a:solidFill>
          <a:effectLst>
            <a:outerShdw blurRad="38100" dist="38100" dir="2700000" algn="tl">
              <a:srgbClr val="000000"/>
            </a:outerShdw>
          </a:effectLst>
          <a:latin typeface="Arial Narrow" pitchFamily="34" charset="0"/>
        </a:defRPr>
      </a:lvl2pPr>
      <a:lvl3pPr algn="l" rtl="0" eaLnBrk="1" fontAlgn="base" hangingPunct="1">
        <a:spcBef>
          <a:spcPct val="0"/>
        </a:spcBef>
        <a:spcAft>
          <a:spcPct val="0"/>
        </a:spcAft>
        <a:defRPr sz="3600">
          <a:solidFill>
            <a:srgbClr val="FFFF00"/>
          </a:solidFill>
          <a:effectLst>
            <a:outerShdw blurRad="38100" dist="38100" dir="2700000" algn="tl">
              <a:srgbClr val="000000"/>
            </a:outerShdw>
          </a:effectLst>
          <a:latin typeface="Arial Narrow" pitchFamily="34" charset="0"/>
        </a:defRPr>
      </a:lvl3pPr>
      <a:lvl4pPr algn="l" rtl="0" eaLnBrk="1" fontAlgn="base" hangingPunct="1">
        <a:spcBef>
          <a:spcPct val="0"/>
        </a:spcBef>
        <a:spcAft>
          <a:spcPct val="0"/>
        </a:spcAft>
        <a:defRPr sz="3600">
          <a:solidFill>
            <a:srgbClr val="FFFF00"/>
          </a:solidFill>
          <a:effectLst>
            <a:outerShdw blurRad="38100" dist="38100" dir="2700000" algn="tl">
              <a:srgbClr val="000000"/>
            </a:outerShdw>
          </a:effectLst>
          <a:latin typeface="Arial Narrow" pitchFamily="34" charset="0"/>
        </a:defRPr>
      </a:lvl4pPr>
      <a:lvl5pPr algn="l" rtl="0" eaLnBrk="1" fontAlgn="base" hangingPunct="1">
        <a:spcBef>
          <a:spcPct val="0"/>
        </a:spcBef>
        <a:spcAft>
          <a:spcPct val="0"/>
        </a:spcAft>
        <a:defRPr sz="3600">
          <a:solidFill>
            <a:srgbClr val="FFFF00"/>
          </a:solidFill>
          <a:effectLst>
            <a:outerShdw blurRad="38100" dist="38100" dir="2700000" algn="tl">
              <a:srgbClr val="000000"/>
            </a:outerShdw>
          </a:effectLst>
          <a:latin typeface="Arial Narrow" pitchFamily="34" charset="0"/>
        </a:defRPr>
      </a:lvl5pPr>
      <a:lvl6pPr marL="4572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Arial Narrow" pitchFamily="34" charset="0"/>
        </a:defRPr>
      </a:lvl6pPr>
      <a:lvl7pPr marL="9144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Arial Narrow" pitchFamily="34" charset="0"/>
        </a:defRPr>
      </a:lvl7pPr>
      <a:lvl8pPr marL="13716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Arial Narrow" pitchFamily="34" charset="0"/>
        </a:defRPr>
      </a:lvl8pPr>
      <a:lvl9pPr marL="18288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Arial Narrow" pitchFamily="34" charset="0"/>
        </a:defRPr>
      </a:lvl9pPr>
    </p:titleStyle>
    <p:bodyStyle>
      <a:lvl1pPr marL="450850" indent="-450850" algn="l" rtl="0" eaLnBrk="1" fontAlgn="base" hangingPunct="1">
        <a:spcBef>
          <a:spcPts val="600"/>
        </a:spcBef>
        <a:spcAft>
          <a:spcPts val="600"/>
        </a:spcAft>
        <a:buClr>
          <a:srgbClr val="FFFF00"/>
        </a:buClr>
        <a:buSzPct val="60000"/>
        <a:buFont typeface="Wingdings" panose="05000000000000000000" pitchFamily="2" charset="2"/>
        <a:buChar char=""/>
        <a:defRPr sz="3200">
          <a:solidFill>
            <a:srgbClr val="FFFF00"/>
          </a:solidFill>
          <a:effectLst>
            <a:outerShdw blurRad="38100" dist="38100" dir="2700000" algn="tl">
              <a:srgbClr val="000000"/>
            </a:outerShdw>
          </a:effectLst>
          <a:latin typeface="+mn-lt"/>
          <a:ea typeface="+mn-ea"/>
          <a:cs typeface="+mn-cs"/>
        </a:defRPr>
      </a:lvl1pPr>
      <a:lvl2pPr marL="622300" indent="-171450" algn="l" rtl="0" eaLnBrk="1" fontAlgn="base" hangingPunct="1">
        <a:spcBef>
          <a:spcPts val="600"/>
        </a:spcBef>
        <a:spcAft>
          <a:spcPts val="600"/>
        </a:spcAft>
        <a:buClr>
          <a:srgbClr val="FFFF00"/>
        </a:buClr>
        <a:buSzPct val="60000"/>
        <a:buFont typeface="Arial Narrow" panose="020B0606020202030204" pitchFamily="34" charset="0"/>
        <a:buChar char="–"/>
        <a:defRPr sz="2800">
          <a:solidFill>
            <a:srgbClr val="FFFF00"/>
          </a:solidFill>
          <a:effectLst>
            <a:outerShdw blurRad="38100" dist="38100" dir="2700000" algn="tl">
              <a:srgbClr val="000000"/>
            </a:outerShdw>
          </a:effectLst>
          <a:latin typeface="+mn-lt"/>
        </a:defRPr>
      </a:lvl2pPr>
      <a:lvl3pPr marL="901700" indent="-185738" algn="l" rtl="0" eaLnBrk="1" fontAlgn="base" hangingPunct="1">
        <a:spcBef>
          <a:spcPts val="600"/>
        </a:spcBef>
        <a:spcAft>
          <a:spcPts val="600"/>
        </a:spcAft>
        <a:buClr>
          <a:srgbClr val="FFFF00"/>
        </a:buClr>
        <a:buSzPct val="60000"/>
        <a:buFont typeface="Arial Narrow" panose="020B0606020202030204" pitchFamily="34" charset="0"/>
        <a:buChar char="–"/>
        <a:defRPr sz="2400">
          <a:solidFill>
            <a:srgbClr val="FFFF00"/>
          </a:solidFill>
          <a:effectLst>
            <a:outerShdw blurRad="38100" dist="38100" dir="2700000" algn="tl">
              <a:srgbClr val="000000"/>
            </a:outerShdw>
          </a:effectLst>
          <a:latin typeface="+mn-lt"/>
        </a:defRPr>
      </a:lvl3pPr>
      <a:lvl4pPr marL="1166813" indent="-185738" algn="l" rtl="0" eaLnBrk="1" fontAlgn="base" hangingPunct="1">
        <a:spcBef>
          <a:spcPts val="600"/>
        </a:spcBef>
        <a:spcAft>
          <a:spcPts val="600"/>
        </a:spcAft>
        <a:buClr>
          <a:srgbClr val="FFFF00"/>
        </a:buClr>
        <a:buSzPct val="60000"/>
        <a:buFont typeface="Arial Narrow" panose="020B0606020202030204" pitchFamily="34" charset="0"/>
        <a:buChar char="–"/>
        <a:defRPr sz="2000">
          <a:solidFill>
            <a:srgbClr val="FFFF00"/>
          </a:solidFill>
          <a:effectLst>
            <a:outerShdw blurRad="38100" dist="38100" dir="2700000" algn="tl">
              <a:srgbClr val="000000"/>
            </a:outerShdw>
          </a:effectLst>
          <a:latin typeface="+mn-lt"/>
        </a:defRPr>
      </a:lvl4pPr>
      <a:lvl5pPr marL="1338263" indent="-171450" algn="l" rtl="0" eaLnBrk="1" fontAlgn="base" hangingPunct="1">
        <a:spcBef>
          <a:spcPts val="600"/>
        </a:spcBef>
        <a:spcAft>
          <a:spcPts val="600"/>
        </a:spcAft>
        <a:buClr>
          <a:srgbClr val="FFFF00"/>
        </a:buClr>
        <a:buSzPct val="60000"/>
        <a:buFont typeface="Arial Narrow" panose="020B0606020202030204" pitchFamily="34" charset="0"/>
        <a:buChar char="–"/>
        <a:defRPr sz="2000">
          <a:solidFill>
            <a:srgbClr val="FFFF00"/>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rgbClr val="FFFF00"/>
        </a:buClr>
        <a:buSzPct val="60000"/>
        <a:buFont typeface="Wingdings" pitchFamily="2" charset="2"/>
        <a:buChar char="n"/>
        <a:defRPr sz="2000">
          <a:solidFill>
            <a:srgbClr val="FFFF00"/>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sz="quarter" idx="1"/>
          </p:nvPr>
        </p:nvSpPr>
        <p:spPr>
          <a:xfrm>
            <a:off x="706480" y="2565400"/>
            <a:ext cx="7613731" cy="3163888"/>
          </a:xfrm>
        </p:spPr>
        <p:txBody>
          <a:bodyPr/>
          <a:lstStyle/>
          <a:p>
            <a:pPr>
              <a:defRPr/>
            </a:pPr>
            <a:r>
              <a:rPr lang="en-GB" dirty="0" smtClean="0"/>
              <a:t>Revision of the IHO Strategic Plan</a:t>
            </a:r>
          </a:p>
          <a:p>
            <a:pPr>
              <a:defRPr/>
            </a:pPr>
            <a:r>
              <a:rPr lang="en-GB" dirty="0" smtClean="0"/>
              <a:t>and</a:t>
            </a:r>
          </a:p>
          <a:p>
            <a:pPr>
              <a:defRPr/>
            </a:pPr>
            <a:r>
              <a:rPr lang="en-GB" dirty="0" smtClean="0"/>
              <a:t>Input to the Long-term Work Programme 2018 - 2020/22 </a:t>
            </a:r>
          </a:p>
          <a:p>
            <a:pPr eaLnBrk="1" hangingPunct="1">
              <a:defRPr/>
            </a:pPr>
            <a:endParaRPr lang="en-AU" dirty="0" smtClean="0"/>
          </a:p>
          <a:p>
            <a:pPr eaLnBrk="1" hangingPunct="1">
              <a:defRPr/>
            </a:pPr>
            <a:r>
              <a:rPr lang="en-AU" dirty="0" smtClean="0"/>
              <a:t>IRCC8-11</a:t>
            </a:r>
            <a:endParaRPr lang="en-AU" dirty="0"/>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8" y="277813"/>
            <a:ext cx="7429500" cy="1139825"/>
          </a:xfrm>
        </p:spPr>
        <p:txBody>
          <a:bodyPr/>
          <a:lstStyle/>
          <a:p>
            <a:pPr eaLnBrk="1" hangingPunct="1">
              <a:defRPr/>
            </a:pPr>
            <a:r>
              <a:rPr lang="en-AU" sz="3200" dirty="0" smtClean="0"/>
              <a:t>Strategic Directions</a:t>
            </a:r>
            <a:endParaRPr lang="en-AU" sz="3200" dirty="0"/>
          </a:p>
        </p:txBody>
      </p:sp>
      <p:sp>
        <p:nvSpPr>
          <p:cNvPr id="3" name="Content Placeholder 2"/>
          <p:cNvSpPr>
            <a:spLocks noGrp="1"/>
          </p:cNvSpPr>
          <p:nvPr>
            <p:ph idx="1"/>
          </p:nvPr>
        </p:nvSpPr>
        <p:spPr>
          <a:xfrm>
            <a:off x="774700" y="1412776"/>
            <a:ext cx="7488238" cy="5141168"/>
          </a:xfrm>
        </p:spPr>
        <p:txBody>
          <a:bodyPr/>
          <a:lstStyle/>
          <a:p>
            <a:pPr marL="541338" indent="-541338">
              <a:buNone/>
              <a:defRPr/>
            </a:pPr>
            <a:r>
              <a:rPr lang="en-AU" sz="2400" dirty="0" smtClean="0"/>
              <a:t>4.</a:t>
            </a:r>
            <a:r>
              <a:rPr lang="en-AU" sz="2400" dirty="0"/>
              <a:t>	</a:t>
            </a:r>
            <a:r>
              <a:rPr lang="en-AU" sz="2400" dirty="0" smtClean="0"/>
              <a:t>Assist </a:t>
            </a:r>
            <a:r>
              <a:rPr lang="en-AU" sz="2400" dirty="0"/>
              <a:t>Member States to fulfil their roles </a:t>
            </a:r>
            <a:r>
              <a:rPr lang="en-AU" sz="2400" dirty="0" smtClean="0"/>
              <a:t>…</a:t>
            </a:r>
            <a:endParaRPr lang="en-AU" sz="2400" dirty="0" smtClean="0"/>
          </a:p>
          <a:p>
            <a:pPr marL="363538" lvl="1" indent="0">
              <a:spcBef>
                <a:spcPts val="1200"/>
              </a:spcBef>
              <a:buNone/>
              <a:defRPr/>
            </a:pPr>
            <a:r>
              <a:rPr lang="en-AU" sz="2400" dirty="0"/>
              <a:t>through :</a:t>
            </a:r>
          </a:p>
          <a:p>
            <a:pPr lvl="1">
              <a:spcBef>
                <a:spcPts val="1200"/>
              </a:spcBef>
              <a:defRPr/>
            </a:pPr>
            <a:r>
              <a:rPr lang="en-AU" sz="2400" dirty="0"/>
              <a:t>acting </a:t>
            </a:r>
            <a:r>
              <a:rPr lang="en-AU" sz="2400" dirty="0"/>
              <a:t>as a focal point and forum for all hydrographic </a:t>
            </a:r>
            <a:r>
              <a:rPr lang="en-AU" sz="2400" dirty="0"/>
              <a:t>matters</a:t>
            </a:r>
          </a:p>
          <a:p>
            <a:pPr lvl="1">
              <a:defRPr/>
            </a:pPr>
            <a:r>
              <a:rPr lang="en-AU" sz="2400" dirty="0"/>
              <a:t>supporting national initiatives aimed at developing and enhancing hydrographic </a:t>
            </a:r>
            <a:r>
              <a:rPr lang="en-AU" sz="2400" dirty="0" smtClean="0"/>
              <a:t>infrastructure</a:t>
            </a:r>
          </a:p>
          <a:p>
            <a:pPr lvl="1">
              <a:defRPr/>
            </a:pPr>
            <a:r>
              <a:rPr lang="en-AU" sz="2400" dirty="0"/>
              <a:t>encouraging bilateral and regional cooperation on hydrographic and related </a:t>
            </a:r>
            <a:r>
              <a:rPr lang="en-AU" sz="2400" dirty="0" smtClean="0"/>
              <a:t>matters</a:t>
            </a:r>
          </a:p>
          <a:p>
            <a:pPr lvl="1">
              <a:defRPr/>
            </a:pPr>
            <a:r>
              <a:rPr lang="en-AU" sz="2400" dirty="0" smtClean="0"/>
              <a:t>strengthening </a:t>
            </a:r>
            <a:r>
              <a:rPr lang="en-AU" sz="2400" dirty="0"/>
              <a:t>the IHO </a:t>
            </a:r>
            <a:r>
              <a:rPr lang="en-AU" sz="2400" dirty="0" smtClean="0"/>
              <a:t>CB </a:t>
            </a:r>
            <a:r>
              <a:rPr lang="en-AU" sz="2400" dirty="0"/>
              <a:t>programme </a:t>
            </a:r>
            <a:r>
              <a:rPr lang="en-AU" sz="2400" dirty="0" smtClean="0"/>
              <a:t>to </a:t>
            </a:r>
            <a:r>
              <a:rPr lang="en-AU" sz="2400" dirty="0"/>
              <a:t>better support the needs of Member States, especially </a:t>
            </a:r>
            <a:r>
              <a:rPr lang="en-AU" sz="2400" dirty="0" smtClean="0"/>
              <a:t>maritime </a:t>
            </a:r>
            <a:r>
              <a:rPr lang="en-AU" sz="2400" dirty="0"/>
              <a:t>safety information </a:t>
            </a:r>
            <a:r>
              <a:rPr lang="en-AU" sz="2400" dirty="0" smtClean="0"/>
              <a:t>, surveying, </a:t>
            </a:r>
            <a:r>
              <a:rPr lang="en-AU" sz="2400" dirty="0"/>
              <a:t>nautical charting and </a:t>
            </a:r>
            <a:r>
              <a:rPr lang="en-AU" sz="2400" dirty="0" smtClean="0"/>
              <a:t>MSDI</a:t>
            </a:r>
          </a:p>
        </p:txBody>
      </p:sp>
    </p:spTree>
    <p:extLst>
      <p:ext uri="{BB962C8B-B14F-4D97-AF65-F5344CB8AC3E}">
        <p14:creationId xmlns:p14="http://schemas.microsoft.com/office/powerpoint/2010/main" val="1296199123"/>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left)">
                                      <p:cBhvr>
                                        <p:cTn id="16" dur="500"/>
                                        <p:tgtEl>
                                          <p:spTgt spid="3">
                                            <p:txEl>
                                              <p:pRg st="2" end="2"/>
                                            </p:txEl>
                                          </p:spTgt>
                                        </p:tgtEl>
                                      </p:cBhvr>
                                    </p:animEffect>
                                  </p:childTnLst>
                                </p:cTn>
                              </p:par>
                            </p:childTnLst>
                          </p:cTn>
                        </p:par>
                        <p:par>
                          <p:cTn id="17" fill="hold">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left)">
                                      <p:cBhvr>
                                        <p:cTn id="20" dur="500"/>
                                        <p:tgtEl>
                                          <p:spTgt spid="3">
                                            <p:txEl>
                                              <p:pRg st="3" end="3"/>
                                            </p:txEl>
                                          </p:spTgt>
                                        </p:tgtEl>
                                      </p:cBhvr>
                                    </p:animEffect>
                                  </p:childTnLst>
                                </p:cTn>
                              </p:par>
                            </p:childTnLst>
                          </p:cTn>
                        </p:par>
                        <p:par>
                          <p:cTn id="21" fill="hold">
                            <p:stCondLst>
                              <p:cond delay="1500"/>
                            </p:stCondLst>
                            <p:childTnLst>
                              <p:par>
                                <p:cTn id="22" presetID="22" presetClass="entr" presetSubtype="8" fill="hold" grpId="0"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left)">
                                      <p:cBhvr>
                                        <p:cTn id="24" dur="500"/>
                                        <p:tgtEl>
                                          <p:spTgt spid="3">
                                            <p:txEl>
                                              <p:pRg st="4" end="4"/>
                                            </p:txEl>
                                          </p:spTgt>
                                        </p:tgtEl>
                                      </p:cBhvr>
                                    </p:animEffect>
                                  </p:childTnLst>
                                </p:cTn>
                              </p:par>
                            </p:childTnLst>
                          </p:cTn>
                        </p:par>
                        <p:par>
                          <p:cTn id="25" fill="hold">
                            <p:stCondLst>
                              <p:cond delay="2000"/>
                            </p:stCondLst>
                            <p:childTnLst>
                              <p:par>
                                <p:cTn id="26" presetID="22" presetClass="entr" presetSubtype="8" fill="hold" grpId="0" nodeType="after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left)">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8" y="277813"/>
            <a:ext cx="7429500" cy="1139825"/>
          </a:xfrm>
        </p:spPr>
        <p:txBody>
          <a:bodyPr/>
          <a:lstStyle/>
          <a:p>
            <a:pPr eaLnBrk="1" hangingPunct="1">
              <a:defRPr/>
            </a:pPr>
            <a:r>
              <a:rPr lang="en-AU" sz="3200" dirty="0" smtClean="0"/>
              <a:t>Action requested of IRCC</a:t>
            </a:r>
            <a:endParaRPr lang="en-AU" sz="3200" dirty="0"/>
          </a:p>
        </p:txBody>
      </p:sp>
      <p:sp>
        <p:nvSpPr>
          <p:cNvPr id="3" name="Content Placeholder 2"/>
          <p:cNvSpPr>
            <a:spLocks noGrp="1"/>
          </p:cNvSpPr>
          <p:nvPr>
            <p:ph idx="1"/>
          </p:nvPr>
        </p:nvSpPr>
        <p:spPr>
          <a:xfrm>
            <a:off x="774700" y="1484784"/>
            <a:ext cx="7488238" cy="4530725"/>
          </a:xfrm>
        </p:spPr>
        <p:txBody>
          <a:bodyPr/>
          <a:lstStyle/>
          <a:p>
            <a:pPr defTabSz="720000"/>
            <a:r>
              <a:rPr lang="en-AU" sz="2400" dirty="0">
                <a:latin typeface="+mj-lt"/>
                <a:ea typeface="+mj-ea"/>
                <a:cs typeface="+mj-cs"/>
              </a:rPr>
              <a:t>consider whether any amendments are required to the vision, mission or object of the Organization, noting that the object of the Organization is embedded in Article II of the amended Convention on the IHO;</a:t>
            </a:r>
          </a:p>
          <a:p>
            <a:pPr defTabSz="720000"/>
            <a:r>
              <a:rPr lang="en-AU" sz="2400" dirty="0">
                <a:latin typeface="+mj-lt"/>
                <a:ea typeface="+mj-ea"/>
                <a:cs typeface="+mj-cs"/>
              </a:rPr>
              <a:t>identify any specific new areas of potential IHO activity that do not fit within the existing Strategic Plan;</a:t>
            </a:r>
          </a:p>
          <a:p>
            <a:pPr defTabSz="720000"/>
            <a:r>
              <a:rPr lang="en-AU" sz="2400" dirty="0">
                <a:latin typeface="+mj-lt"/>
                <a:ea typeface="+mj-ea"/>
                <a:cs typeface="+mj-cs"/>
              </a:rPr>
              <a:t>consider whether the existing Strategic Directions remain suitable to drive the work programme of the IHO or require amendments or additions; and</a:t>
            </a:r>
          </a:p>
          <a:p>
            <a:pPr defTabSz="720000"/>
            <a:r>
              <a:rPr lang="en-AU" sz="2400" dirty="0">
                <a:latin typeface="+mj-lt"/>
                <a:ea typeface="+mj-ea"/>
                <a:cs typeface="+mj-cs"/>
              </a:rPr>
              <a:t>consider </a:t>
            </a:r>
            <a:r>
              <a:rPr lang="en-AU" sz="2400" dirty="0">
                <a:latin typeface="+mj-lt"/>
                <a:ea typeface="+mj-ea"/>
                <a:cs typeface="+mj-cs"/>
              </a:rPr>
              <a:t>its contribution to the preparation of the multi annual IHO Work Programme for the forthcoming Inter-Conference / Assembly </a:t>
            </a:r>
            <a:r>
              <a:rPr lang="en-AU" sz="2400" dirty="0">
                <a:latin typeface="+mj-lt"/>
                <a:ea typeface="+mj-ea"/>
                <a:cs typeface="+mj-cs"/>
              </a:rPr>
              <a:t>period</a:t>
            </a:r>
            <a:endParaRPr lang="en-AU" sz="2400" dirty="0">
              <a:latin typeface="+mj-lt"/>
              <a:ea typeface="+mj-ea"/>
              <a:cs typeface="+mj-cs"/>
            </a:endParaRPr>
          </a:p>
        </p:txBody>
      </p:sp>
    </p:spTree>
    <p:extLst>
      <p:ext uri="{BB962C8B-B14F-4D97-AF65-F5344CB8AC3E}">
        <p14:creationId xmlns:p14="http://schemas.microsoft.com/office/powerpoint/2010/main" val="3076493319"/>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Purpose</a:t>
            </a:r>
            <a:endParaRPr lang="en-AU" dirty="0"/>
          </a:p>
        </p:txBody>
      </p:sp>
      <p:sp>
        <p:nvSpPr>
          <p:cNvPr id="3" name="Content Placeholder 2"/>
          <p:cNvSpPr>
            <a:spLocks noGrp="1"/>
          </p:cNvSpPr>
          <p:nvPr>
            <p:ph idx="1"/>
          </p:nvPr>
        </p:nvSpPr>
        <p:spPr>
          <a:xfrm>
            <a:off x="774853" y="1600200"/>
            <a:ext cx="7901603" cy="4530725"/>
          </a:xfrm>
        </p:spPr>
        <p:txBody>
          <a:bodyPr/>
          <a:lstStyle/>
          <a:p>
            <a:pPr defTabSz="720000">
              <a:spcBef>
                <a:spcPts val="1200"/>
              </a:spcBef>
              <a:spcAft>
                <a:spcPts val="1200"/>
              </a:spcAft>
            </a:pPr>
            <a:r>
              <a:rPr lang="en-AU" sz="2800" dirty="0">
                <a:latin typeface="+mj-lt"/>
                <a:ea typeface="+mj-ea"/>
                <a:cs typeface="+mj-cs"/>
              </a:rPr>
              <a:t>Do the current ambitions of the Organization and its Member States fit under the existing Strategic Plan ?</a:t>
            </a:r>
          </a:p>
          <a:p>
            <a:pPr defTabSz="720000">
              <a:spcBef>
                <a:spcPts val="1200"/>
              </a:spcBef>
              <a:spcAft>
                <a:spcPts val="1200"/>
              </a:spcAft>
            </a:pPr>
            <a:r>
              <a:rPr lang="en-AU" sz="2800" dirty="0">
                <a:latin typeface="+mj-lt"/>
                <a:ea typeface="+mj-ea"/>
                <a:cs typeface="+mj-cs"/>
              </a:rPr>
              <a:t>Are there any new issues that are not covered under the current IHO 5-year work programme ?</a:t>
            </a:r>
          </a:p>
          <a:p>
            <a:pPr defTabSz="720000">
              <a:spcBef>
                <a:spcPts val="1200"/>
              </a:spcBef>
              <a:spcAft>
                <a:spcPts val="1200"/>
              </a:spcAft>
            </a:pPr>
            <a:r>
              <a:rPr lang="en-AU" sz="2800" dirty="0">
                <a:latin typeface="+mj-lt"/>
                <a:ea typeface="+mj-ea"/>
                <a:cs typeface="+mj-cs"/>
              </a:rPr>
              <a:t>Are there any subjects in the current 5-year work programme that should now be removed ?</a:t>
            </a:r>
          </a:p>
        </p:txBody>
      </p:sp>
    </p:spTree>
    <p:extLst>
      <p:ext uri="{BB962C8B-B14F-4D97-AF65-F5344CB8AC3E}">
        <p14:creationId xmlns:p14="http://schemas.microsoft.com/office/powerpoint/2010/main" val="1634056017"/>
      </p:ext>
    </p:extLst>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Purpose</a:t>
            </a:r>
            <a:endParaRPr lang="en-AU" dirty="0"/>
          </a:p>
        </p:txBody>
      </p:sp>
      <p:sp>
        <p:nvSpPr>
          <p:cNvPr id="3" name="Content Placeholder 2"/>
          <p:cNvSpPr>
            <a:spLocks noGrp="1"/>
          </p:cNvSpPr>
          <p:nvPr>
            <p:ph idx="1"/>
          </p:nvPr>
        </p:nvSpPr>
        <p:spPr>
          <a:xfrm>
            <a:off x="774853" y="1600200"/>
            <a:ext cx="7901603" cy="4530725"/>
          </a:xfrm>
        </p:spPr>
        <p:txBody>
          <a:bodyPr/>
          <a:lstStyle/>
          <a:p>
            <a:pPr>
              <a:spcBef>
                <a:spcPts val="1200"/>
              </a:spcBef>
              <a:spcAft>
                <a:spcPts val="1200"/>
              </a:spcAft>
            </a:pPr>
            <a:r>
              <a:rPr lang="en-AU" sz="2800" dirty="0" smtClean="0"/>
              <a:t>Do the current ambitions of the Organization and its Member States fit under the existing Strategic Plan ?</a:t>
            </a:r>
          </a:p>
          <a:p>
            <a:pPr>
              <a:spcBef>
                <a:spcPts val="1200"/>
              </a:spcBef>
              <a:spcAft>
                <a:spcPts val="1200"/>
              </a:spcAft>
            </a:pPr>
            <a:r>
              <a:rPr lang="en-AU" sz="2800" dirty="0" smtClean="0"/>
              <a:t>Are there any new issues that are not covered under the current IHO 5-year work programme ?</a:t>
            </a:r>
          </a:p>
          <a:p>
            <a:pPr>
              <a:spcBef>
                <a:spcPts val="1200"/>
              </a:spcBef>
              <a:spcAft>
                <a:spcPts val="1200"/>
              </a:spcAft>
            </a:pPr>
            <a:r>
              <a:rPr lang="en-AU" sz="2800" dirty="0" smtClean="0"/>
              <a:t>Are there any subjects in the current 5-year work programme that should now be removed ?</a:t>
            </a:r>
            <a:endParaRPr lang="en-AU" sz="2800" dirty="0"/>
          </a:p>
        </p:txBody>
      </p:sp>
    </p:spTree>
    <p:extLst>
      <p:ext uri="{BB962C8B-B14F-4D97-AF65-F5344CB8AC3E}">
        <p14:creationId xmlns:p14="http://schemas.microsoft.com/office/powerpoint/2010/main" val="3953867031"/>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Purpose</a:t>
            </a:r>
            <a:endParaRPr lang="en-AU" dirty="0"/>
          </a:p>
        </p:txBody>
      </p:sp>
      <p:sp>
        <p:nvSpPr>
          <p:cNvPr id="3" name="Content Placeholder 2"/>
          <p:cNvSpPr>
            <a:spLocks noGrp="1"/>
          </p:cNvSpPr>
          <p:nvPr>
            <p:ph idx="1"/>
          </p:nvPr>
        </p:nvSpPr>
        <p:spPr>
          <a:xfrm>
            <a:off x="774853" y="1600200"/>
            <a:ext cx="7901603" cy="4530725"/>
          </a:xfrm>
        </p:spPr>
        <p:txBody>
          <a:bodyPr/>
          <a:lstStyle/>
          <a:p>
            <a:pPr defTabSz="720000">
              <a:spcBef>
                <a:spcPts val="1200"/>
              </a:spcBef>
              <a:spcAft>
                <a:spcPts val="1200"/>
              </a:spcAft>
            </a:pPr>
            <a:r>
              <a:rPr lang="en-AU" sz="2800" dirty="0">
                <a:latin typeface="+mj-lt"/>
                <a:ea typeface="+mj-ea"/>
                <a:cs typeface="+mj-cs"/>
              </a:rPr>
              <a:t>Do the current ambitions of the Organization and its Member States fit under the existing Strategic Plan ?</a:t>
            </a:r>
          </a:p>
          <a:p>
            <a:pPr defTabSz="720000">
              <a:spcBef>
                <a:spcPts val="1200"/>
              </a:spcBef>
              <a:spcAft>
                <a:spcPts val="1200"/>
              </a:spcAft>
            </a:pPr>
            <a:r>
              <a:rPr lang="en-AU" sz="2800" dirty="0">
                <a:latin typeface="+mj-lt"/>
                <a:ea typeface="+mj-ea"/>
                <a:cs typeface="+mj-cs"/>
              </a:rPr>
              <a:t>Are there any new issues that are not covered under the current IHO 5-year work programme ?</a:t>
            </a:r>
          </a:p>
          <a:p>
            <a:pPr defTabSz="720000">
              <a:spcBef>
                <a:spcPts val="1200"/>
              </a:spcBef>
              <a:spcAft>
                <a:spcPts val="1200"/>
              </a:spcAft>
            </a:pPr>
            <a:r>
              <a:rPr lang="en-AU" sz="2800" dirty="0">
                <a:latin typeface="+mj-lt"/>
                <a:ea typeface="+mj-ea"/>
                <a:cs typeface="+mj-cs"/>
              </a:rPr>
              <a:t>Are there any subjects in the current 5-year work programme that should now be removed ?</a:t>
            </a:r>
          </a:p>
        </p:txBody>
      </p:sp>
    </p:spTree>
    <p:extLst>
      <p:ext uri="{BB962C8B-B14F-4D97-AF65-F5344CB8AC3E}">
        <p14:creationId xmlns:p14="http://schemas.microsoft.com/office/powerpoint/2010/main" val="2782328112"/>
      </p:ext>
    </p:extLst>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8" y="277813"/>
            <a:ext cx="7429500" cy="1139825"/>
          </a:xfrm>
        </p:spPr>
        <p:txBody>
          <a:bodyPr/>
          <a:lstStyle/>
          <a:p>
            <a:pPr eaLnBrk="1" hangingPunct="1">
              <a:defRPr/>
            </a:pPr>
            <a:r>
              <a:rPr lang="en-AU" sz="3200" dirty="0" smtClean="0"/>
              <a:t>Vision and Mission</a:t>
            </a:r>
            <a:endParaRPr lang="en-AU" sz="3200" dirty="0"/>
          </a:p>
        </p:txBody>
      </p:sp>
      <p:sp>
        <p:nvSpPr>
          <p:cNvPr id="3" name="Content Placeholder 2"/>
          <p:cNvSpPr>
            <a:spLocks noGrp="1"/>
          </p:cNvSpPr>
          <p:nvPr>
            <p:ph idx="1"/>
          </p:nvPr>
        </p:nvSpPr>
        <p:spPr>
          <a:xfrm>
            <a:off x="774700" y="1600200"/>
            <a:ext cx="7488238" cy="4530725"/>
          </a:xfrm>
        </p:spPr>
        <p:txBody>
          <a:bodyPr/>
          <a:lstStyle/>
          <a:p>
            <a:pPr marL="0" indent="0" eaLnBrk="1" hangingPunct="1">
              <a:buNone/>
              <a:defRPr/>
            </a:pPr>
            <a:r>
              <a:rPr lang="en-AU" sz="2800" dirty="0" smtClean="0"/>
              <a:t>Vision</a:t>
            </a:r>
          </a:p>
          <a:p>
            <a:pPr>
              <a:defRPr/>
            </a:pPr>
            <a:r>
              <a:rPr lang="en-AU" sz="2400" dirty="0" smtClean="0"/>
              <a:t>… to </a:t>
            </a:r>
            <a:r>
              <a:rPr lang="en-AU" sz="2400" dirty="0"/>
              <a:t>be the authoritative worldwide hydrographic body which actively engages all coastal and interested States to advance maritime safety and efficiency and which supports the protection and sustainable use of the marine </a:t>
            </a:r>
            <a:r>
              <a:rPr lang="en-AU" sz="2400" dirty="0" smtClean="0"/>
              <a:t>environment</a:t>
            </a:r>
            <a:endParaRPr lang="en-AU" sz="2400" dirty="0"/>
          </a:p>
          <a:p>
            <a:pPr marL="0" indent="0" eaLnBrk="1" hangingPunct="1">
              <a:buNone/>
              <a:defRPr/>
            </a:pPr>
            <a:r>
              <a:rPr lang="en-AU" sz="2800" dirty="0" smtClean="0"/>
              <a:t>Mission</a:t>
            </a:r>
          </a:p>
          <a:p>
            <a:pPr>
              <a:defRPr/>
            </a:pPr>
            <a:r>
              <a:rPr lang="en-AU" sz="2400" dirty="0"/>
              <a:t>… to create a global environment in which States provide adequate and timely hydrographic data, products and services and ensure their widest possible use</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left)">
                                      <p:cBhvr>
                                        <p:cTn id="16" dur="500"/>
                                        <p:tgtEl>
                                          <p:spTgt spid="3">
                                            <p:txEl>
                                              <p:pRg st="2" end="2"/>
                                            </p:txEl>
                                          </p:spTgt>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left)">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8" y="277813"/>
            <a:ext cx="7429500" cy="1139825"/>
          </a:xfrm>
        </p:spPr>
        <p:txBody>
          <a:bodyPr/>
          <a:lstStyle/>
          <a:p>
            <a:pPr eaLnBrk="1" hangingPunct="1">
              <a:defRPr/>
            </a:pPr>
            <a:r>
              <a:rPr lang="en-AU" sz="3200" dirty="0" smtClean="0"/>
              <a:t>Object</a:t>
            </a:r>
            <a:endParaRPr lang="en-AU" sz="3200" dirty="0"/>
          </a:p>
        </p:txBody>
      </p:sp>
      <p:sp>
        <p:nvSpPr>
          <p:cNvPr id="3" name="Content Placeholder 2"/>
          <p:cNvSpPr>
            <a:spLocks noGrp="1"/>
          </p:cNvSpPr>
          <p:nvPr>
            <p:ph idx="1"/>
          </p:nvPr>
        </p:nvSpPr>
        <p:spPr>
          <a:xfrm>
            <a:off x="774700" y="1600200"/>
            <a:ext cx="7488238" cy="4530725"/>
          </a:xfrm>
        </p:spPr>
        <p:txBody>
          <a:bodyPr/>
          <a:lstStyle/>
          <a:p>
            <a:pPr marL="355600" indent="-355600">
              <a:buNone/>
              <a:defRPr/>
            </a:pPr>
            <a:r>
              <a:rPr lang="en-AU" sz="2400" dirty="0" smtClean="0"/>
              <a:t>…	to </a:t>
            </a:r>
            <a:r>
              <a:rPr lang="en-AU" sz="2400" dirty="0"/>
              <a:t>promote the use of hydrography for the safety of navigation and all other marine purposes and to raise global awareness of the importance of </a:t>
            </a:r>
            <a:r>
              <a:rPr lang="en-AU" sz="2400" dirty="0" smtClean="0"/>
              <a:t>hydrography</a:t>
            </a:r>
          </a:p>
          <a:p>
            <a:pPr marL="355600" indent="-355600">
              <a:buNone/>
              <a:defRPr/>
            </a:pPr>
            <a:r>
              <a:rPr lang="en-AU" sz="2400" dirty="0" smtClean="0"/>
              <a:t>…	to </a:t>
            </a:r>
            <a:r>
              <a:rPr lang="en-AU" sz="2400" dirty="0"/>
              <a:t>improve global coverage, availability and quality of hydrographic data, information, products and services and to facilitate access to such data, information, products and services</a:t>
            </a:r>
          </a:p>
          <a:p>
            <a:pPr marL="355600" indent="-355600">
              <a:buNone/>
              <a:defRPr/>
            </a:pPr>
            <a:r>
              <a:rPr lang="en-AU" sz="2400" dirty="0" smtClean="0"/>
              <a:t>…	to </a:t>
            </a:r>
            <a:r>
              <a:rPr lang="en-AU" sz="2400" dirty="0"/>
              <a:t>improve global hydrographic capability, capacity, training, science and </a:t>
            </a:r>
            <a:r>
              <a:rPr lang="en-AU" sz="2400" dirty="0" smtClean="0"/>
              <a:t>techniques</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8" y="277813"/>
            <a:ext cx="7429500" cy="1139825"/>
          </a:xfrm>
        </p:spPr>
        <p:txBody>
          <a:bodyPr/>
          <a:lstStyle/>
          <a:p>
            <a:pPr eaLnBrk="1" hangingPunct="1">
              <a:defRPr/>
            </a:pPr>
            <a:r>
              <a:rPr lang="en-AU" sz="3200" dirty="0" smtClean="0"/>
              <a:t>Object</a:t>
            </a:r>
            <a:endParaRPr lang="en-AU" sz="3200" dirty="0"/>
          </a:p>
        </p:txBody>
      </p:sp>
      <p:sp>
        <p:nvSpPr>
          <p:cNvPr id="3" name="Content Placeholder 2"/>
          <p:cNvSpPr>
            <a:spLocks noGrp="1"/>
          </p:cNvSpPr>
          <p:nvPr>
            <p:ph idx="1"/>
          </p:nvPr>
        </p:nvSpPr>
        <p:spPr>
          <a:xfrm>
            <a:off x="774700" y="1600200"/>
            <a:ext cx="7488238" cy="4530725"/>
          </a:xfrm>
        </p:spPr>
        <p:txBody>
          <a:bodyPr/>
          <a:lstStyle/>
          <a:p>
            <a:pPr marL="355600" indent="-355600">
              <a:buNone/>
              <a:defRPr/>
            </a:pPr>
            <a:r>
              <a:rPr lang="en-AU" sz="2400" dirty="0" smtClean="0"/>
              <a:t>…	to </a:t>
            </a:r>
            <a:r>
              <a:rPr lang="en-AU" sz="2400" dirty="0"/>
              <a:t>establish and enhance the development of international standards for hydrographic data, information, products, services and techniques and to achieve the greatest possible uniformity in the use of these </a:t>
            </a:r>
            <a:r>
              <a:rPr lang="en-AU" sz="2400" dirty="0" smtClean="0"/>
              <a:t>standards</a:t>
            </a:r>
          </a:p>
          <a:p>
            <a:pPr marL="355600" indent="-355600">
              <a:buNone/>
              <a:defRPr/>
            </a:pPr>
            <a:r>
              <a:rPr lang="en-AU" sz="2400" dirty="0" smtClean="0"/>
              <a:t>…	to </a:t>
            </a:r>
            <a:r>
              <a:rPr lang="en-AU" sz="2400" dirty="0"/>
              <a:t>give authoritative and timely guidance on all hydrographic matters to States and international </a:t>
            </a:r>
            <a:r>
              <a:rPr lang="en-AU" sz="2400" dirty="0" smtClean="0"/>
              <a:t>organizations</a:t>
            </a:r>
          </a:p>
          <a:p>
            <a:pPr marL="355600" indent="-355600">
              <a:buNone/>
              <a:defRPr/>
            </a:pPr>
            <a:r>
              <a:rPr lang="en-AU" sz="2400" dirty="0" smtClean="0"/>
              <a:t>…	to </a:t>
            </a:r>
            <a:r>
              <a:rPr lang="en-AU" sz="2400" dirty="0"/>
              <a:t>facilitate coordination of hydrographic activities among the Member </a:t>
            </a:r>
            <a:r>
              <a:rPr lang="en-AU" sz="2400" dirty="0" smtClean="0"/>
              <a:t>States</a:t>
            </a:r>
          </a:p>
          <a:p>
            <a:pPr marL="355600" indent="-355600">
              <a:buNone/>
              <a:defRPr/>
            </a:pPr>
            <a:r>
              <a:rPr lang="en-AU" sz="2400" dirty="0" smtClean="0"/>
              <a:t>…	to </a:t>
            </a:r>
            <a:r>
              <a:rPr lang="en-AU" sz="2400" dirty="0"/>
              <a:t>enhance cooperation on hydrographic activities among States on a regional </a:t>
            </a:r>
            <a:r>
              <a:rPr lang="en-AU" sz="2400" dirty="0" smtClean="0"/>
              <a:t>basis </a:t>
            </a:r>
            <a:endParaRPr lang="en-AU" sz="2400" dirty="0"/>
          </a:p>
          <a:p>
            <a:pPr marL="0" indent="0" eaLnBrk="1" hangingPunct="1">
              <a:buNone/>
              <a:defRPr/>
            </a:pPr>
            <a:endParaRPr lang="en-AU" sz="24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8" y="277813"/>
            <a:ext cx="7429500" cy="1139825"/>
          </a:xfrm>
        </p:spPr>
        <p:txBody>
          <a:bodyPr/>
          <a:lstStyle/>
          <a:p>
            <a:pPr eaLnBrk="1" hangingPunct="1">
              <a:defRPr/>
            </a:pPr>
            <a:r>
              <a:rPr lang="en-AU" sz="3200" dirty="0" smtClean="0"/>
              <a:t>Strategic Directions</a:t>
            </a:r>
            <a:endParaRPr lang="en-AU" sz="3200" dirty="0"/>
          </a:p>
        </p:txBody>
      </p:sp>
      <p:sp>
        <p:nvSpPr>
          <p:cNvPr id="3" name="Content Placeholder 2"/>
          <p:cNvSpPr>
            <a:spLocks noGrp="1"/>
          </p:cNvSpPr>
          <p:nvPr>
            <p:ph idx="1"/>
          </p:nvPr>
        </p:nvSpPr>
        <p:spPr>
          <a:xfrm>
            <a:off x="774700" y="1600200"/>
            <a:ext cx="7488238" cy="4530725"/>
          </a:xfrm>
        </p:spPr>
        <p:txBody>
          <a:bodyPr/>
          <a:lstStyle/>
          <a:p>
            <a:pPr marL="541338" indent="-541338">
              <a:buNone/>
              <a:defRPr/>
            </a:pPr>
            <a:r>
              <a:rPr lang="en-AU" sz="2400" dirty="0" smtClean="0"/>
              <a:t>1.	Strengthen </a:t>
            </a:r>
            <a:r>
              <a:rPr lang="en-AU" sz="2400" dirty="0"/>
              <a:t>the role and effectiveness of the </a:t>
            </a:r>
            <a:r>
              <a:rPr lang="en-AU" sz="2400" dirty="0" smtClean="0"/>
              <a:t>IHO </a:t>
            </a:r>
            <a:r>
              <a:rPr lang="en-AU" sz="2400" dirty="0" smtClean="0"/>
              <a:t>…</a:t>
            </a:r>
            <a:endParaRPr lang="en-AU" sz="2400" dirty="0" smtClean="0"/>
          </a:p>
          <a:p>
            <a:pPr marL="363538" lvl="1" indent="0">
              <a:spcBef>
                <a:spcPts val="1200"/>
              </a:spcBef>
              <a:buNone/>
              <a:defRPr/>
            </a:pPr>
            <a:r>
              <a:rPr lang="en-AU" sz="2400" dirty="0" smtClean="0"/>
              <a:t>through :</a:t>
            </a:r>
          </a:p>
          <a:p>
            <a:pPr lvl="1">
              <a:spcBef>
                <a:spcPts val="1200"/>
              </a:spcBef>
              <a:defRPr/>
            </a:pPr>
            <a:r>
              <a:rPr lang="en-AU" sz="2400" dirty="0" smtClean="0"/>
              <a:t>procedures </a:t>
            </a:r>
            <a:r>
              <a:rPr lang="en-AU" sz="2400" dirty="0" smtClean="0"/>
              <a:t>that respond </a:t>
            </a:r>
            <a:r>
              <a:rPr lang="en-AU" sz="2400" dirty="0"/>
              <a:t>effectively to emerging trends, developments and </a:t>
            </a:r>
            <a:r>
              <a:rPr lang="en-AU" sz="2400" dirty="0" smtClean="0"/>
              <a:t>challenges</a:t>
            </a:r>
          </a:p>
          <a:p>
            <a:pPr lvl="1">
              <a:defRPr/>
            </a:pPr>
            <a:r>
              <a:rPr lang="en-AU" sz="2400" dirty="0" smtClean="0"/>
              <a:t>effective cooperation </a:t>
            </a:r>
            <a:r>
              <a:rPr lang="en-AU" sz="2400" dirty="0"/>
              <a:t>with other international </a:t>
            </a:r>
            <a:r>
              <a:rPr lang="en-AU" sz="2400" dirty="0" smtClean="0"/>
              <a:t>organizations</a:t>
            </a:r>
          </a:p>
          <a:p>
            <a:pPr lvl="1">
              <a:defRPr/>
            </a:pPr>
            <a:r>
              <a:rPr lang="en-AU" sz="2400" dirty="0" smtClean="0"/>
              <a:t>stakeholder engagement</a:t>
            </a:r>
          </a:p>
          <a:p>
            <a:pPr lvl="1">
              <a:defRPr/>
            </a:pPr>
            <a:r>
              <a:rPr lang="en-AU" sz="2400" dirty="0" smtClean="0"/>
              <a:t>providing clear</a:t>
            </a:r>
            <a:r>
              <a:rPr lang="en-AU" sz="2400" dirty="0"/>
              <a:t>, uniform, global hydrographic standards</a:t>
            </a:r>
          </a:p>
        </p:txBody>
      </p:sp>
    </p:spTree>
    <p:extLst>
      <p:ext uri="{BB962C8B-B14F-4D97-AF65-F5344CB8AC3E}">
        <p14:creationId xmlns:p14="http://schemas.microsoft.com/office/powerpoint/2010/main" val="2330577352"/>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left)">
                                      <p:cBhvr>
                                        <p:cTn id="16" dur="500"/>
                                        <p:tgtEl>
                                          <p:spTgt spid="3">
                                            <p:txEl>
                                              <p:pRg st="2" end="2"/>
                                            </p:txEl>
                                          </p:spTgt>
                                        </p:tgtEl>
                                      </p:cBhvr>
                                    </p:animEffect>
                                  </p:childTnLst>
                                </p:cTn>
                              </p:par>
                            </p:childTnLst>
                          </p:cTn>
                        </p:par>
                        <p:par>
                          <p:cTn id="17" fill="hold">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left)">
                                      <p:cBhvr>
                                        <p:cTn id="20" dur="500"/>
                                        <p:tgtEl>
                                          <p:spTgt spid="3">
                                            <p:txEl>
                                              <p:pRg st="3" end="3"/>
                                            </p:txEl>
                                          </p:spTgt>
                                        </p:tgtEl>
                                      </p:cBhvr>
                                    </p:animEffect>
                                  </p:childTnLst>
                                </p:cTn>
                              </p:par>
                            </p:childTnLst>
                          </p:cTn>
                        </p:par>
                        <p:par>
                          <p:cTn id="21" fill="hold">
                            <p:stCondLst>
                              <p:cond delay="1500"/>
                            </p:stCondLst>
                            <p:childTnLst>
                              <p:par>
                                <p:cTn id="22" presetID="22" presetClass="entr" presetSubtype="8" fill="hold" grpId="0"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left)">
                                      <p:cBhvr>
                                        <p:cTn id="24" dur="500"/>
                                        <p:tgtEl>
                                          <p:spTgt spid="3">
                                            <p:txEl>
                                              <p:pRg st="4" end="4"/>
                                            </p:txEl>
                                          </p:spTgt>
                                        </p:tgtEl>
                                      </p:cBhvr>
                                    </p:animEffect>
                                  </p:childTnLst>
                                </p:cTn>
                              </p:par>
                            </p:childTnLst>
                          </p:cTn>
                        </p:par>
                        <p:par>
                          <p:cTn id="25" fill="hold">
                            <p:stCondLst>
                              <p:cond delay="2000"/>
                            </p:stCondLst>
                            <p:childTnLst>
                              <p:par>
                                <p:cTn id="26" presetID="22" presetClass="entr" presetSubtype="8" fill="hold" grpId="0" nodeType="after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left)">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8" y="277813"/>
            <a:ext cx="7429500" cy="1139825"/>
          </a:xfrm>
        </p:spPr>
        <p:txBody>
          <a:bodyPr/>
          <a:lstStyle/>
          <a:p>
            <a:pPr eaLnBrk="1" hangingPunct="1">
              <a:defRPr/>
            </a:pPr>
            <a:r>
              <a:rPr lang="en-AU" sz="3200" dirty="0" smtClean="0"/>
              <a:t>Strategic Directions</a:t>
            </a:r>
            <a:endParaRPr lang="en-AU" sz="3200" dirty="0"/>
          </a:p>
        </p:txBody>
      </p:sp>
      <p:sp>
        <p:nvSpPr>
          <p:cNvPr id="3" name="Content Placeholder 2"/>
          <p:cNvSpPr>
            <a:spLocks noGrp="1"/>
          </p:cNvSpPr>
          <p:nvPr>
            <p:ph idx="1"/>
          </p:nvPr>
        </p:nvSpPr>
        <p:spPr>
          <a:xfrm>
            <a:off x="774700" y="1268760"/>
            <a:ext cx="7488238" cy="5141168"/>
          </a:xfrm>
        </p:spPr>
        <p:txBody>
          <a:bodyPr/>
          <a:lstStyle/>
          <a:p>
            <a:pPr marL="541338" indent="-541338">
              <a:buNone/>
              <a:defRPr/>
            </a:pPr>
            <a:r>
              <a:rPr lang="en-AU" sz="2400" dirty="0" smtClean="0"/>
              <a:t>2.</a:t>
            </a:r>
            <a:r>
              <a:rPr lang="en-AU" sz="2400" dirty="0"/>
              <a:t>	</a:t>
            </a:r>
            <a:r>
              <a:rPr lang="en-AU" sz="2400" dirty="0" smtClean="0"/>
              <a:t>Achieve global </a:t>
            </a:r>
            <a:r>
              <a:rPr lang="en-AU" sz="2400" dirty="0"/>
              <a:t>coverage and use of official hydrographic data, products and </a:t>
            </a:r>
            <a:r>
              <a:rPr lang="en-AU" sz="2400" dirty="0" smtClean="0"/>
              <a:t>services </a:t>
            </a:r>
            <a:r>
              <a:rPr lang="en-AU" sz="2400" dirty="0" smtClean="0"/>
              <a:t>…</a:t>
            </a:r>
            <a:endParaRPr lang="en-AU" sz="2400" dirty="0" smtClean="0"/>
          </a:p>
          <a:p>
            <a:pPr marL="363538" lvl="1" indent="0">
              <a:spcBef>
                <a:spcPts val="1200"/>
              </a:spcBef>
              <a:buNone/>
              <a:defRPr/>
            </a:pPr>
            <a:r>
              <a:rPr lang="en-AU" sz="2400" dirty="0"/>
              <a:t>through :</a:t>
            </a:r>
          </a:p>
          <a:p>
            <a:pPr lvl="1">
              <a:spcBef>
                <a:spcPts val="300"/>
              </a:spcBef>
              <a:spcAft>
                <a:spcPts val="300"/>
              </a:spcAft>
              <a:defRPr/>
            </a:pPr>
            <a:r>
              <a:rPr lang="en-AU" sz="2400" dirty="0"/>
              <a:t>coordination of </a:t>
            </a:r>
            <a:r>
              <a:rPr lang="en-AU" sz="2400" dirty="0"/>
              <a:t>Member State </a:t>
            </a:r>
            <a:r>
              <a:rPr lang="en-AU" sz="2400" dirty="0"/>
              <a:t>activities</a:t>
            </a:r>
          </a:p>
          <a:p>
            <a:pPr lvl="1">
              <a:spcBef>
                <a:spcPts val="300"/>
              </a:spcBef>
              <a:spcAft>
                <a:spcPts val="300"/>
              </a:spcAft>
              <a:defRPr/>
            </a:pPr>
            <a:r>
              <a:rPr lang="en-AU" sz="2400" dirty="0" smtClean="0"/>
              <a:t>cooperation </a:t>
            </a:r>
            <a:r>
              <a:rPr lang="en-AU" sz="2400" dirty="0"/>
              <a:t>on hydrographic activities among States </a:t>
            </a:r>
            <a:r>
              <a:rPr lang="en-AU" sz="2400" dirty="0" smtClean="0"/>
              <a:t>under </a:t>
            </a:r>
            <a:r>
              <a:rPr lang="en-AU" sz="2400" dirty="0"/>
              <a:t>the aegis of the </a:t>
            </a:r>
            <a:r>
              <a:rPr lang="en-AU" sz="2400" dirty="0" smtClean="0"/>
              <a:t>RHCs</a:t>
            </a:r>
          </a:p>
          <a:p>
            <a:pPr lvl="1">
              <a:spcBef>
                <a:spcPts val="300"/>
              </a:spcBef>
              <a:spcAft>
                <a:spcPts val="300"/>
              </a:spcAft>
              <a:defRPr/>
            </a:pPr>
            <a:r>
              <a:rPr lang="en-AU" sz="2400" dirty="0" smtClean="0"/>
              <a:t>increasing IHO membership</a:t>
            </a:r>
          </a:p>
          <a:p>
            <a:pPr lvl="1">
              <a:spcBef>
                <a:spcPts val="300"/>
              </a:spcBef>
              <a:spcAft>
                <a:spcPts val="300"/>
              </a:spcAft>
              <a:defRPr/>
            </a:pPr>
            <a:r>
              <a:rPr lang="en-AU" sz="2400" dirty="0"/>
              <a:t>establishment of new </a:t>
            </a:r>
            <a:r>
              <a:rPr lang="en-AU" sz="2400" dirty="0" smtClean="0"/>
              <a:t>Hydrographic Offices</a:t>
            </a:r>
          </a:p>
          <a:p>
            <a:pPr lvl="1">
              <a:spcBef>
                <a:spcPts val="300"/>
              </a:spcBef>
              <a:spcAft>
                <a:spcPts val="300"/>
              </a:spcAft>
              <a:defRPr/>
            </a:pPr>
            <a:r>
              <a:rPr lang="en-AU" sz="2400" dirty="0"/>
              <a:t>development and promotion of integrated navigation systems and geospatial data </a:t>
            </a:r>
            <a:r>
              <a:rPr lang="en-AU" sz="2400" dirty="0" smtClean="0"/>
              <a:t>infrastructures</a:t>
            </a:r>
          </a:p>
          <a:p>
            <a:pPr lvl="1">
              <a:spcBef>
                <a:spcPts val="300"/>
              </a:spcBef>
              <a:spcAft>
                <a:spcPts val="300"/>
              </a:spcAft>
              <a:defRPr/>
            </a:pPr>
            <a:r>
              <a:rPr lang="en-AU" sz="2400" dirty="0"/>
              <a:t>use of new technologies and the opportunities offered by globalization and international cooperation</a:t>
            </a:r>
          </a:p>
        </p:txBody>
      </p:sp>
    </p:spTree>
    <p:extLst>
      <p:ext uri="{BB962C8B-B14F-4D97-AF65-F5344CB8AC3E}">
        <p14:creationId xmlns:p14="http://schemas.microsoft.com/office/powerpoint/2010/main" val="2141054333"/>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left)">
                                      <p:cBhvr>
                                        <p:cTn id="16" dur="500"/>
                                        <p:tgtEl>
                                          <p:spTgt spid="3">
                                            <p:txEl>
                                              <p:pRg st="2" end="2"/>
                                            </p:txEl>
                                          </p:spTgt>
                                        </p:tgtEl>
                                      </p:cBhvr>
                                    </p:animEffect>
                                  </p:childTnLst>
                                </p:cTn>
                              </p:par>
                            </p:childTnLst>
                          </p:cTn>
                        </p:par>
                        <p:par>
                          <p:cTn id="17" fill="hold">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left)">
                                      <p:cBhvr>
                                        <p:cTn id="20" dur="500"/>
                                        <p:tgtEl>
                                          <p:spTgt spid="3">
                                            <p:txEl>
                                              <p:pRg st="3" end="3"/>
                                            </p:txEl>
                                          </p:spTgt>
                                        </p:tgtEl>
                                      </p:cBhvr>
                                    </p:animEffect>
                                  </p:childTnLst>
                                </p:cTn>
                              </p:par>
                            </p:childTnLst>
                          </p:cTn>
                        </p:par>
                        <p:par>
                          <p:cTn id="21" fill="hold">
                            <p:stCondLst>
                              <p:cond delay="1500"/>
                            </p:stCondLst>
                            <p:childTnLst>
                              <p:par>
                                <p:cTn id="22" presetID="22" presetClass="entr" presetSubtype="8" fill="hold" grpId="0"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left)">
                                      <p:cBhvr>
                                        <p:cTn id="24" dur="500"/>
                                        <p:tgtEl>
                                          <p:spTgt spid="3">
                                            <p:txEl>
                                              <p:pRg st="4" end="4"/>
                                            </p:txEl>
                                          </p:spTgt>
                                        </p:tgtEl>
                                      </p:cBhvr>
                                    </p:animEffect>
                                  </p:childTnLst>
                                </p:cTn>
                              </p:par>
                            </p:childTnLst>
                          </p:cTn>
                        </p:par>
                        <p:par>
                          <p:cTn id="25" fill="hold">
                            <p:stCondLst>
                              <p:cond delay="2000"/>
                            </p:stCondLst>
                            <p:childTnLst>
                              <p:par>
                                <p:cTn id="26" presetID="22" presetClass="entr" presetSubtype="8" fill="hold" grpId="0" nodeType="after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left)">
                                      <p:cBhvr>
                                        <p:cTn id="28" dur="500"/>
                                        <p:tgtEl>
                                          <p:spTgt spid="3">
                                            <p:txEl>
                                              <p:pRg st="5" end="5"/>
                                            </p:txEl>
                                          </p:spTgt>
                                        </p:tgtEl>
                                      </p:cBhvr>
                                    </p:animEffect>
                                  </p:childTnLst>
                                </p:cTn>
                              </p:par>
                            </p:childTnLst>
                          </p:cTn>
                        </p:par>
                        <p:par>
                          <p:cTn id="29" fill="hold">
                            <p:stCondLst>
                              <p:cond delay="2500"/>
                            </p:stCondLst>
                            <p:childTnLst>
                              <p:par>
                                <p:cTn id="30" presetID="22" presetClass="entr" presetSubtype="8" fill="hold" grpId="0" nodeType="after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left)">
                                      <p:cBhvr>
                                        <p:cTn id="32" dur="500"/>
                                        <p:tgtEl>
                                          <p:spTgt spid="3">
                                            <p:txEl>
                                              <p:pRg st="6" end="6"/>
                                            </p:txEl>
                                          </p:spTgt>
                                        </p:tgtEl>
                                      </p:cBhvr>
                                    </p:animEffect>
                                  </p:childTnLst>
                                </p:cTn>
                              </p:par>
                            </p:childTnLst>
                          </p:cTn>
                        </p:par>
                        <p:par>
                          <p:cTn id="33" fill="hold">
                            <p:stCondLst>
                              <p:cond delay="3000"/>
                            </p:stCondLst>
                            <p:childTnLst>
                              <p:par>
                                <p:cTn id="34" presetID="22" presetClass="entr" presetSubtype="8" fill="hold" grpId="0" nodeType="after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wipe(left)">
                                      <p:cBhvr>
                                        <p:cTn id="3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8" y="277813"/>
            <a:ext cx="7429500" cy="1139825"/>
          </a:xfrm>
        </p:spPr>
        <p:txBody>
          <a:bodyPr/>
          <a:lstStyle/>
          <a:p>
            <a:pPr eaLnBrk="1" hangingPunct="1">
              <a:defRPr/>
            </a:pPr>
            <a:r>
              <a:rPr lang="en-AU" sz="3200" dirty="0" smtClean="0"/>
              <a:t>Strategic Directions</a:t>
            </a:r>
            <a:endParaRPr lang="en-AU" sz="3200" dirty="0"/>
          </a:p>
        </p:txBody>
      </p:sp>
      <p:sp>
        <p:nvSpPr>
          <p:cNvPr id="3" name="Content Placeholder 2"/>
          <p:cNvSpPr>
            <a:spLocks noGrp="1"/>
          </p:cNvSpPr>
          <p:nvPr>
            <p:ph idx="1"/>
          </p:nvPr>
        </p:nvSpPr>
        <p:spPr>
          <a:xfrm>
            <a:off x="774700" y="1196752"/>
            <a:ext cx="7829748" cy="5141168"/>
          </a:xfrm>
        </p:spPr>
        <p:txBody>
          <a:bodyPr/>
          <a:lstStyle/>
          <a:p>
            <a:pPr marL="541338" indent="-541338">
              <a:buNone/>
              <a:defRPr/>
            </a:pPr>
            <a:r>
              <a:rPr lang="en-AU" sz="2400" dirty="0" smtClean="0"/>
              <a:t>3.</a:t>
            </a:r>
            <a:r>
              <a:rPr lang="en-AU" sz="2400" dirty="0"/>
              <a:t>	Raise global awareness of the importance of </a:t>
            </a:r>
            <a:r>
              <a:rPr lang="en-AU" sz="2400" dirty="0" smtClean="0"/>
              <a:t>hydrography </a:t>
            </a:r>
            <a:r>
              <a:rPr lang="en-AU" sz="2400" dirty="0" smtClean="0"/>
              <a:t>…</a:t>
            </a:r>
            <a:endParaRPr lang="en-AU" sz="2400" dirty="0" smtClean="0"/>
          </a:p>
          <a:p>
            <a:pPr marL="363538" lvl="1" indent="0">
              <a:buNone/>
              <a:defRPr/>
            </a:pPr>
            <a:r>
              <a:rPr lang="en-AU" sz="2400" dirty="0"/>
              <a:t>through :</a:t>
            </a:r>
          </a:p>
          <a:p>
            <a:pPr lvl="1">
              <a:spcBef>
                <a:spcPts val="300"/>
              </a:spcBef>
              <a:spcAft>
                <a:spcPts val="300"/>
              </a:spcAft>
              <a:defRPr/>
            </a:pPr>
            <a:r>
              <a:rPr lang="en-AU" sz="2400" dirty="0"/>
              <a:t>ensuring </a:t>
            </a:r>
            <a:r>
              <a:rPr lang="en-AU" sz="2400" dirty="0"/>
              <a:t>that the role and responsibilities of national </a:t>
            </a:r>
            <a:r>
              <a:rPr lang="en-AU" sz="2400" dirty="0" err="1" smtClean="0"/>
              <a:t>Hos</a:t>
            </a:r>
            <a:r>
              <a:rPr lang="en-AU" sz="2400" dirty="0" smtClean="0"/>
              <a:t> are </a:t>
            </a:r>
            <a:r>
              <a:rPr lang="en-AU" sz="2400" dirty="0"/>
              <a:t>clearly understood at all levels in the marine and public </a:t>
            </a:r>
            <a:r>
              <a:rPr lang="en-AU" sz="2400" dirty="0"/>
              <a:t>communities</a:t>
            </a:r>
          </a:p>
          <a:p>
            <a:pPr lvl="1">
              <a:spcBef>
                <a:spcPts val="300"/>
              </a:spcBef>
              <a:spcAft>
                <a:spcPts val="300"/>
              </a:spcAft>
              <a:defRPr/>
            </a:pPr>
            <a:r>
              <a:rPr lang="en-AU" sz="2400" dirty="0"/>
              <a:t>supporting and promoting the benefits of national </a:t>
            </a:r>
            <a:r>
              <a:rPr lang="en-AU" sz="2400" dirty="0" err="1" smtClean="0"/>
              <a:t>Hos</a:t>
            </a:r>
            <a:r>
              <a:rPr lang="en-AU" sz="2400" dirty="0" smtClean="0"/>
              <a:t> </a:t>
            </a:r>
            <a:r>
              <a:rPr lang="en-AU" sz="2400" dirty="0"/>
              <a:t>and hydrographic </a:t>
            </a:r>
            <a:r>
              <a:rPr lang="en-AU" sz="2400" dirty="0" smtClean="0"/>
              <a:t>programmes</a:t>
            </a:r>
          </a:p>
          <a:p>
            <a:pPr lvl="1">
              <a:spcBef>
                <a:spcPts val="300"/>
              </a:spcBef>
              <a:spcAft>
                <a:spcPts val="300"/>
              </a:spcAft>
              <a:defRPr/>
            </a:pPr>
            <a:r>
              <a:rPr lang="en-AU" sz="2400" dirty="0" smtClean="0"/>
              <a:t>Drawing the </a:t>
            </a:r>
            <a:r>
              <a:rPr lang="en-AU" sz="2400" dirty="0"/>
              <a:t>attention of International Organizations, funding agencies, national governments, maritime stakeholders and </a:t>
            </a:r>
            <a:r>
              <a:rPr lang="en-AU" sz="2400" dirty="0" smtClean="0"/>
              <a:t>others to </a:t>
            </a:r>
            <a:r>
              <a:rPr lang="en-AU" sz="2400" dirty="0"/>
              <a:t>the importance of hydrography </a:t>
            </a:r>
            <a:endParaRPr lang="en-AU" sz="2400" dirty="0" smtClean="0"/>
          </a:p>
          <a:p>
            <a:pPr lvl="1">
              <a:spcBef>
                <a:spcPts val="300"/>
              </a:spcBef>
              <a:spcAft>
                <a:spcPts val="300"/>
              </a:spcAft>
              <a:defRPr/>
            </a:pPr>
            <a:r>
              <a:rPr lang="en-AU" sz="2400" dirty="0" smtClean="0"/>
              <a:t>education </a:t>
            </a:r>
            <a:r>
              <a:rPr lang="en-AU" sz="2400" dirty="0"/>
              <a:t>and outreach programmes </a:t>
            </a:r>
            <a:r>
              <a:rPr lang="en-AU" sz="2400" dirty="0" smtClean="0"/>
              <a:t>to raise </a:t>
            </a:r>
            <a:r>
              <a:rPr lang="en-AU" sz="2400" dirty="0"/>
              <a:t>public awareness of the importance of hydrography and its role in daily life</a:t>
            </a:r>
            <a:endParaRPr lang="en-AU" sz="2400" dirty="0" smtClean="0"/>
          </a:p>
        </p:txBody>
      </p:sp>
    </p:spTree>
    <p:extLst>
      <p:ext uri="{BB962C8B-B14F-4D97-AF65-F5344CB8AC3E}">
        <p14:creationId xmlns:p14="http://schemas.microsoft.com/office/powerpoint/2010/main" val="299666810"/>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left)">
                                      <p:cBhvr>
                                        <p:cTn id="16" dur="500"/>
                                        <p:tgtEl>
                                          <p:spTgt spid="3">
                                            <p:txEl>
                                              <p:pRg st="2" end="2"/>
                                            </p:txEl>
                                          </p:spTgt>
                                        </p:tgtEl>
                                      </p:cBhvr>
                                    </p:animEffect>
                                  </p:childTnLst>
                                </p:cTn>
                              </p:par>
                            </p:childTnLst>
                          </p:cTn>
                        </p:par>
                        <p:par>
                          <p:cTn id="17" fill="hold">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left)">
                                      <p:cBhvr>
                                        <p:cTn id="20" dur="500"/>
                                        <p:tgtEl>
                                          <p:spTgt spid="3">
                                            <p:txEl>
                                              <p:pRg st="3" end="3"/>
                                            </p:txEl>
                                          </p:spTgt>
                                        </p:tgtEl>
                                      </p:cBhvr>
                                    </p:animEffect>
                                  </p:childTnLst>
                                </p:cTn>
                              </p:par>
                            </p:childTnLst>
                          </p:cTn>
                        </p:par>
                        <p:par>
                          <p:cTn id="21" fill="hold">
                            <p:stCondLst>
                              <p:cond delay="1500"/>
                            </p:stCondLst>
                            <p:childTnLst>
                              <p:par>
                                <p:cTn id="22" presetID="22" presetClass="entr" presetSubtype="8" fill="hold" grpId="0"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left)">
                                      <p:cBhvr>
                                        <p:cTn id="24" dur="500"/>
                                        <p:tgtEl>
                                          <p:spTgt spid="3">
                                            <p:txEl>
                                              <p:pRg st="4" end="4"/>
                                            </p:txEl>
                                          </p:spTgt>
                                        </p:tgtEl>
                                      </p:cBhvr>
                                    </p:animEffect>
                                  </p:childTnLst>
                                </p:cTn>
                              </p:par>
                            </p:childTnLst>
                          </p:cTn>
                        </p:par>
                        <p:par>
                          <p:cTn id="25" fill="hold">
                            <p:stCondLst>
                              <p:cond delay="2000"/>
                            </p:stCondLst>
                            <p:childTnLst>
                              <p:par>
                                <p:cTn id="26" presetID="22" presetClass="entr" presetSubtype="8" fill="hold" grpId="0" nodeType="after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left)">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HSSC Report templat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Arial Narrow">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2" id="{DFB408B5-6391-4126-A571-93710338745E}" vid="{DF4F5EC6-FC2F-4F6E-AE67-2D57E653317C}"/>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IRCC</Template>
  <TotalTime>81</TotalTime>
  <Words>360</Words>
  <Application>Microsoft Office PowerPoint</Application>
  <PresentationFormat>On-screen Show (4:3)</PresentationFormat>
  <Paragraphs>66</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Arial Narrow</vt:lpstr>
      <vt:lpstr>Times New Roman</vt:lpstr>
      <vt:lpstr>Verdana</vt:lpstr>
      <vt:lpstr>Wingdings</vt:lpstr>
      <vt:lpstr>HSSC Report template</vt:lpstr>
      <vt:lpstr>PowerPoint Presentation</vt:lpstr>
      <vt:lpstr>Purpose</vt:lpstr>
      <vt:lpstr>Purpose</vt:lpstr>
      <vt:lpstr>Vision and Mission</vt:lpstr>
      <vt:lpstr>Object</vt:lpstr>
      <vt:lpstr>Object</vt:lpstr>
      <vt:lpstr>Strategic Directions</vt:lpstr>
      <vt:lpstr>Strategic Directions</vt:lpstr>
      <vt:lpstr>Strategic Directions</vt:lpstr>
      <vt:lpstr>Strategic Directions</vt:lpstr>
      <vt:lpstr>Action requested of IRCC</vt:lpstr>
      <vt:lpstr>Purpose</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Ward</dc:creator>
  <cp:lastModifiedBy>Robert Ward</cp:lastModifiedBy>
  <cp:revision>11</cp:revision>
  <dcterms:created xsi:type="dcterms:W3CDTF">2016-05-07T10:26:33Z</dcterms:created>
  <dcterms:modified xsi:type="dcterms:W3CDTF">2016-05-10T10:38:11Z</dcterms:modified>
</cp:coreProperties>
</file>