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537" r:id="rId2"/>
    <p:sldId id="535" r:id="rId3"/>
    <p:sldId id="548" r:id="rId4"/>
    <p:sldId id="550" r:id="rId5"/>
    <p:sldId id="543" r:id="rId6"/>
    <p:sldId id="546" r:id="rId7"/>
    <p:sldId id="545" r:id="rId8"/>
  </p:sldIdLst>
  <p:sldSz cx="9144000" cy="6858000" type="screen4x3"/>
  <p:notesSz cx="6889750" cy="100218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CCFF"/>
    <a:srgbClr val="F89400"/>
    <a:srgbClr val="B29EFA"/>
    <a:srgbClr val="BCADEB"/>
    <a:srgbClr val="C19DFB"/>
    <a:srgbClr val="908B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79" autoAdjust="0"/>
  </p:normalViewPr>
  <p:slideViewPr>
    <p:cSldViewPr>
      <p:cViewPr varScale="1">
        <p:scale>
          <a:sx n="65" d="100"/>
          <a:sy n="65" d="100"/>
        </p:scale>
        <p:origin x="40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20238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81E68D29-F821-4AD0-9B6E-F1B6945A45A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83490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60913"/>
            <a:ext cx="5051425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20238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2FEFE043-6B6F-4ECF-9CA6-7B93645A3E7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6844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5EF3D1A-5EA3-42A3-BC48-78705336611F}" type="slidenum">
              <a:rPr lang="en-AU" altLang="en-US">
                <a:latin typeface="Times New Roman" panose="02020603050405020304" pitchFamily="18" charset="0"/>
              </a:rPr>
              <a:pPr/>
              <a:t>5</a:t>
            </a:fld>
            <a:endParaRPr lang="en-AU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5CE3B87-069D-4B2B-BD8F-4894923CFBC4}" type="slidenum">
              <a:rPr lang="en-AU" altLang="en-US">
                <a:latin typeface="Times New Roman" panose="02020603050405020304" pitchFamily="18" charset="0"/>
              </a:rPr>
              <a:pPr/>
              <a:t>6</a:t>
            </a:fld>
            <a:endParaRPr lang="en-AU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78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7B558C-42D6-4E51-B75B-234CB3B36FAD}" type="slidenum">
              <a:rPr lang="en-AU" altLang="en-US">
                <a:latin typeface="Times New Roman" panose="02020603050405020304" pitchFamily="18" charset="0"/>
              </a:rPr>
              <a:pPr/>
              <a:t>7</a:t>
            </a:fld>
            <a:endParaRPr lang="en-AU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9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4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Text Box 42"/>
          <p:cNvSpPr txBox="1">
            <a:spLocks noChangeArrowheads="1"/>
          </p:cNvSpPr>
          <p:nvPr userDrawn="1"/>
        </p:nvSpPr>
        <p:spPr bwMode="auto">
          <a:xfrm>
            <a:off x="8459788" y="6597650"/>
            <a:ext cx="5826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B1EA1D-07FF-446C-A5A0-7EB744F923C3}" type="slidenum">
              <a:rPr lang="fr-FR" altLang="en-US" sz="1000">
                <a:solidFill>
                  <a:srgbClr val="FFFF00"/>
                </a:solidFill>
              </a:rPr>
              <a:pPr eaLnBrk="1" hangingPunct="1"/>
              <a:t>‹#›</a:t>
            </a:fld>
            <a:r>
              <a:rPr lang="fr-FR" altLang="en-US" sz="1000">
                <a:solidFill>
                  <a:srgbClr val="FFFF00"/>
                </a:solidFill>
              </a:rPr>
              <a:t>/9</a:t>
            </a: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20179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80501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5"/>
            <a:ext cx="2057400" cy="51845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5"/>
            <a:ext cx="6019800" cy="51845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710183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9 w 717"/>
                <a:gd name="T1" fmla="*/ 845 h 845"/>
                <a:gd name="T2" fmla="*/ 749 w 717"/>
                <a:gd name="T3" fmla="*/ 821 h 845"/>
                <a:gd name="T4" fmla="*/ 606 w 717"/>
                <a:gd name="T5" fmla="*/ 605 h 845"/>
                <a:gd name="T6" fmla="*/ 422 w 717"/>
                <a:gd name="T7" fmla="*/ 396 h 845"/>
                <a:gd name="T8" fmla="*/ 23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5 w 717"/>
                <a:gd name="T15" fmla="*/ 198 h 845"/>
                <a:gd name="T16" fmla="*/ 416 w 717"/>
                <a:gd name="T17" fmla="*/ 408 h 845"/>
                <a:gd name="T18" fmla="*/ 600 w 717"/>
                <a:gd name="T19" fmla="*/ 623 h 845"/>
                <a:gd name="T20" fmla="*/ 749 w 717"/>
                <a:gd name="T21" fmla="*/ 845 h 845"/>
                <a:gd name="T22" fmla="*/ 74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3 w 407"/>
                <a:gd name="T1" fmla="*/ 414 h 414"/>
                <a:gd name="T2" fmla="*/ 423 w 407"/>
                <a:gd name="T3" fmla="*/ 396 h 414"/>
                <a:gd name="T4" fmla="*/ 23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2 w 407"/>
                <a:gd name="T13" fmla="*/ 204 h 414"/>
                <a:gd name="T14" fmla="*/ 423 w 407"/>
                <a:gd name="T15" fmla="*/ 414 h 414"/>
                <a:gd name="T16" fmla="*/ 42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8 w 586"/>
                <a:gd name="T1" fmla="*/ 0 h 599"/>
                <a:gd name="T2" fmla="*/ 600 w 586"/>
                <a:gd name="T3" fmla="*/ 0 h 599"/>
                <a:gd name="T4" fmla="*/ 423 w 586"/>
                <a:gd name="T5" fmla="*/ 132 h 599"/>
                <a:gd name="T6" fmla="*/ 27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3 w 586"/>
                <a:gd name="T17" fmla="*/ 282 h 599"/>
                <a:gd name="T18" fmla="*/ 429 w 586"/>
                <a:gd name="T19" fmla="*/ 138 h 599"/>
                <a:gd name="T20" fmla="*/ 618 w 586"/>
                <a:gd name="T21" fmla="*/ 0 h 599"/>
                <a:gd name="T22" fmla="*/ 61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5 w 269"/>
                <a:gd name="T1" fmla="*/ 0 h 252"/>
                <a:gd name="T2" fmla="*/ 26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5 w 269"/>
                <a:gd name="T15" fmla="*/ 0 h 252"/>
                <a:gd name="T16" fmla="*/ 28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0" name="Picture 8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4600" y="349250"/>
            <a:ext cx="9747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88896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4624"/>
            <a:ext cx="8304981" cy="11398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346547"/>
            <a:ext cx="8238305" cy="4530725"/>
          </a:xfrm>
        </p:spPr>
        <p:txBody>
          <a:bodyPr/>
          <a:lstStyle>
            <a:lvl1pPr marL="0" indent="0">
              <a:defRPr sz="2800"/>
            </a:lvl1pPr>
            <a:lvl2pPr marL="361950" indent="1588">
              <a:defRPr sz="2400"/>
            </a:lvl2pPr>
            <a:lvl3pPr marL="725488" indent="-9525" defTabSz="898525">
              <a:defRPr sz="2000"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67057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58027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276872"/>
            <a:ext cx="3667125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276872"/>
            <a:ext cx="3668712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2B99D0-40EB-405B-B101-4B7907C3D93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6933158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32571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65735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16419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79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5472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4608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026927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744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80211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-242888"/>
            <a:ext cx="9148762" cy="6851651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6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9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7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115888"/>
            <a:ext cx="7585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412875"/>
            <a:ext cx="7488237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892" r:id="rId3"/>
    <p:sldLayoutId id="214748390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3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7081_pal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30213" y="-87313"/>
            <a:ext cx="9755188" cy="697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1793875"/>
            <a:ext cx="6400800" cy="1347788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>
                <a:solidFill>
                  <a:srgbClr val="0070C0"/>
                </a:solidFill>
              </a:rPr>
              <a:t>IRCC-9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800" b="1" i="1" dirty="0" smtClean="0">
                <a:solidFill>
                  <a:srgbClr val="0070C0"/>
                </a:solidFill>
              </a:rPr>
              <a:t>Paramaribo </a:t>
            </a:r>
            <a:r>
              <a:rPr lang="en-GB" b="1" i="1" dirty="0" smtClean="0">
                <a:solidFill>
                  <a:srgbClr val="0070C0"/>
                </a:solidFill>
              </a:rPr>
              <a:t>– 12/06/2017</a:t>
            </a:r>
          </a:p>
          <a:p>
            <a:pPr eaLnBrk="1" hangingPunct="1">
              <a:defRPr/>
            </a:pPr>
            <a:endParaRPr lang="en-GB" sz="3200" dirty="0" smtClean="0"/>
          </a:p>
          <a:p>
            <a:pPr eaLnBrk="1" hangingPunct="1">
              <a:defRPr/>
            </a:pPr>
            <a:endParaRPr lang="en-GB" sz="3200" dirty="0" smtClean="0">
              <a:solidFill>
                <a:schemeClr val="accent4"/>
              </a:solidFill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107950" y="4221163"/>
            <a:ext cx="8785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Mediterranean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and Black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Seas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fr-F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Hydrographic</a:t>
            </a: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Commission</a:t>
            </a:r>
          </a:p>
          <a:p>
            <a:pPr algn="ctr" eaLnBrk="1" hangingPunct="1">
              <a:defRPr/>
            </a:pPr>
            <a:r>
              <a:rPr lang="fr-FR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Commission hydrographique de la Méditerranée et de  la mer Noire</a:t>
            </a:r>
          </a:p>
          <a:p>
            <a:pPr algn="ctr" eaLnBrk="1" hangingPunct="1">
              <a:defRPr/>
            </a:pPr>
            <a:r>
              <a:rPr lang="fr-F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(MBSHC</a:t>
            </a:r>
            <a:r>
              <a:rPr lang="fr-FR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- CHMMN</a:t>
            </a:r>
            <a:r>
              <a:rPr lang="fr-FR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)</a:t>
            </a:r>
          </a:p>
        </p:txBody>
      </p:sp>
      <p:pic>
        <p:nvPicPr>
          <p:cNvPr id="6149" name="Imag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2324100"/>
            <a:ext cx="6667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4600" y="349250"/>
            <a:ext cx="9747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Grp="1" noChangeArrowheads="1"/>
          </p:cNvSpPr>
          <p:nvPr>
            <p:ph type="body" idx="4294967295"/>
          </p:nvPr>
        </p:nvSpPr>
        <p:spPr>
          <a:xfrm>
            <a:off x="557213" y="1528763"/>
            <a:ext cx="8137525" cy="53292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800" smtClean="0">
                <a:effectLst/>
              </a:rPr>
              <a:t>Chair:</a:t>
            </a:r>
            <a:r>
              <a:rPr lang="en-GB" sz="2400" smtClean="0">
                <a:effectLst/>
              </a:rPr>
              <a:t> </a:t>
            </a:r>
            <a:r>
              <a:rPr lang="en-GB" sz="2400" smtClean="0">
                <a:solidFill>
                  <a:schemeClr val="tx1"/>
                </a:solidFill>
                <a:effectLst/>
              </a:rPr>
              <a:t>Bruno Frachon (FR)  - the vice-chair is only occupied during the Conference, by the representative of the host (statutes, article 6)</a:t>
            </a:r>
          </a:p>
          <a:p>
            <a:pPr marL="1435100" indent="-143510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2800" smtClean="0">
                <a:effectLst/>
              </a:rPr>
              <a:t>Members:</a:t>
            </a:r>
            <a:r>
              <a:rPr lang="en-GB" sz="2400" smtClean="0">
                <a:effectLst/>
              </a:rPr>
              <a:t> 	</a:t>
            </a:r>
            <a:r>
              <a:rPr lang="en-GB" sz="2400" smtClean="0">
                <a:solidFill>
                  <a:schemeClr val="tx1"/>
                </a:solidFill>
                <a:effectLst/>
              </a:rPr>
              <a:t>Algeria, Croatia, Cyprus, Egypt, Spain, France, Georgia, Greece, Italy, Malta </a:t>
            </a:r>
            <a:r>
              <a:rPr lang="en-GB" sz="2000" smtClean="0">
                <a:solidFill>
                  <a:schemeClr val="tx1"/>
                </a:solidFill>
                <a:effectLst/>
              </a:rPr>
              <a:t>(2017)</a:t>
            </a:r>
            <a:r>
              <a:rPr lang="en-GB" sz="2400" smtClean="0">
                <a:solidFill>
                  <a:schemeClr val="tx1"/>
                </a:solidFill>
                <a:effectLst/>
              </a:rPr>
              <a:t>, Morocco, Monaco, Montenegro, Romania, Russia, </a:t>
            </a:r>
            <a:r>
              <a:rPr lang="en-GB" sz="2400" i="1" smtClean="0">
                <a:solidFill>
                  <a:schemeClr val="tx1"/>
                </a:solidFill>
                <a:effectLst/>
              </a:rPr>
              <a:t>Serbia </a:t>
            </a:r>
            <a:r>
              <a:rPr lang="en-GB" sz="2000" i="1" smtClean="0">
                <a:solidFill>
                  <a:schemeClr val="tx1"/>
                </a:solidFill>
                <a:effectLst/>
              </a:rPr>
              <a:t>(suspended)</a:t>
            </a:r>
            <a:r>
              <a:rPr lang="en-GB" sz="2400" smtClean="0">
                <a:solidFill>
                  <a:schemeClr val="tx1"/>
                </a:solidFill>
                <a:effectLst/>
              </a:rPr>
              <a:t>, Slovenia, Syria, Tunisia, Turkey, Ukraine</a:t>
            </a:r>
          </a:p>
          <a:p>
            <a:pPr marL="1435100" indent="-1435100">
              <a:buFont typeface="Wingdings" panose="05000000000000000000" pitchFamily="2" charset="2"/>
              <a:buNone/>
              <a:defRPr/>
            </a:pPr>
            <a:r>
              <a:rPr lang="en-GB" sz="2800" smtClean="0">
                <a:effectLst/>
              </a:rPr>
              <a:t>Associate Members</a:t>
            </a:r>
            <a:r>
              <a:rPr lang="en-GB" sz="2400" smtClean="0">
                <a:effectLst/>
              </a:rPr>
              <a:t>: </a:t>
            </a:r>
            <a:r>
              <a:rPr lang="en-GB" sz="2400" smtClean="0">
                <a:solidFill>
                  <a:schemeClr val="tx1"/>
                </a:solidFill>
                <a:effectLst/>
              </a:rPr>
              <a:t>Palestinian Authority, Bulgaria, United States of America, Israel, United-Kingdom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sz="2800" smtClean="0">
                <a:effectLst/>
              </a:rPr>
              <a:t>Observers</a:t>
            </a:r>
            <a:r>
              <a:rPr lang="en-GB" sz="2400" smtClean="0">
                <a:effectLst/>
              </a:rPr>
              <a:t>: </a:t>
            </a:r>
            <a:r>
              <a:rPr lang="en-GB" sz="2400" smtClean="0">
                <a:solidFill>
                  <a:schemeClr val="tx1"/>
                </a:solidFill>
                <a:effectLst/>
              </a:rPr>
              <a:t>Albania, Germany, Lebanon, </a:t>
            </a:r>
            <a:r>
              <a:rPr lang="en-GB" sz="2200" smtClean="0">
                <a:solidFill>
                  <a:schemeClr val="tx1"/>
                </a:solidFill>
                <a:effectLst/>
              </a:rPr>
              <a:t>DINMA, IOC, IC-ENC, PRIMAR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sz="2800" smtClean="0">
                <a:effectLst/>
              </a:rPr>
              <a:t>Working Groups</a:t>
            </a:r>
            <a:r>
              <a:rPr lang="en-GB" sz="2400" smtClean="0">
                <a:solidFill>
                  <a:schemeClr val="tx1"/>
                </a:solidFill>
                <a:effectLst/>
              </a:rPr>
              <a:t>: F-ICCWG (FR), Black and Azov Seas WG (TR)</a:t>
            </a: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107950" y="187325"/>
            <a:ext cx="9036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Mediterranean and Black Seas </a:t>
            </a:r>
            <a:r>
              <a:rPr lang="en-GB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Hydrographic</a:t>
            </a: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Commission </a:t>
            </a:r>
          </a:p>
          <a:p>
            <a:pPr algn="ctr" eaLnBrk="1" hangingPunct="1">
              <a:defRPr/>
            </a:pPr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MBSHC - IRCC actions</a:t>
            </a:r>
            <a:endParaRPr lang="en-GB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mtClean="0">
                <a:effectLst/>
              </a:rPr>
              <a:t>IRCC 8/13: work to reduce overlaps by applying the WEND Principles in defining approved ENC schemes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mtClean="0">
                <a:effectLst/>
              </a:rPr>
              <a:t>Undertaken by F-ICCWG, supported by the RENCs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mtClean="0">
                <a:effectLst/>
              </a:rPr>
              <a:t>Some members may be concerned by RENC overlap policy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mtClean="0">
                <a:effectLst/>
              </a:rPr>
              <a:t>IRCC 8/31: in coordination with MS, to be attentive to opportunities to raise awareness on the role of hydrography and the importance of improving mankind’s knowledge of the seas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mtClean="0">
                <a:effectLst/>
              </a:rPr>
              <a:t>Union for the Mediterranean: development of Blue Economy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mtClean="0">
                <a:effectLst/>
              </a:rPr>
              <a:t>European Union: Coastal Mapping </a:t>
            </a:r>
            <a:r>
              <a:rPr lang="en-GB" altLang="en-US" i="1" smtClean="0">
                <a:effectLst/>
              </a:rPr>
              <a:t>(Marine Knowledge),</a:t>
            </a:r>
            <a:r>
              <a:rPr lang="en-GB" altLang="en-US" smtClean="0">
                <a:effectLst/>
              </a:rPr>
              <a:t> Maritime Spatial Planning </a:t>
            </a:r>
            <a:r>
              <a:rPr lang="en-GB" altLang="en-US" i="1" smtClean="0">
                <a:effectLst/>
              </a:rPr>
              <a:t>(European Blue Growth Initiative)</a:t>
            </a:r>
            <a:endParaRPr lang="en-GB" altLang="en-US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475" y="44450"/>
            <a:ext cx="8304213" cy="11398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MBSHC - Agenda items</a:t>
            </a:r>
            <a:endParaRPr lang="en-GB" dirty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38150" y="1346200"/>
            <a:ext cx="8237538" cy="4530725"/>
          </a:xfrm>
        </p:spPr>
        <p:txBody>
          <a:bodyPr/>
          <a:lstStyle/>
          <a:p>
            <a:pPr marL="457200" indent="-457200"/>
            <a:r>
              <a:rPr lang="en-GB" altLang="en-US" smtClean="0">
                <a:effectLst/>
              </a:rPr>
              <a:t>Cooperation with international organization: IALA - CIESM (Mediterranean Science Commission) – IOC (tsunami warning system)</a:t>
            </a:r>
          </a:p>
          <a:p>
            <a:pPr marL="457200" indent="-457200"/>
            <a:r>
              <a:rPr lang="en-GB" altLang="en-US" smtClean="0">
                <a:effectLst/>
              </a:rPr>
              <a:t>Participation of non-member States: Lebanon, Israel, nations bordering the Caspian sea</a:t>
            </a:r>
          </a:p>
          <a:p>
            <a:pPr marL="457200" indent="-457200"/>
            <a:r>
              <a:rPr lang="en-GB" altLang="en-US" smtClean="0">
                <a:effectLst/>
              </a:rPr>
              <a:t>Hydrographic survey status: synthetized through a regional GIS portal hosted by Spain</a:t>
            </a:r>
          </a:p>
          <a:p>
            <a:pPr marL="457200" indent="-457200"/>
            <a:r>
              <a:rPr lang="en-GB" altLang="en-US" smtClean="0">
                <a:effectLst/>
              </a:rPr>
              <a:t>Capacity building programme</a:t>
            </a:r>
          </a:p>
          <a:p>
            <a:pPr marL="457200" indent="-457200"/>
            <a:r>
              <a:rPr lang="en-GB" altLang="en-US" smtClean="0">
                <a:effectLst/>
              </a:rPr>
              <a:t>MSDI: European Marine Observation and Data Network</a:t>
            </a:r>
            <a:endParaRPr lang="en-GB" altLang="en-US" sz="2400" smtClean="0">
              <a:effectLst/>
            </a:endParaRPr>
          </a:p>
          <a:p>
            <a:pPr marL="819150" lvl="1" indent="-457200"/>
            <a:r>
              <a:rPr lang="en-GB" altLang="en-US" smtClean="0">
                <a:effectLst/>
              </a:rPr>
              <a:t>www.emodnet.eu/   www.emodnet-bathymetry.eu/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569325" cy="554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GB" altLang="en-US" sz="800" b="1" u="sng" smtClean="0">
              <a:effectLst/>
            </a:endParaRPr>
          </a:p>
          <a:p>
            <a:pPr algn="just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2800" smtClean="0">
                <a:effectLst/>
              </a:rPr>
              <a:t>INT chart schemes and ENC coverage coordination</a:t>
            </a:r>
          </a:p>
          <a:p>
            <a:pPr lvl="2"/>
            <a:r>
              <a:rPr lang="en-GB" altLang="en-US" smtClean="0">
                <a:effectLst/>
              </a:rPr>
              <a:t>Challenge of establishing consistent INT schemes in semi-closed basins of the Mediterranean and Black Seas</a:t>
            </a:r>
          </a:p>
          <a:p>
            <a:pPr lvl="2"/>
            <a:r>
              <a:rPr lang="en-GB" altLang="en-US" smtClean="0">
                <a:effectLst/>
              </a:rPr>
              <a:t>Some unresolved ENCs overlaps in small scale usage bands</a:t>
            </a:r>
          </a:p>
          <a:p>
            <a:pPr lvl="2" algn="just">
              <a:spcAft>
                <a:spcPct val="0"/>
              </a:spcAft>
            </a:pPr>
            <a:r>
              <a:rPr lang="en-GB" altLang="en-US" smtClean="0">
                <a:effectLst/>
              </a:rPr>
              <a:t>IHO INT Chart Web Catalogue good way forward</a:t>
            </a:r>
          </a:p>
          <a:p>
            <a:pPr lvl="2" algn="just"/>
            <a:r>
              <a:rPr lang="en-GB" altLang="en-US" smtClean="0">
                <a:effectLst/>
              </a:rPr>
              <a:t>On-going experimentation of risk assessment of ENC overlaps by the Region F ICCWG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i="1" smtClean="0">
                <a:effectLst/>
              </a:rPr>
              <a:t>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7894637" cy="1139825"/>
          </a:xfrm>
        </p:spPr>
        <p:txBody>
          <a:bodyPr/>
          <a:lstStyle/>
          <a:p>
            <a:pPr>
              <a:defRPr/>
            </a:pPr>
            <a:r>
              <a:rPr lang="en-GB" altLang="en-US" sz="3200" b="1" kern="1200" dirty="0" smtClean="0">
                <a:cs typeface="Arial" charset="0"/>
              </a:rPr>
              <a:t>MBSHC - Difficulties and challenges (1/2)</a:t>
            </a:r>
            <a:endParaRPr lang="en-GB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04813"/>
            <a:ext cx="8569325" cy="62642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GB" altLang="en-US" b="1" kern="1200" smtClean="0">
                <a:cs typeface="Arial" charset="0"/>
              </a:rPr>
              <a:t>MBSHC - Difficulties and challenges (2/2</a:t>
            </a:r>
            <a:r>
              <a:rPr lang="en-GB" altLang="en-US" sz="2800" b="1" kern="1200" smtClean="0">
                <a:cs typeface="Arial" charset="0"/>
              </a:rPr>
              <a:t>)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GB" altLang="en-US" sz="800" b="1" u="sng" smtClean="0">
              <a:effectLst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altLang="en-US" sz="2800" smtClean="0">
                <a:effectLst/>
              </a:rPr>
              <a:t>Critical area for maritime traffic: 1% of the world ocean, 25% of the global maritime traffic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altLang="en-US" sz="2800" smtClean="0">
                <a:effectLst/>
              </a:rPr>
              <a:t>Sustainable development of blue economy emphasizes the need for better knowledge of the maritime environment </a:t>
            </a:r>
          </a:p>
          <a:p>
            <a:pPr indent="0" algn="just">
              <a:buFont typeface="Wingdings" panose="05000000000000000000" pitchFamily="2" charset="2"/>
              <a:buNone/>
              <a:defRPr/>
            </a:pPr>
            <a:r>
              <a:rPr lang="en-GB" altLang="en-US" sz="2800" smtClean="0">
                <a:effectLst/>
                <a:sym typeface="Wingdings" pitchFamily="2" charset="2"/>
              </a:rPr>
              <a:t> </a:t>
            </a:r>
            <a:r>
              <a:rPr lang="en-GB" altLang="en-US" sz="2800" i="1" smtClean="0">
                <a:effectLst/>
              </a:rPr>
              <a:t>Development of interactions with organizations involved in improving the knowledge of the Mediterranean and Black Seas (</a:t>
            </a:r>
            <a:r>
              <a:rPr lang="en-GB" altLang="en-US" sz="2800" smtClean="0">
                <a:effectLst/>
              </a:rPr>
              <a:t>(e.g. CIESM, EU, UfM, 5+5 dialogue)</a:t>
            </a:r>
            <a:endParaRPr lang="en-GB" altLang="en-US" sz="2800" i="1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169275" cy="4956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GB" altLang="en-US" b="1" kern="1200" dirty="0" smtClean="0">
                <a:cs typeface="Arial" charset="0"/>
              </a:rPr>
              <a:t>Actions required from the IRCC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GB" altLang="en-US" sz="2400" dirty="0" smtClean="0">
              <a:effectLst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GB" altLang="en-US" sz="2800" dirty="0" smtClean="0">
              <a:effectLst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>
                <a:effectLst/>
              </a:rPr>
              <a:t>IRCC is invited to note this report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n-GB" altLang="en-US" sz="2400" dirty="0" smtClean="0">
                <a:effectLst/>
              </a:rPr>
              <a:t>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n-GB" altLang="en-US" sz="2400" dirty="0" smtClean="0">
                <a:effectLst/>
              </a:rPr>
              <a:t>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GB" altLang="en-US" sz="2400" b="1" dirty="0" smtClean="0">
              <a:effectLst/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GB" altLang="en-US" dirty="0" smtClean="0">
              <a:effectLst/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GB" altLang="en-US" dirty="0" smtClean="0">
              <a:effectLst/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GB" altLang="en-US" i="1" dirty="0" smtClean="0">
                <a:effectLst/>
              </a:rPr>
              <a:t>	</a:t>
            </a:r>
          </a:p>
        </p:txBody>
      </p:sp>
      <p:pic>
        <p:nvPicPr>
          <p:cNvPr id="12291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3435350"/>
            <a:ext cx="1639887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C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</TotalTime>
  <Words>370</Words>
  <Application>Microsoft Office PowerPoint</Application>
  <PresentationFormat>On-screen Show (4:3)</PresentationFormat>
  <Paragraphs>52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Verdana</vt:lpstr>
      <vt:lpstr>Arial</vt:lpstr>
      <vt:lpstr>Arial Narrow</vt:lpstr>
      <vt:lpstr>Wingdings</vt:lpstr>
      <vt:lpstr>Times New Roman</vt:lpstr>
      <vt:lpstr>IHC template</vt:lpstr>
      <vt:lpstr>PowerPoint Presentation</vt:lpstr>
      <vt:lpstr>PowerPoint Presentation</vt:lpstr>
      <vt:lpstr>MBSHC - IRCC actions</vt:lpstr>
      <vt:lpstr>MBSHC - Agenda items</vt:lpstr>
      <vt:lpstr>MBSHC - Difficulties and challenges (1/2)</vt:lpstr>
      <vt:lpstr>PowerPoint Presentation</vt:lpstr>
      <vt:lpstr>PowerPoint Presentation</vt:lpstr>
    </vt:vector>
  </TitlesOfParts>
  <Company>France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IRCC Presentation</dc:title>
  <dc:subject>18th IHC - Work Programme 3</dc:subject>
  <dc:creator>Bessero</dc:creator>
  <cp:lastModifiedBy>Alberto Costa Neves</cp:lastModifiedBy>
  <cp:revision>85</cp:revision>
  <cp:lastPrinted>2017-03-31T10:27:27Z</cp:lastPrinted>
  <dcterms:created xsi:type="dcterms:W3CDTF">2012-04-15T17:02:55Z</dcterms:created>
  <dcterms:modified xsi:type="dcterms:W3CDTF">2017-06-13T03:36:46Z</dcterms:modified>
</cp:coreProperties>
</file>