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43" r:id="rId2"/>
    <p:sldMasterId id="2147484371" r:id="rId3"/>
    <p:sldMasterId id="2147484425" r:id="rId4"/>
  </p:sldMasterIdLst>
  <p:notesMasterIdLst>
    <p:notesMasterId r:id="rId27"/>
  </p:notesMasterIdLst>
  <p:handoutMasterIdLst>
    <p:handoutMasterId r:id="rId28"/>
  </p:handoutMasterIdLst>
  <p:sldIdLst>
    <p:sldId id="535" r:id="rId5"/>
    <p:sldId id="643" r:id="rId6"/>
    <p:sldId id="648" r:id="rId7"/>
    <p:sldId id="655" r:id="rId8"/>
    <p:sldId id="656" r:id="rId9"/>
    <p:sldId id="646" r:id="rId10"/>
    <p:sldId id="657" r:id="rId11"/>
    <p:sldId id="658" r:id="rId12"/>
    <p:sldId id="659" r:id="rId13"/>
    <p:sldId id="660" r:id="rId14"/>
    <p:sldId id="662" r:id="rId15"/>
    <p:sldId id="661" r:id="rId16"/>
    <p:sldId id="632" r:id="rId17"/>
    <p:sldId id="633" r:id="rId18"/>
    <p:sldId id="663" r:id="rId19"/>
    <p:sldId id="635" r:id="rId20"/>
    <p:sldId id="640" r:id="rId21"/>
    <p:sldId id="642" r:id="rId22"/>
    <p:sldId id="636" r:id="rId23"/>
    <p:sldId id="664" r:id="rId24"/>
    <p:sldId id="647" r:id="rId25"/>
    <p:sldId id="665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33"/>
    <a:srgbClr val="F89400"/>
    <a:srgbClr val="FFCC00"/>
    <a:srgbClr val="66CCFF"/>
    <a:srgbClr val="B29EFA"/>
    <a:srgbClr val="BCADEB"/>
    <a:srgbClr val="C19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0" autoAdjust="0"/>
    <p:restoredTop sz="91623" autoAdjust="0"/>
  </p:normalViewPr>
  <p:slideViewPr>
    <p:cSldViewPr>
      <p:cViewPr varScale="1">
        <p:scale>
          <a:sx n="75" d="100"/>
          <a:sy n="75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en\1%20IHO%20Assembly\1Assembly%202017\Mappe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98148915596081E-2"/>
          <c:y val="4.7290806710835152E-2"/>
          <c:w val="0.55598255481222747"/>
          <c:h val="0.89382034294171375"/>
        </c:manualLayout>
      </c:layout>
      <c:area3DChart>
        <c:grouping val="standard"/>
        <c:varyColors val="0"/>
        <c:ser>
          <c:idx val="1"/>
          <c:order val="0"/>
          <c:tx>
            <c:v>IHO WP</c:v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Tabelle1!$A$2:$A$13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Tabelle1!$G$2:$G$13</c:f>
              <c:numCache>
                <c:formatCode>General</c:formatCode>
                <c:ptCount val="12"/>
                <c:pt idx="0">
                  <c:v>29699.29</c:v>
                </c:pt>
                <c:pt idx="1">
                  <c:v>74420.73</c:v>
                </c:pt>
                <c:pt idx="2">
                  <c:v>78827.55</c:v>
                </c:pt>
                <c:pt idx="3">
                  <c:v>100695.98</c:v>
                </c:pt>
                <c:pt idx="4">
                  <c:v>158205.44</c:v>
                </c:pt>
                <c:pt idx="5">
                  <c:v>180625.99</c:v>
                </c:pt>
                <c:pt idx="6">
                  <c:v>300388.32</c:v>
                </c:pt>
                <c:pt idx="7">
                  <c:v>310810.03000000003</c:v>
                </c:pt>
                <c:pt idx="8">
                  <c:v>325717.63</c:v>
                </c:pt>
                <c:pt idx="9">
                  <c:v>636263.36</c:v>
                </c:pt>
                <c:pt idx="10">
                  <c:v>760801.06</c:v>
                </c:pt>
                <c:pt idx="11">
                  <c:v>763605</c:v>
                </c:pt>
              </c:numCache>
            </c:numRef>
          </c:val>
        </c:ser>
        <c:ser>
          <c:idx val="0"/>
          <c:order val="1"/>
          <c:tx>
            <c:v>accepted submissions</c:v>
          </c:tx>
          <c:spPr>
            <a:solidFill>
              <a:srgbClr val="FFC000"/>
            </a:solidFill>
            <a:ln w="25400">
              <a:noFill/>
            </a:ln>
          </c:spPr>
          <c:cat>
            <c:numRef>
              <c:f>Tabelle1!$A$2:$A$13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Tabelle1!$F$2:$F$13</c:f>
              <c:numCache>
                <c:formatCode>General</c:formatCode>
                <c:ptCount val="12"/>
                <c:pt idx="0">
                  <c:v>103166.9</c:v>
                </c:pt>
                <c:pt idx="1">
                  <c:v>82000</c:v>
                </c:pt>
                <c:pt idx="2">
                  <c:v>181500</c:v>
                </c:pt>
                <c:pt idx="3">
                  <c:v>325267</c:v>
                </c:pt>
                <c:pt idx="4">
                  <c:v>294782</c:v>
                </c:pt>
                <c:pt idx="5">
                  <c:v>319880</c:v>
                </c:pt>
                <c:pt idx="6">
                  <c:v>502435</c:v>
                </c:pt>
                <c:pt idx="7">
                  <c:v>516185.76</c:v>
                </c:pt>
                <c:pt idx="8">
                  <c:v>412600</c:v>
                </c:pt>
                <c:pt idx="9">
                  <c:v>687444.6</c:v>
                </c:pt>
                <c:pt idx="10">
                  <c:v>930907</c:v>
                </c:pt>
                <c:pt idx="11">
                  <c:v>975106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500"/>
        <c:axId val="100649216"/>
        <c:axId val="101027840"/>
        <c:axId val="101003264"/>
      </c:area3DChart>
      <c:catAx>
        <c:axId val="1006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de-DE"/>
          </a:p>
        </c:txPr>
        <c:crossAx val="101027840"/>
        <c:crosses val="autoZero"/>
        <c:auto val="1"/>
        <c:lblAlgn val="ctr"/>
        <c:lblOffset val="100"/>
        <c:noMultiLvlLbl val="0"/>
      </c:catAx>
      <c:valAx>
        <c:axId val="10102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2000">
                <a:solidFill>
                  <a:srgbClr val="FFFF00"/>
                </a:solidFill>
              </a:defRPr>
            </a:pPr>
            <a:endParaRPr lang="de-DE"/>
          </a:p>
        </c:txPr>
        <c:crossAx val="100649216"/>
        <c:crosses val="autoZero"/>
        <c:crossBetween val="midCat"/>
      </c:valAx>
      <c:serAx>
        <c:axId val="1010032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1027840"/>
        <c:crosses val="autoZero"/>
      </c:serAx>
    </c:plotArea>
    <c:legend>
      <c:legendPos val="r"/>
      <c:layout>
        <c:manualLayout>
          <c:xMode val="edge"/>
          <c:yMode val="edge"/>
          <c:x val="0.68812390890090802"/>
          <c:y val="0.28394219241113378"/>
          <c:w val="0.30294751862433428"/>
          <c:h val="0.34775347526003692"/>
        </c:manualLayout>
      </c:layout>
      <c:overlay val="0"/>
      <c:txPr>
        <a:bodyPr/>
        <a:lstStyle/>
        <a:p>
          <a:pPr>
            <a:defRPr sz="2400">
              <a:solidFill>
                <a:srgbClr val="FFFF00"/>
              </a:solidFill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0066CC">
        <a:alpha val="0"/>
      </a:srgbClr>
    </a:solidFill>
    <a:effectLst>
      <a:outerShdw blurRad="50800" dist="381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T/>
    </a:sp3d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fld id="{5C2989D4-C8F8-4378-8E27-DF7ECCCEDDD1}" type="slidenum">
              <a:rPr lang="en-AU" altLang="ko-KR"/>
              <a:pPr>
                <a:defRPr/>
              </a:pPr>
              <a:t>‹Nr.›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5466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fld id="{6C6786B5-5C68-454C-8C44-50801965BC2A}" type="slidenum">
              <a:rPr lang="en-AU" altLang="ko-KR"/>
              <a:pPr>
                <a:defRPr/>
              </a:pPr>
              <a:t>‹Nr.›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836131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13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88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22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14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3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15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16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17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18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6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19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13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20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13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1E28013-AF35-4C99-B53F-31ADF8910E11}" type="slidenum">
              <a:rPr lang="en-AU" alt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21</a:t>
            </a:fld>
            <a:endParaRPr lang="en-AU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" name="Freeform 4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Freeform 4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3758136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5033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255200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" name="Freeform 4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6" name="Freeform 4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3 w 717"/>
                <a:gd name="T1" fmla="*/ 845 h 845"/>
                <a:gd name="T2" fmla="*/ 753 w 717"/>
                <a:gd name="T3" fmla="*/ 821 h 845"/>
                <a:gd name="T4" fmla="*/ 610 w 717"/>
                <a:gd name="T5" fmla="*/ 605 h 845"/>
                <a:gd name="T6" fmla="*/ 424 w 717"/>
                <a:gd name="T7" fmla="*/ 396 h 845"/>
                <a:gd name="T8" fmla="*/ 23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7 w 717"/>
                <a:gd name="T15" fmla="*/ 198 h 845"/>
                <a:gd name="T16" fmla="*/ 418 w 717"/>
                <a:gd name="T17" fmla="*/ 408 h 845"/>
                <a:gd name="T18" fmla="*/ 604 w 717"/>
                <a:gd name="T19" fmla="*/ 623 h 845"/>
                <a:gd name="T20" fmla="*/ 753 w 717"/>
                <a:gd name="T21" fmla="*/ 845 h 845"/>
                <a:gd name="T22" fmla="*/ 75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5 w 407"/>
                <a:gd name="T1" fmla="*/ 414 h 414"/>
                <a:gd name="T2" fmla="*/ 425 w 407"/>
                <a:gd name="T3" fmla="*/ 396 h 414"/>
                <a:gd name="T4" fmla="*/ 24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4 w 407"/>
                <a:gd name="T13" fmla="*/ 204 h 414"/>
                <a:gd name="T14" fmla="*/ 425 w 407"/>
                <a:gd name="T15" fmla="*/ 414 h 414"/>
                <a:gd name="T16" fmla="*/ 42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2 w 586"/>
                <a:gd name="T1" fmla="*/ 0 h 599"/>
                <a:gd name="T2" fmla="*/ 604 w 586"/>
                <a:gd name="T3" fmla="*/ 0 h 599"/>
                <a:gd name="T4" fmla="*/ 425 w 586"/>
                <a:gd name="T5" fmla="*/ 132 h 599"/>
                <a:gd name="T6" fmla="*/ 27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5 w 586"/>
                <a:gd name="T17" fmla="*/ 282 h 599"/>
                <a:gd name="T18" fmla="*/ 431 w 586"/>
                <a:gd name="T19" fmla="*/ 138 h 599"/>
                <a:gd name="T20" fmla="*/ 622 w 586"/>
                <a:gd name="T21" fmla="*/ 0 h 599"/>
                <a:gd name="T22" fmla="*/ 62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7 w 269"/>
                <a:gd name="T1" fmla="*/ 0 h 252"/>
                <a:gd name="T2" fmla="*/ 26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7 w 269"/>
                <a:gd name="T15" fmla="*/ 0 h 252"/>
                <a:gd name="T16" fmla="*/ 28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굴림" charset="-127"/>
              </a:rPr>
              <a:t>Hydrographic Services and Standards Committee</a:t>
            </a:r>
            <a:endParaRPr lang="en-AU" altLang="ko-KR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굴림" charset="-127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4172438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6965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6357307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</a:defRPr>
            </a:lvl1pPr>
          </a:lstStyle>
          <a:p>
            <a:pPr>
              <a:defRPr/>
            </a:pPr>
            <a:fld id="{A19B42A9-BB5E-4792-A8DD-171F7D282AFD}" type="slidenum">
              <a:rPr lang="en-AU" altLang="ko-KR"/>
              <a:pPr>
                <a:defRPr/>
              </a:pPr>
              <a:t>‹Nr.›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1409555589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23608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126147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114309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405898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838323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35237257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225929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127920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43" descr="IHO Colour-transparent-small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781050"/>
            <a:ext cx="7302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31717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1" name="Picture 43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47922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409599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967E6947-13AF-46C8-89E6-348E6CCFC2D4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868791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5562762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798546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05973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5679427"/>
      </p:ext>
    </p:extLst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826272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399753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604358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219464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393936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4372219"/>
      </p:ext>
    </p:extLst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3074974"/>
      </p:ext>
    </p:extLst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AD92A8-9861-4E4F-8083-85FDC9BB791F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478443"/>
      </p:ext>
    </p:extLst>
  </p:cSld>
  <p:clrMapOvr>
    <a:masterClrMapping/>
  </p:clrMapOvr>
  <p:transition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795888"/>
      </p:ext>
    </p:extLst>
  </p:cSld>
  <p:clrMapOvr>
    <a:masterClrMapping/>
  </p:clrMapOvr>
  <p:transition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209308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</a:defRPr>
            </a:lvl1pPr>
          </a:lstStyle>
          <a:p>
            <a:pPr>
              <a:defRPr/>
            </a:pPr>
            <a:fld id="{1ADE1D8D-FF45-4F86-BC7C-7EF2F874DE70}" type="slidenum">
              <a:rPr lang="en-AU" altLang="ko-KR"/>
              <a:pPr>
                <a:defRPr/>
              </a:pPr>
              <a:t>‹Nr.›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2931772"/>
      </p:ext>
    </p:extLst>
  </p:cSld>
  <p:clrMapOvr>
    <a:masterClrMapping/>
  </p:clrMapOvr>
  <p:transition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6007"/>
      </p:ext>
    </p:extLst>
  </p:cSld>
  <p:clrMapOvr>
    <a:masterClrMapping/>
  </p:clrMapOvr>
  <p:transition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96175993"/>
      </p:ext>
    </p:extLst>
  </p:cSld>
  <p:clrMapOvr>
    <a:masterClrMapping/>
  </p:clrMapOvr>
  <p:transition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84681116"/>
      </p:ext>
    </p:extLst>
  </p:cSld>
  <p:clrMapOvr>
    <a:masterClrMapping/>
  </p:clrMapOvr>
  <p:transition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135788"/>
      </p:ext>
    </p:extLst>
  </p:cSld>
  <p:clrMapOvr>
    <a:masterClrMapping/>
  </p:clrMapOvr>
  <p:transition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93351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435200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12309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2167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92832230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236021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 style du titre</a:t>
            </a:r>
            <a:endParaRPr lang="en-AU" altLang="ko-KR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AU" altLang="ko-KR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05" r:id="rId3"/>
    <p:sldLayoutId id="2147484539" r:id="rId4"/>
    <p:sldLayoutId id="2147484506" r:id="rId5"/>
    <p:sldLayoutId id="2147484507" r:id="rId6"/>
    <p:sldLayoutId id="2147484508" r:id="rId7"/>
    <p:sldLayoutId id="2147484509" r:id="rId8"/>
    <p:sldLayoutId id="2147484510" r:id="rId9"/>
    <p:sldLayoutId id="2147484511" r:id="rId10"/>
    <p:sldLayoutId id="214748451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3 w 717"/>
                <a:gd name="T1" fmla="*/ 845 h 845"/>
                <a:gd name="T2" fmla="*/ 753 w 717"/>
                <a:gd name="T3" fmla="*/ 821 h 845"/>
                <a:gd name="T4" fmla="*/ 610 w 717"/>
                <a:gd name="T5" fmla="*/ 605 h 845"/>
                <a:gd name="T6" fmla="*/ 424 w 717"/>
                <a:gd name="T7" fmla="*/ 396 h 845"/>
                <a:gd name="T8" fmla="*/ 23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7 w 717"/>
                <a:gd name="T15" fmla="*/ 198 h 845"/>
                <a:gd name="T16" fmla="*/ 418 w 717"/>
                <a:gd name="T17" fmla="*/ 408 h 845"/>
                <a:gd name="T18" fmla="*/ 604 w 717"/>
                <a:gd name="T19" fmla="*/ 623 h 845"/>
                <a:gd name="T20" fmla="*/ 753 w 717"/>
                <a:gd name="T21" fmla="*/ 845 h 845"/>
                <a:gd name="T22" fmla="*/ 75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5 w 407"/>
                <a:gd name="T1" fmla="*/ 414 h 414"/>
                <a:gd name="T2" fmla="*/ 425 w 407"/>
                <a:gd name="T3" fmla="*/ 396 h 414"/>
                <a:gd name="T4" fmla="*/ 24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4 w 407"/>
                <a:gd name="T13" fmla="*/ 204 h 414"/>
                <a:gd name="T14" fmla="*/ 425 w 407"/>
                <a:gd name="T15" fmla="*/ 414 h 414"/>
                <a:gd name="T16" fmla="*/ 42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2 w 586"/>
                <a:gd name="T1" fmla="*/ 0 h 599"/>
                <a:gd name="T2" fmla="*/ 604 w 586"/>
                <a:gd name="T3" fmla="*/ 0 h 599"/>
                <a:gd name="T4" fmla="*/ 425 w 586"/>
                <a:gd name="T5" fmla="*/ 132 h 599"/>
                <a:gd name="T6" fmla="*/ 27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5 w 586"/>
                <a:gd name="T17" fmla="*/ 282 h 599"/>
                <a:gd name="T18" fmla="*/ 431 w 586"/>
                <a:gd name="T19" fmla="*/ 138 h 599"/>
                <a:gd name="T20" fmla="*/ 622 w 586"/>
                <a:gd name="T21" fmla="*/ 0 h 599"/>
                <a:gd name="T22" fmla="*/ 62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7 w 269"/>
                <a:gd name="T1" fmla="*/ 0 h 252"/>
                <a:gd name="T2" fmla="*/ 26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7 w 269"/>
                <a:gd name="T15" fmla="*/ 0 h 252"/>
                <a:gd name="T16" fmla="*/ 28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 style du titre</a:t>
            </a:r>
            <a:endParaRPr lang="en-AU" altLang="ko-KR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AU" altLang="ko-KR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13" r:id="rId3"/>
    <p:sldLayoutId id="2147484542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8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8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8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309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96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97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98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99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00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3094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95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3077" name="Picture 43" descr="IHO Colour-transparent-small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43" r:id="rId1"/>
    <p:sldLayoutId id="2147484544" r:id="rId2"/>
    <p:sldLayoutId id="2147484521" r:id="rId3"/>
    <p:sldLayoutId id="2147484545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410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411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411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0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121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122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123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124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411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1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4101" name="Picture 43" descr="IHO Colour-transparent-small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29" r:id="rId3"/>
    <p:sldLayoutId id="2147484548" r:id="rId4"/>
    <p:sldLayoutId id="2147484530" r:id="rId5"/>
    <p:sldLayoutId id="2147484531" r:id="rId6"/>
    <p:sldLayoutId id="2147484532" r:id="rId7"/>
    <p:sldLayoutId id="2147484533" r:id="rId8"/>
    <p:sldLayoutId id="2147484534" r:id="rId9"/>
    <p:sldLayoutId id="2147484535" r:id="rId10"/>
    <p:sldLayoutId id="2147484536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09600" y="1331913"/>
            <a:ext cx="7924800" cy="3163887"/>
          </a:xfrm>
        </p:spPr>
        <p:txBody>
          <a:bodyPr/>
          <a:lstStyle/>
          <a:p>
            <a:pPr eaLnBrk="1" hangingPunct="1">
              <a:defRPr/>
            </a:pPr>
            <a:endParaRPr lang="en-AU" altLang="ko-KR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chemeClr val="tx1"/>
                </a:solidFill>
                <a:ea typeface="굴림" charset="-127"/>
              </a:rPr>
              <a:t>IRCC 9</a:t>
            </a:r>
            <a:endParaRPr lang="en-US" altLang="ko-KR" i="1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chemeClr val="tx1"/>
                </a:solidFill>
                <a:ea typeface="굴림" charset="-127"/>
              </a:rPr>
              <a:t>12</a:t>
            </a:r>
            <a:r>
              <a:rPr lang="en-US" altLang="ko-KR" dirty="0" smtClean="0">
                <a:solidFill>
                  <a:schemeClr val="tx1"/>
                </a:solidFill>
                <a:ea typeface="굴림" charset="-127"/>
              </a:rPr>
              <a:t>-14 </a:t>
            </a:r>
            <a:r>
              <a:rPr lang="en-US" altLang="ko-KR" dirty="0" smtClean="0">
                <a:solidFill>
                  <a:schemeClr val="tx1"/>
                </a:solidFill>
                <a:ea typeface="굴림" charset="-127"/>
              </a:rPr>
              <a:t>June 2017 (Paramaribo, Suriname)</a:t>
            </a:r>
          </a:p>
          <a:p>
            <a:pPr eaLnBrk="1" hangingPunct="1">
              <a:defRPr/>
            </a:pPr>
            <a:endParaRPr lang="en-AU" altLang="ko-KR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r>
              <a:rPr lang="en-AU" altLang="ko-KR" sz="3200" u="sng" dirty="0" smtClean="0">
                <a:solidFill>
                  <a:schemeClr val="tx1"/>
                </a:solidFill>
                <a:ea typeface="굴림" charset="-127"/>
              </a:rPr>
              <a:t>Report of the Capacity </a:t>
            </a:r>
            <a:r>
              <a:rPr lang="en-AU" altLang="ko-KR" sz="3200" u="sng" dirty="0" err="1" smtClean="0">
                <a:solidFill>
                  <a:schemeClr val="tx1"/>
                </a:solidFill>
                <a:ea typeface="굴림" charset="-127"/>
              </a:rPr>
              <a:t>Buildung</a:t>
            </a:r>
            <a:r>
              <a:rPr lang="en-AU" altLang="ko-KR" sz="3200" u="sng" dirty="0" smtClean="0">
                <a:solidFill>
                  <a:schemeClr val="tx1"/>
                </a:solidFill>
                <a:ea typeface="굴림" charset="-127"/>
              </a:rPr>
              <a:t> Sub-Committee</a:t>
            </a:r>
            <a:endParaRPr lang="en-AU" altLang="ko-KR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endParaRPr lang="en-AU" altLang="ko-KR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r>
              <a:rPr lang="en-AU" altLang="ko-KR" dirty="0" smtClean="0">
                <a:solidFill>
                  <a:schemeClr val="tx1"/>
                </a:solidFill>
                <a:ea typeface="굴림" charset="-127"/>
              </a:rPr>
              <a:t>Thomas </a:t>
            </a:r>
            <a:r>
              <a:rPr lang="en-AU" altLang="ko-KR" dirty="0" err="1" smtClean="0">
                <a:solidFill>
                  <a:schemeClr val="tx1"/>
                </a:solidFill>
                <a:ea typeface="굴림" charset="-127"/>
              </a:rPr>
              <a:t>Dehling</a:t>
            </a:r>
            <a:endParaRPr lang="en-AU" altLang="ko-KR" dirty="0" smtClean="0">
              <a:solidFill>
                <a:schemeClr val="tx1"/>
              </a:solidFill>
              <a:ea typeface="굴림" charset="-127"/>
            </a:endParaRPr>
          </a:p>
          <a:p>
            <a:pPr eaLnBrk="1" hangingPunct="1">
              <a:defRPr/>
            </a:pPr>
            <a:r>
              <a:rPr lang="en-AU" altLang="ko-KR" dirty="0" smtClean="0">
                <a:solidFill>
                  <a:schemeClr val="tx1"/>
                </a:solidFill>
                <a:ea typeface="굴림" charset="-127"/>
              </a:rPr>
              <a:t>CBSC Chair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(5)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Need of additional funds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Available </a:t>
            </a:r>
            <a:r>
              <a:rPr lang="en-US" dirty="0">
                <a:solidFill>
                  <a:schemeClr val="tx1"/>
                </a:solidFill>
              </a:rPr>
              <a:t>CB Funds provided are less than </a:t>
            </a:r>
            <a:r>
              <a:rPr lang="en-US" dirty="0" smtClean="0">
                <a:solidFill>
                  <a:schemeClr val="tx1"/>
                </a:solidFill>
              </a:rPr>
              <a:t>needed to </a:t>
            </a:r>
            <a:r>
              <a:rPr lang="en-US" dirty="0">
                <a:solidFill>
                  <a:schemeClr val="tx1"/>
                </a:solidFill>
              </a:rPr>
              <a:t>even cover the expenses of projects with a higher priority.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number of submissions from the RHCs is stagnating due to the limited </a:t>
            </a:r>
            <a:r>
              <a:rPr lang="en-US" dirty="0" smtClean="0">
                <a:solidFill>
                  <a:schemeClr val="tx1"/>
                </a:solidFill>
              </a:rPr>
              <a:t>chances </a:t>
            </a:r>
            <a:r>
              <a:rPr lang="en-US" dirty="0">
                <a:solidFill>
                  <a:schemeClr val="tx1"/>
                </a:solidFill>
              </a:rPr>
              <a:t>of getting funded.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Member </a:t>
            </a:r>
            <a:r>
              <a:rPr lang="en-US" dirty="0">
                <a:solidFill>
                  <a:schemeClr val="tx1"/>
                </a:solidFill>
              </a:rPr>
              <a:t>States can support the CB. </a:t>
            </a:r>
            <a:r>
              <a:rPr lang="en-US" dirty="0" smtClean="0">
                <a:solidFill>
                  <a:schemeClr val="tx1"/>
                </a:solidFill>
              </a:rPr>
              <a:t>Make </a:t>
            </a:r>
            <a:r>
              <a:rPr lang="en-US" dirty="0">
                <a:solidFill>
                  <a:schemeClr val="tx1"/>
                </a:solidFill>
              </a:rPr>
              <a:t>use of national </a:t>
            </a:r>
            <a:r>
              <a:rPr lang="en-US" dirty="0" smtClean="0">
                <a:solidFill>
                  <a:schemeClr val="tx1"/>
                </a:solidFill>
              </a:rPr>
              <a:t>experts to </a:t>
            </a:r>
            <a:r>
              <a:rPr lang="en-US" dirty="0">
                <a:solidFill>
                  <a:schemeClr val="tx1"/>
                </a:solidFill>
              </a:rPr>
              <a:t>get </a:t>
            </a:r>
            <a:r>
              <a:rPr lang="en-US" dirty="0" smtClean="0">
                <a:solidFill>
                  <a:schemeClr val="tx1"/>
                </a:solidFill>
              </a:rPr>
              <a:t>funds </a:t>
            </a:r>
            <a:r>
              <a:rPr lang="en-US" dirty="0">
                <a:solidFill>
                  <a:schemeClr val="tx1"/>
                </a:solidFill>
              </a:rPr>
              <a:t>for projects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438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(6)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Joint Capacity Building efforts with </a:t>
            </a:r>
            <a:r>
              <a:rPr lang="en-US" dirty="0" smtClean="0">
                <a:solidFill>
                  <a:schemeClr val="tx1"/>
                </a:solidFill>
              </a:rPr>
              <a:t>IMO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formerly very productive joint work with the IMO has </a:t>
            </a:r>
            <a:r>
              <a:rPr lang="en-US" dirty="0" smtClean="0">
                <a:solidFill>
                  <a:schemeClr val="tx1"/>
                </a:solidFill>
              </a:rPr>
              <a:t>ceased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Joint CB meeting cancelled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Disadvantageous </a:t>
            </a:r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IMO </a:t>
            </a:r>
            <a:r>
              <a:rPr lang="en-US" dirty="0">
                <a:solidFill>
                  <a:schemeClr val="tx1"/>
                </a:solidFill>
              </a:rPr>
              <a:t>ITCP does not provide cooperation with the IHO in </a:t>
            </a:r>
            <a:r>
              <a:rPr lang="en-US" dirty="0" smtClean="0">
                <a:solidFill>
                  <a:schemeClr val="tx1"/>
                </a:solidFill>
              </a:rPr>
              <a:t>CB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success of comprehensive projects will depend </a:t>
            </a:r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dirty="0">
                <a:solidFill>
                  <a:schemeClr val="tx1"/>
                </a:solidFill>
              </a:rPr>
              <a:t>a good cooperation between </a:t>
            </a:r>
            <a:r>
              <a:rPr lang="en-US" dirty="0" smtClean="0">
                <a:solidFill>
                  <a:schemeClr val="tx1"/>
                </a:solidFill>
              </a:rPr>
              <a:t>organizations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333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(7)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CB </a:t>
            </a:r>
            <a:r>
              <a:rPr lang="en-US" dirty="0" smtClean="0">
                <a:solidFill>
                  <a:schemeClr val="tx1"/>
                </a:solidFill>
              </a:rPr>
              <a:t>Coordinators.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Necessary </a:t>
            </a:r>
            <a:r>
              <a:rPr lang="en-US" dirty="0" smtClean="0">
                <a:solidFill>
                  <a:schemeClr val="tx1"/>
                </a:solidFill>
              </a:rPr>
              <a:t>to nominate CB </a:t>
            </a:r>
            <a:r>
              <a:rPr lang="en-US" dirty="0">
                <a:solidFill>
                  <a:schemeClr val="tx1"/>
                </a:solidFill>
              </a:rPr>
              <a:t>Coordinators </a:t>
            </a:r>
            <a:r>
              <a:rPr lang="en-US" dirty="0" smtClean="0">
                <a:solidFill>
                  <a:schemeClr val="tx1"/>
                </a:solidFill>
              </a:rPr>
              <a:t>permanently and </a:t>
            </a:r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 smtClean="0">
                <a:solidFill>
                  <a:schemeClr val="tx1"/>
                </a:solidFill>
              </a:rPr>
              <a:t>participation in </a:t>
            </a:r>
            <a:r>
              <a:rPr lang="en-US" dirty="0" smtClean="0">
                <a:solidFill>
                  <a:schemeClr val="tx1"/>
                </a:solidFill>
              </a:rPr>
              <a:t>CBSC.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SEPRHC </a:t>
            </a:r>
            <a:r>
              <a:rPr lang="en-US" dirty="0">
                <a:solidFill>
                  <a:schemeClr val="tx1"/>
                </a:solidFill>
              </a:rPr>
              <a:t>still changes the CB Coordinator too often. </a:t>
            </a:r>
            <a:r>
              <a:rPr lang="en-US" dirty="0" smtClean="0">
                <a:solidFill>
                  <a:schemeClr val="tx1"/>
                </a:solidFill>
              </a:rPr>
              <a:t>Disadvantageous </a:t>
            </a:r>
            <a:r>
              <a:rPr lang="en-US" dirty="0">
                <a:solidFill>
                  <a:schemeClr val="tx1"/>
                </a:solidFill>
              </a:rPr>
              <a:t>for the acceptance of projects and the allocation of CB funds.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cooperation with </a:t>
            </a:r>
            <a:r>
              <a:rPr lang="en-US" dirty="0" smtClean="0">
                <a:solidFill>
                  <a:schemeClr val="tx1"/>
                </a:solidFill>
              </a:rPr>
              <a:t>neighboring </a:t>
            </a:r>
            <a:r>
              <a:rPr lang="en-US" dirty="0">
                <a:solidFill>
                  <a:schemeClr val="tx1"/>
                </a:solidFill>
              </a:rPr>
              <a:t>RHCs can improve the effectiveness of projects and thus also the chances to be funded.</a:t>
            </a:r>
          </a:p>
        </p:txBody>
      </p:sp>
    </p:spTree>
    <p:extLst>
      <p:ext uri="{BB962C8B-B14F-4D97-AF65-F5344CB8AC3E}">
        <p14:creationId xmlns:p14="http://schemas.microsoft.com/office/powerpoint/2010/main" val="5673834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CB Management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2320" y="1143000"/>
            <a:ext cx="8369300" cy="4818062"/>
          </a:xfrm>
        </p:spPr>
        <p:txBody>
          <a:bodyPr/>
          <a:lstStyle/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following CB Procedures have been adopted</a:t>
            </a:r>
            <a:endParaRPr lang="en-US" sz="2800" dirty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Procedure </a:t>
            </a:r>
            <a:r>
              <a:rPr lang="en-US" dirty="0" smtClean="0">
                <a:solidFill>
                  <a:schemeClr val="tx1"/>
                </a:solidFill>
              </a:rPr>
              <a:t>10: Management Plan </a:t>
            </a:r>
            <a:endParaRPr lang="en-US" dirty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Procedure </a:t>
            </a:r>
            <a:r>
              <a:rPr lang="en-US" dirty="0">
                <a:solidFill>
                  <a:schemeClr val="tx1"/>
                </a:solidFill>
              </a:rPr>
              <a:t>11: Assessment of the Status of CB Phases</a:t>
            </a:r>
          </a:p>
          <a:p>
            <a:pPr lvl="1" defTabSz="360000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Procedure 12: Certificate for the Completion of CB </a:t>
            </a:r>
            <a:r>
              <a:rPr lang="en-US" dirty="0" smtClean="0">
                <a:solidFill>
                  <a:schemeClr val="tx1"/>
                </a:solidFill>
              </a:rPr>
              <a:t>									Activities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91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Contribution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CB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371600"/>
            <a:ext cx="8369300" cy="5105400"/>
          </a:xfrm>
        </p:spPr>
        <p:txBody>
          <a:bodyPr/>
          <a:lstStyle/>
          <a:p>
            <a:pPr defTabSz="360000" eaLnBrk="1" hangingPunct="1">
              <a:defRPr/>
            </a:pPr>
            <a:r>
              <a:rPr lang="en-US" sz="2800" dirty="0">
                <a:solidFill>
                  <a:schemeClr val="tx1"/>
                </a:solidFill>
              </a:rPr>
              <a:t>Contribution from Republic of </a:t>
            </a:r>
            <a:r>
              <a:rPr lang="en-US" sz="2800" dirty="0" smtClean="0">
                <a:solidFill>
                  <a:schemeClr val="tx1"/>
                </a:solidFill>
              </a:rPr>
              <a:t>Korea</a:t>
            </a:r>
            <a:endParaRPr lang="en-US" sz="2800" dirty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Republic of Korea contributes </a:t>
            </a:r>
            <a:r>
              <a:rPr lang="en-US" sz="2400" dirty="0" smtClean="0">
                <a:solidFill>
                  <a:schemeClr val="tx1"/>
                </a:solidFill>
              </a:rPr>
              <a:t>significantly </a:t>
            </a: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IHO CB</a:t>
            </a:r>
          </a:p>
          <a:p>
            <a:pPr lvl="1" defTabSz="360000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Funding of students from IHO MS for the CAT A course at USM, </a:t>
            </a:r>
          </a:p>
          <a:p>
            <a:pPr lvl="1" defTabSz="360000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Training for Trainer project, </a:t>
            </a:r>
          </a:p>
          <a:p>
            <a:pPr lvl="1" defTabSz="360000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CAT B Module Course program held </a:t>
            </a:r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chemeClr val="tx1"/>
                </a:solidFill>
              </a:rPr>
              <a:t>Busan, </a:t>
            </a:r>
            <a:r>
              <a:rPr lang="en-US" sz="2400" dirty="0" smtClean="0">
                <a:solidFill>
                  <a:schemeClr val="tx1"/>
                </a:solidFill>
              </a:rPr>
              <a:t>ROK.</a:t>
            </a:r>
            <a:endParaRPr lang="en-US" sz="2400" dirty="0">
              <a:solidFill>
                <a:schemeClr val="tx1"/>
              </a:solidFill>
            </a:endParaRP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Contribution </a:t>
            </a:r>
            <a:r>
              <a:rPr lang="en-US" sz="2800" dirty="0">
                <a:solidFill>
                  <a:schemeClr val="tx1"/>
                </a:solidFill>
              </a:rPr>
              <a:t>of Japan </a:t>
            </a:r>
            <a:r>
              <a:rPr lang="en-US" sz="2800" dirty="0" smtClean="0">
                <a:solidFill>
                  <a:schemeClr val="tx1"/>
                </a:solidFill>
              </a:rPr>
              <a:t>through </a:t>
            </a:r>
            <a:r>
              <a:rPr lang="en-US" sz="2800" dirty="0">
                <a:solidFill>
                  <a:schemeClr val="tx1"/>
                </a:solidFill>
              </a:rPr>
              <a:t>the Nippon Foundation </a:t>
            </a:r>
            <a:r>
              <a:rPr lang="en-US" sz="2800" dirty="0" smtClean="0">
                <a:solidFill>
                  <a:schemeClr val="tx1"/>
                </a:solidFill>
              </a:rPr>
              <a:t>(NF)</a:t>
            </a:r>
            <a:endParaRPr lang="en-US" sz="2800" dirty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IHO has </a:t>
            </a:r>
            <a:r>
              <a:rPr lang="en-US" sz="2400" dirty="0" smtClean="0">
                <a:solidFill>
                  <a:schemeClr val="tx1"/>
                </a:solidFill>
              </a:rPr>
              <a:t>implemented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NF-IHO </a:t>
            </a:r>
            <a:r>
              <a:rPr lang="en-US" sz="2400" dirty="0">
                <a:solidFill>
                  <a:schemeClr val="tx1"/>
                </a:solidFill>
              </a:rPr>
              <a:t>Cartography, Hydrography and Related Training (NF-IHO CHART) </a:t>
            </a:r>
            <a:r>
              <a:rPr lang="en-US" sz="2400" dirty="0" smtClean="0">
                <a:solidFill>
                  <a:schemeClr val="tx1"/>
                </a:solidFill>
              </a:rPr>
              <a:t>Project, fully funded by the NF. </a:t>
            </a: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Support from other MS and external support (i.e. Industry).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91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CB </a:t>
            </a:r>
            <a:r>
              <a:rPr lang="en-US" dirty="0">
                <a:solidFill>
                  <a:schemeClr val="tx1"/>
                </a:solidFill>
              </a:rPr>
              <a:t>Work </a:t>
            </a:r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r>
              <a:rPr lang="en-US" dirty="0" smtClean="0">
                <a:solidFill>
                  <a:schemeClr val="tx1"/>
                </a:solidFill>
              </a:rPr>
              <a:t> 2005 - 2016</a:t>
            </a:r>
            <a:endParaRPr lang="en-GB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95182"/>
              </p:ext>
            </p:extLst>
          </p:nvPr>
        </p:nvGraphicFramePr>
        <p:xfrm>
          <a:off x="152400" y="0"/>
          <a:ext cx="9144000" cy="688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5999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19342"/>
              </p:ext>
            </p:extLst>
          </p:nvPr>
        </p:nvGraphicFramePr>
        <p:xfrm>
          <a:off x="381000" y="1219201"/>
          <a:ext cx="8458200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944"/>
                <a:gridCol w="1529314"/>
                <a:gridCol w="1529314"/>
                <a:gridCol w="1529314"/>
                <a:gridCol w="1529314"/>
              </a:tblGrid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IHO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ROK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Nippon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Balance 2016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104 751,14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1 159,86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105 911,00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Income 2017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160 000,00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166 429,00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195 386,00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521 815,00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IHO Surplus 2017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191 000,00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191 000,00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2017 CBWP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-460 564,70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-169 219,00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-195 386,00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-825 169,70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Balance 2017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-4 813,56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-1 630,14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0,00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-6 443,70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Not funded yet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100 000,00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0,00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100 000,00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CB </a:t>
            </a:r>
            <a:r>
              <a:rPr lang="en-US" dirty="0">
                <a:solidFill>
                  <a:schemeClr val="tx1"/>
                </a:solidFill>
              </a:rPr>
              <a:t>Work </a:t>
            </a:r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r>
              <a:rPr lang="en-US" dirty="0" smtClean="0">
                <a:solidFill>
                  <a:schemeClr val="tx1"/>
                </a:solidFill>
              </a:rPr>
              <a:t> 2017 and 2018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5029200"/>
            <a:ext cx="8369300" cy="4818062"/>
          </a:xfrm>
        </p:spPr>
        <p:txBody>
          <a:bodyPr/>
          <a:lstStyle/>
          <a:p>
            <a:pPr lvl="1" defTabSz="3600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 WP 2017 updated</a:t>
            </a:r>
            <a:endParaRPr lang="en-US" dirty="0">
              <a:solidFill>
                <a:schemeClr val="tx1"/>
              </a:solidFill>
            </a:endParaRPr>
          </a:p>
          <a:p>
            <a:pPr lvl="1" defTabSz="3600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 WP 2018 adopted, expenditures roughly 700.000 €, Submissions sum up to 990.000 €</a:t>
            </a:r>
          </a:p>
          <a:p>
            <a:pPr lvl="1" defTabSz="360000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91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E-Learning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219200"/>
            <a:ext cx="8369300" cy="4818062"/>
          </a:xfrm>
        </p:spPr>
        <p:txBody>
          <a:bodyPr/>
          <a:lstStyle/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Decision </a:t>
            </a:r>
            <a:r>
              <a:rPr lang="en-US" sz="2800" dirty="0">
                <a:solidFill>
                  <a:schemeClr val="tx1"/>
                </a:solidFill>
              </a:rPr>
              <a:t>16 on PRO-2 during </a:t>
            </a:r>
            <a:r>
              <a:rPr lang="en-US" sz="2800" dirty="0" smtClean="0">
                <a:solidFill>
                  <a:schemeClr val="tx1"/>
                </a:solidFill>
              </a:rPr>
              <a:t>Assembly1</a:t>
            </a:r>
          </a:p>
          <a:p>
            <a:pPr lvl="1" defTabSz="360000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>
                <a:solidFill>
                  <a:schemeClr val="tx1"/>
                </a:solidFill>
              </a:rPr>
              <a:t>take into account e-learning in the IHO </a:t>
            </a:r>
            <a:r>
              <a:rPr lang="en-US" sz="2400" dirty="0" smtClean="0">
                <a:solidFill>
                  <a:schemeClr val="tx1"/>
                </a:solidFill>
              </a:rPr>
              <a:t>CB Strategy</a:t>
            </a:r>
          </a:p>
          <a:p>
            <a:pPr lvl="1" defTabSz="360000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consider </a:t>
            </a:r>
            <a:r>
              <a:rPr lang="en-US" sz="2400" dirty="0">
                <a:solidFill>
                  <a:schemeClr val="tx1"/>
                </a:solidFill>
              </a:rPr>
              <a:t>using e-learning in its Capacity Building </a:t>
            </a:r>
            <a:r>
              <a:rPr lang="en-US" sz="2400" dirty="0" smtClean="0">
                <a:solidFill>
                  <a:schemeClr val="tx1"/>
                </a:solidFill>
              </a:rPr>
              <a:t>activities </a:t>
            </a:r>
            <a:endParaRPr lang="en-US" sz="2400" dirty="0">
              <a:solidFill>
                <a:schemeClr val="tx1"/>
              </a:solidFill>
            </a:endParaRP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E-learning </a:t>
            </a:r>
            <a:r>
              <a:rPr lang="en-US" sz="2800" dirty="0">
                <a:solidFill>
                  <a:schemeClr val="tx1"/>
                </a:solidFill>
              </a:rPr>
              <a:t>is already an integral tool in the CB </a:t>
            </a:r>
            <a:r>
              <a:rPr lang="en-US" sz="2800" dirty="0" smtClean="0">
                <a:solidFill>
                  <a:schemeClr val="tx1"/>
                </a:solidFill>
              </a:rPr>
              <a:t>Strategy</a:t>
            </a: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CBSC </a:t>
            </a:r>
            <a:r>
              <a:rPr lang="en-US" sz="2800" dirty="0">
                <a:solidFill>
                  <a:schemeClr val="tx1"/>
                </a:solidFill>
              </a:rPr>
              <a:t>edited the </a:t>
            </a:r>
            <a:r>
              <a:rPr lang="en-US" sz="2800" dirty="0" smtClean="0">
                <a:solidFill>
                  <a:schemeClr val="tx1"/>
                </a:solidFill>
              </a:rPr>
              <a:t>CB </a:t>
            </a:r>
            <a:r>
              <a:rPr lang="en-US" sz="2800" dirty="0">
                <a:solidFill>
                  <a:schemeClr val="tx1"/>
                </a:solidFill>
              </a:rPr>
              <a:t>Strategy to give it a more prominent visibility. </a:t>
            </a:r>
            <a:r>
              <a:rPr lang="en-US" sz="2800" dirty="0" smtClean="0">
                <a:solidFill>
                  <a:schemeClr val="tx1"/>
                </a:solidFill>
              </a:rPr>
              <a:t>Changes kept as </a:t>
            </a:r>
            <a:r>
              <a:rPr lang="en-US" sz="2800" dirty="0">
                <a:solidFill>
                  <a:schemeClr val="tx1"/>
                </a:solidFill>
              </a:rPr>
              <a:t>a working </a:t>
            </a:r>
            <a:r>
              <a:rPr lang="en-US" sz="2800" dirty="0" smtClean="0">
                <a:solidFill>
                  <a:schemeClr val="tx1"/>
                </a:solidFill>
              </a:rPr>
              <a:t>document to </a:t>
            </a:r>
            <a:r>
              <a:rPr lang="en-US" sz="2800" dirty="0">
                <a:solidFill>
                  <a:schemeClr val="tx1"/>
                </a:solidFill>
              </a:rPr>
              <a:t>submit a new version of the CB Strategy to the Council prior to A-2.</a:t>
            </a: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Several e-learning initiatives ongoing in </a:t>
            </a:r>
            <a:r>
              <a:rPr lang="en-US" sz="2800" dirty="0">
                <a:solidFill>
                  <a:schemeClr val="tx1"/>
                </a:solidFill>
              </a:rPr>
              <a:t>CB provision.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e-learning </a:t>
            </a:r>
            <a:r>
              <a:rPr lang="en-US" sz="2400" dirty="0">
                <a:solidFill>
                  <a:schemeClr val="tx1"/>
                </a:solidFill>
              </a:rPr>
              <a:t>platform for the delivery of MSI </a:t>
            </a:r>
            <a:r>
              <a:rPr lang="en-US" sz="2400" dirty="0" smtClean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chemeClr val="tx1"/>
                </a:solidFill>
              </a:rPr>
              <a:t>Francophone Africa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defTabSz="360000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EAHC </a:t>
            </a:r>
            <a:r>
              <a:rPr lang="en-US" sz="2400" dirty="0">
                <a:solidFill>
                  <a:schemeClr val="tx1"/>
                </a:solidFill>
              </a:rPr>
              <a:t>TRDC </a:t>
            </a:r>
            <a:r>
              <a:rPr lang="en-US" sz="2400" dirty="0" smtClean="0">
                <a:solidFill>
                  <a:schemeClr val="tx1"/>
                </a:solidFill>
              </a:rPr>
              <a:t>has </a:t>
            </a:r>
            <a:r>
              <a:rPr lang="en-US" sz="2400" dirty="0">
                <a:solidFill>
                  <a:schemeClr val="tx1"/>
                </a:solidFill>
              </a:rPr>
              <a:t>been engaged in e-learning development as well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147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Statistics </a:t>
            </a:r>
            <a:r>
              <a:rPr lang="en-US" dirty="0">
                <a:solidFill>
                  <a:schemeClr val="tx1"/>
                </a:solidFill>
              </a:rPr>
              <a:t>and Performance Indicators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219200"/>
            <a:ext cx="7759700" cy="609600"/>
          </a:xfrm>
        </p:spPr>
        <p:txBody>
          <a:bodyPr/>
          <a:lstStyle/>
          <a:p>
            <a:pPr marL="0" indent="0" defTabSz="360000" eaLnBrk="1" hangingPunct="1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Submission of projects from </a:t>
            </a:r>
            <a:r>
              <a:rPr lang="en-US" sz="2800" dirty="0" smtClean="0">
                <a:solidFill>
                  <a:schemeClr val="tx1"/>
                </a:solidFill>
              </a:rPr>
              <a:t>RHCs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74066"/>
              </p:ext>
            </p:extLst>
          </p:nvPr>
        </p:nvGraphicFramePr>
        <p:xfrm>
          <a:off x="609601" y="1752600"/>
          <a:ext cx="8001001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524"/>
                <a:gridCol w="968211"/>
                <a:gridCol w="968211"/>
                <a:gridCol w="968211"/>
                <a:gridCol w="968211"/>
                <a:gridCol w="968211"/>
                <a:gridCol w="968211"/>
                <a:gridCol w="968211"/>
              </a:tblGrid>
              <a:tr h="438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Year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2011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2013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2015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2016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2017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Submitted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31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33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Planned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21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33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Delivered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13,5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18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23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TBD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54001"/>
              </p:ext>
            </p:extLst>
          </p:nvPr>
        </p:nvGraphicFramePr>
        <p:xfrm>
          <a:off x="609600" y="4229100"/>
          <a:ext cx="8001001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524"/>
                <a:gridCol w="968211"/>
                <a:gridCol w="968211"/>
                <a:gridCol w="968211"/>
                <a:gridCol w="968211"/>
                <a:gridCol w="968211"/>
                <a:gridCol w="968211"/>
                <a:gridCol w="968211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Year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2011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2012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2013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2014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2015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2016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2017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SPI4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97%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75%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97%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93%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SPI5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96%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73%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86%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82%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79%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88%</a:t>
                      </a:r>
                      <a:endParaRPr lang="de-D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TBD</a:t>
                      </a:r>
                      <a:endParaRPr lang="de-D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609600" y="3657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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defTabSz="360000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chemeClr val="tx1"/>
                </a:solidFill>
              </a:rPr>
              <a:t>CB-related Strategic Performance Indicators 4 and 5: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84200" y="5715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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defTabSz="360000" eaLnBrk="1" hangingPunct="1">
              <a:buNone/>
              <a:defRPr/>
            </a:pPr>
            <a:r>
              <a:rPr lang="en-US" sz="2800" kern="0" dirty="0">
                <a:solidFill>
                  <a:schemeClr val="tx1"/>
                </a:solidFill>
              </a:rPr>
              <a:t>Statistics from the delivery of CB activities</a:t>
            </a:r>
            <a:r>
              <a:rPr lang="en-US" sz="2800" kern="0" dirty="0" smtClean="0">
                <a:solidFill>
                  <a:schemeClr val="tx1"/>
                </a:solidFill>
              </a:rPr>
              <a:t>: </a:t>
            </a:r>
            <a:r>
              <a:rPr lang="en-US" sz="2800" kern="0" dirty="0" smtClean="0">
                <a:solidFill>
                  <a:srgbClr val="FF0000"/>
                </a:solidFill>
              </a:rPr>
              <a:t>no resources</a:t>
            </a:r>
          </a:p>
        </p:txBody>
      </p:sp>
    </p:spTree>
    <p:extLst>
      <p:ext uri="{BB962C8B-B14F-4D97-AF65-F5344CB8AC3E}">
        <p14:creationId xmlns:p14="http://schemas.microsoft.com/office/powerpoint/2010/main" val="1283850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Elections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219200"/>
            <a:ext cx="8216900" cy="4818062"/>
          </a:xfrm>
        </p:spPr>
        <p:txBody>
          <a:bodyPr/>
          <a:lstStyle/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Chair </a:t>
            </a:r>
            <a:r>
              <a:rPr lang="en-US" sz="2800" dirty="0">
                <a:solidFill>
                  <a:schemeClr val="tx1"/>
                </a:solidFill>
              </a:rPr>
              <a:t>Thomas </a:t>
            </a:r>
            <a:r>
              <a:rPr lang="en-US" sz="2800" dirty="0" err="1">
                <a:solidFill>
                  <a:schemeClr val="tx1"/>
                </a:solidFill>
              </a:rPr>
              <a:t>Dehling</a:t>
            </a:r>
            <a:r>
              <a:rPr lang="en-US" sz="2800" dirty="0">
                <a:solidFill>
                  <a:schemeClr val="tx1"/>
                </a:solidFill>
              </a:rPr>
              <a:t>, Germany has been </a:t>
            </a:r>
            <a:r>
              <a:rPr lang="en-US" sz="2800" dirty="0" smtClean="0">
                <a:solidFill>
                  <a:schemeClr val="tx1"/>
                </a:solidFill>
              </a:rPr>
              <a:t>re-elected</a:t>
            </a:r>
          </a:p>
          <a:p>
            <a:pPr defTabSz="360000"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Lamberto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Lamberti</a:t>
            </a:r>
            <a:r>
              <a:rPr lang="en-US" sz="2800" dirty="0">
                <a:solidFill>
                  <a:schemeClr val="tx1"/>
                </a:solidFill>
              </a:rPr>
              <a:t>, Italy has been elected as </a:t>
            </a:r>
            <a:r>
              <a:rPr lang="en-US" sz="2800" dirty="0" smtClean="0">
                <a:solidFill>
                  <a:schemeClr val="tx1"/>
                </a:solidFill>
              </a:rPr>
              <a:t>Vice-Chair</a:t>
            </a: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contribution of </a:t>
            </a:r>
            <a:r>
              <a:rPr lang="en-US" sz="2800" dirty="0" err="1" smtClean="0">
                <a:solidFill>
                  <a:schemeClr val="tx1"/>
                </a:solidFill>
              </a:rPr>
              <a:t>Olumide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Omotoso</a:t>
            </a:r>
            <a:r>
              <a:rPr lang="en-US" sz="2800" dirty="0">
                <a:solidFill>
                  <a:schemeClr val="tx1"/>
                </a:solidFill>
              </a:rPr>
              <a:t>, Nigeria as the former Vice-Chair of the CBSC has been </a:t>
            </a:r>
            <a:r>
              <a:rPr lang="en-US" sz="2800" dirty="0" smtClean="0">
                <a:solidFill>
                  <a:schemeClr val="tx1"/>
                </a:solidFill>
              </a:rPr>
              <a:t>acknowledged</a:t>
            </a:r>
          </a:p>
          <a:p>
            <a:pPr defTabSz="360000"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Olumide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Omotoso</a:t>
            </a:r>
            <a:r>
              <a:rPr lang="en-US" sz="2800" dirty="0" smtClean="0">
                <a:solidFill>
                  <a:schemeClr val="tx1"/>
                </a:solidFill>
              </a:rPr>
              <a:t> has </a:t>
            </a:r>
            <a:r>
              <a:rPr lang="en-US" sz="2800" dirty="0">
                <a:solidFill>
                  <a:schemeClr val="tx1"/>
                </a:solidFill>
              </a:rPr>
              <a:t>been assigned as the </a:t>
            </a:r>
            <a:r>
              <a:rPr lang="en-US" sz="2800" dirty="0" smtClean="0">
                <a:solidFill>
                  <a:schemeClr val="tx1"/>
                </a:solidFill>
              </a:rPr>
              <a:t>             “CBSC </a:t>
            </a:r>
            <a:r>
              <a:rPr lang="en-US" sz="2800" dirty="0">
                <a:solidFill>
                  <a:schemeClr val="tx1"/>
                </a:solidFill>
              </a:rPr>
              <a:t>Ambassador for </a:t>
            </a:r>
            <a:r>
              <a:rPr lang="en-US" sz="2800" dirty="0" smtClean="0">
                <a:solidFill>
                  <a:schemeClr val="tx1"/>
                </a:solidFill>
              </a:rPr>
              <a:t>Africa”.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91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Contents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Main </a:t>
            </a:r>
            <a:r>
              <a:rPr lang="en-US" sz="2800" dirty="0">
                <a:solidFill>
                  <a:schemeClr val="tx1"/>
                </a:solidFill>
              </a:rPr>
              <a:t>developments and achievements in </a:t>
            </a:r>
            <a:r>
              <a:rPr lang="en-US" sz="2800" dirty="0" smtClean="0">
                <a:solidFill>
                  <a:schemeClr val="tx1"/>
                </a:solidFill>
              </a:rPr>
              <a:t>IHO CB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Mayor </a:t>
            </a:r>
            <a:r>
              <a:rPr lang="en-US" sz="2800" dirty="0">
                <a:solidFill>
                  <a:schemeClr val="tx1"/>
                </a:solidFill>
              </a:rPr>
              <a:t>challenges in IHO Capacity </a:t>
            </a:r>
            <a:r>
              <a:rPr lang="en-US" sz="2800" dirty="0" smtClean="0">
                <a:solidFill>
                  <a:schemeClr val="tx1"/>
                </a:solidFill>
              </a:rPr>
              <a:t>Building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CB Management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Contribution </a:t>
            </a:r>
            <a:r>
              <a:rPr lang="en-US" sz="2800" dirty="0">
                <a:solidFill>
                  <a:schemeClr val="tx1"/>
                </a:solidFill>
              </a:rPr>
              <a:t>to Capacity </a:t>
            </a:r>
            <a:r>
              <a:rPr lang="en-US" sz="2800" dirty="0" smtClean="0">
                <a:solidFill>
                  <a:schemeClr val="tx1"/>
                </a:solidFill>
              </a:rPr>
              <a:t>Building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CB Work Programme</a:t>
            </a:r>
          </a:p>
          <a:p>
            <a:pPr marL="273050" indent="-273050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E-Learning</a:t>
            </a:r>
            <a:endParaRPr lang="en-GB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Statistics </a:t>
            </a:r>
            <a:r>
              <a:rPr lang="en-US" sz="2800" dirty="0">
                <a:solidFill>
                  <a:schemeClr val="tx1"/>
                </a:solidFill>
              </a:rPr>
              <a:t>and Performance </a:t>
            </a:r>
            <a:r>
              <a:rPr lang="en-US" sz="2800" dirty="0" smtClean="0">
                <a:solidFill>
                  <a:schemeClr val="tx1"/>
                </a:solidFill>
              </a:rPr>
              <a:t>Indicators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Proposals</a:t>
            </a:r>
          </a:p>
        </p:txBody>
      </p:sp>
    </p:spTree>
    <p:extLst>
      <p:ext uri="{BB962C8B-B14F-4D97-AF65-F5344CB8AC3E}">
        <p14:creationId xmlns:p14="http://schemas.microsoft.com/office/powerpoint/2010/main" val="15297034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Next Meeting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700" y="1219200"/>
            <a:ext cx="8216900" cy="4818062"/>
          </a:xfrm>
        </p:spPr>
        <p:txBody>
          <a:bodyPr/>
          <a:lstStyle/>
          <a:p>
            <a:pPr defTabSz="360000" eaLnBrk="1" hangingPunct="1">
              <a:defRPr/>
            </a:pPr>
            <a:r>
              <a:rPr lang="en-US" sz="2800" dirty="0">
                <a:solidFill>
                  <a:schemeClr val="tx1"/>
                </a:solidFill>
              </a:rPr>
              <a:t>As </a:t>
            </a:r>
            <a:r>
              <a:rPr lang="en-US" sz="2800" dirty="0" smtClean="0">
                <a:solidFill>
                  <a:schemeClr val="tx1"/>
                </a:solidFill>
              </a:rPr>
              <a:t>regular practice, CBSC </a:t>
            </a:r>
            <a:r>
              <a:rPr lang="en-US" sz="2800" dirty="0">
                <a:solidFill>
                  <a:schemeClr val="tx1"/>
                </a:solidFill>
              </a:rPr>
              <a:t>and IRCC </a:t>
            </a:r>
            <a:r>
              <a:rPr lang="en-US" sz="2800" dirty="0" smtClean="0">
                <a:solidFill>
                  <a:schemeClr val="tx1"/>
                </a:solidFill>
              </a:rPr>
              <a:t>meetings are being held back to back</a:t>
            </a:r>
          </a:p>
          <a:p>
            <a:pPr defTabSz="3600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CBSC </a:t>
            </a:r>
            <a:r>
              <a:rPr lang="en-US" sz="2800" dirty="0" smtClean="0">
                <a:solidFill>
                  <a:schemeClr val="tx1"/>
                </a:solidFill>
              </a:rPr>
              <a:t>proposes for the meeting in Goa, India:</a:t>
            </a:r>
          </a:p>
          <a:p>
            <a:pPr lvl="1" defTabSz="3600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CBSC16:  30 May </a:t>
            </a:r>
            <a:r>
              <a:rPr lang="en-US" dirty="0">
                <a:solidFill>
                  <a:schemeClr val="tx1"/>
                </a:solidFill>
              </a:rPr>
              <a:t>to 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June </a:t>
            </a:r>
            <a:r>
              <a:rPr lang="en-US" dirty="0" smtClean="0">
                <a:solidFill>
                  <a:schemeClr val="tx1"/>
                </a:solidFill>
              </a:rPr>
              <a:t>2018</a:t>
            </a:r>
          </a:p>
          <a:p>
            <a:pPr lvl="1" defTabSz="36000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IRCC10:	 4 to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 June 2018 </a:t>
            </a:r>
          </a:p>
        </p:txBody>
      </p:sp>
    </p:spTree>
    <p:extLst>
      <p:ext uri="{BB962C8B-B14F-4D97-AF65-F5344CB8AC3E}">
        <p14:creationId xmlns:p14="http://schemas.microsoft.com/office/powerpoint/2010/main" val="33904271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Proposals (1/2)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9300" y="1143000"/>
            <a:ext cx="8242300" cy="4818062"/>
          </a:xfrm>
        </p:spPr>
        <p:txBody>
          <a:bodyPr/>
          <a:lstStyle/>
          <a:p>
            <a:pPr marL="0" indent="0" defTabSz="360000" eaLnBrk="1" hangingPunct="1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IRCC is invited to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take </a:t>
            </a:r>
            <a:r>
              <a:rPr lang="en-US" sz="2800" dirty="0">
                <a:solidFill>
                  <a:schemeClr val="tx1"/>
                </a:solidFill>
              </a:rPr>
              <a:t>note of the report;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endorse </a:t>
            </a:r>
            <a:r>
              <a:rPr lang="en-US" sz="2800" dirty="0">
                <a:solidFill>
                  <a:schemeClr val="tx1"/>
                </a:solidFill>
              </a:rPr>
              <a:t>the need of an urgent expansion of the IHO </a:t>
            </a:r>
            <a:r>
              <a:rPr lang="en-US" sz="2800" dirty="0" smtClean="0">
                <a:solidFill>
                  <a:schemeClr val="tx1"/>
                </a:solidFill>
              </a:rPr>
              <a:t>Secretariat support </a:t>
            </a:r>
            <a:r>
              <a:rPr lang="en-US" sz="2800" dirty="0">
                <a:solidFill>
                  <a:schemeClr val="tx1"/>
                </a:solidFill>
              </a:rPr>
              <a:t>to CB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>
                <a:solidFill>
                  <a:schemeClr val="tx1"/>
                </a:solidFill>
              </a:rPr>
              <a:t>to request to the Council at its 1st Session to task the Secretary-General to ensure that the appropriate </a:t>
            </a:r>
            <a:r>
              <a:rPr lang="en-US" sz="2800" dirty="0" smtClean="0">
                <a:solidFill>
                  <a:schemeClr val="tx1"/>
                </a:solidFill>
              </a:rPr>
              <a:t>staff resources are </a:t>
            </a:r>
            <a:r>
              <a:rPr lang="en-US" sz="2800" dirty="0">
                <a:solidFill>
                  <a:schemeClr val="tx1"/>
                </a:solidFill>
              </a:rPr>
              <a:t>provided to the CB-related activities.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invite </a:t>
            </a:r>
            <a:r>
              <a:rPr lang="en-US" sz="2800" dirty="0">
                <a:solidFill>
                  <a:schemeClr val="tx1"/>
                </a:solidFill>
              </a:rPr>
              <a:t>MS to investigate the possibilities of fund raising and engagement in CB via national </a:t>
            </a:r>
            <a:r>
              <a:rPr lang="en-US" sz="2800" dirty="0" smtClean="0">
                <a:solidFill>
                  <a:schemeClr val="tx1"/>
                </a:solidFill>
              </a:rPr>
              <a:t>organizations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2023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Proposals (2/2)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9300" y="1143000"/>
            <a:ext cx="8369300" cy="4818062"/>
          </a:xfrm>
        </p:spPr>
        <p:txBody>
          <a:bodyPr/>
          <a:lstStyle/>
          <a:p>
            <a:pPr marL="0" indent="0" defTabSz="360000" eaLnBrk="1" hangingPunct="1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IRCC is invited to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 startAt="4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take </a:t>
            </a:r>
            <a:r>
              <a:rPr lang="en-US" sz="2800" dirty="0">
                <a:solidFill>
                  <a:schemeClr val="tx1"/>
                </a:solidFill>
              </a:rPr>
              <a:t>action as seen appropriate to revitalize the cooperation between IHO and IMO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 startAt="4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>
                <a:solidFill>
                  <a:schemeClr val="tx1"/>
                </a:solidFill>
              </a:rPr>
              <a:t>invite SEPRHC to install a permanent CB Coordinator and to ensure his or her participation in the CBSC meetings</a:t>
            </a:r>
          </a:p>
          <a:p>
            <a:pPr marL="514350" indent="-514350" defTabSz="360000" eaLnBrk="1" hangingPunct="1">
              <a:buSzPct val="90000"/>
              <a:buFont typeface="+mj-lt"/>
              <a:buAutoNum type="alphaLcPeriod" startAt="4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take </a:t>
            </a:r>
            <a:r>
              <a:rPr lang="en-US" sz="2800" dirty="0">
                <a:solidFill>
                  <a:schemeClr val="tx1"/>
                </a:solidFill>
              </a:rPr>
              <a:t>any other actions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41186597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Main Developments and Achievements (1)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IHO </a:t>
            </a:r>
            <a:r>
              <a:rPr lang="en-US" sz="2800" dirty="0">
                <a:solidFill>
                  <a:schemeClr val="tx1"/>
                </a:solidFill>
              </a:rPr>
              <a:t>Capacity Building </a:t>
            </a:r>
            <a:r>
              <a:rPr lang="en-US" sz="2800" dirty="0" smtClean="0">
                <a:solidFill>
                  <a:schemeClr val="tx1"/>
                </a:solidFill>
              </a:rPr>
              <a:t>developing very successful.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Strict </a:t>
            </a:r>
            <a:r>
              <a:rPr lang="en-US" sz="2800" dirty="0">
                <a:solidFill>
                  <a:schemeClr val="tx1"/>
                </a:solidFill>
              </a:rPr>
              <a:t>use of </a:t>
            </a:r>
            <a:r>
              <a:rPr lang="en-US" sz="2800" dirty="0" smtClean="0">
                <a:solidFill>
                  <a:schemeClr val="tx1"/>
                </a:solidFill>
              </a:rPr>
              <a:t>IHO </a:t>
            </a:r>
            <a:r>
              <a:rPr lang="en-US" sz="2800" dirty="0">
                <a:solidFill>
                  <a:schemeClr val="tx1"/>
                </a:solidFill>
              </a:rPr>
              <a:t>CB </a:t>
            </a:r>
            <a:r>
              <a:rPr lang="en-US" sz="2800" dirty="0" smtClean="0">
                <a:solidFill>
                  <a:schemeClr val="tx1"/>
                </a:solidFill>
              </a:rPr>
              <a:t>Strategy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Clear </a:t>
            </a:r>
            <a:r>
              <a:rPr lang="en-US" sz="2800" dirty="0">
                <a:solidFill>
                  <a:schemeClr val="tx1"/>
                </a:solidFill>
              </a:rPr>
              <a:t>structure of </a:t>
            </a:r>
            <a:r>
              <a:rPr lang="en-US" sz="2800" dirty="0" smtClean="0">
                <a:solidFill>
                  <a:schemeClr val="tx1"/>
                </a:solidFill>
              </a:rPr>
              <a:t>processes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smooth execution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Almost reached the limit with </a:t>
            </a:r>
            <a:r>
              <a:rPr lang="en-US" sz="2800" dirty="0">
                <a:solidFill>
                  <a:schemeClr val="tx1"/>
                </a:solidFill>
              </a:rPr>
              <a:t>the resources </a:t>
            </a:r>
            <a:r>
              <a:rPr lang="en-US" sz="2800" dirty="0" smtClean="0">
                <a:solidFill>
                  <a:schemeClr val="tx1"/>
                </a:solidFill>
              </a:rPr>
              <a:t>available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To reach this </a:t>
            </a:r>
            <a:r>
              <a:rPr lang="en-US" sz="2800" dirty="0">
                <a:solidFill>
                  <a:schemeClr val="tx1"/>
                </a:solidFill>
              </a:rPr>
              <a:t>development </a:t>
            </a:r>
            <a:r>
              <a:rPr lang="en-US" sz="2800" dirty="0" smtClean="0">
                <a:solidFill>
                  <a:schemeClr val="tx1"/>
                </a:solidFill>
              </a:rPr>
              <a:t>the following </a:t>
            </a:r>
            <a:r>
              <a:rPr lang="en-US" sz="2800" dirty="0">
                <a:solidFill>
                  <a:schemeClr val="tx1"/>
                </a:solidFill>
              </a:rPr>
              <a:t>contributions have to be </a:t>
            </a:r>
            <a:r>
              <a:rPr lang="en-US" sz="2800" dirty="0" smtClean="0">
                <a:solidFill>
                  <a:schemeClr val="tx1"/>
                </a:solidFill>
              </a:rPr>
              <a:t>acknowledged especially: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generous </a:t>
            </a:r>
            <a:r>
              <a:rPr lang="en-US" sz="2800" dirty="0">
                <a:solidFill>
                  <a:schemeClr val="tx1"/>
                </a:solidFill>
              </a:rPr>
              <a:t>contribution from ROK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generous </a:t>
            </a:r>
            <a:r>
              <a:rPr lang="en-US" sz="2800" dirty="0">
                <a:solidFill>
                  <a:schemeClr val="tx1"/>
                </a:solidFill>
              </a:rPr>
              <a:t>contribution from Nippon Foundation </a:t>
            </a:r>
          </a:p>
        </p:txBody>
      </p:sp>
    </p:spTree>
    <p:extLst>
      <p:ext uri="{BB962C8B-B14F-4D97-AF65-F5344CB8AC3E}">
        <p14:creationId xmlns:p14="http://schemas.microsoft.com/office/powerpoint/2010/main" val="35521535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Main Developments and Achievements (2)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To reach this development the following contributions have to be acknowledged </a:t>
            </a:r>
            <a:r>
              <a:rPr lang="en-US" sz="2800" dirty="0" smtClean="0">
                <a:solidFill>
                  <a:schemeClr val="tx1"/>
                </a:solidFill>
              </a:rPr>
              <a:t>especially (cont.):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>
                <a:solidFill>
                  <a:schemeClr val="tx1"/>
                </a:solidFill>
              </a:rPr>
              <a:t>in-kind support from MS and Industry for CB execution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work </a:t>
            </a:r>
            <a:r>
              <a:rPr lang="en-US" sz="2800" dirty="0">
                <a:solidFill>
                  <a:schemeClr val="tx1"/>
                </a:solidFill>
              </a:rPr>
              <a:t>of the RHC CB Coordinators and Project Leaders 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contribution </a:t>
            </a:r>
            <a:r>
              <a:rPr lang="en-US" sz="2800" dirty="0">
                <a:solidFill>
                  <a:schemeClr val="tx1"/>
                </a:solidFill>
              </a:rPr>
              <a:t>from France </a:t>
            </a:r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 err="1" smtClean="0">
                <a:solidFill>
                  <a:schemeClr val="tx1"/>
                </a:solidFill>
              </a:rPr>
              <a:t>EAtHC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Definition </a:t>
            </a:r>
            <a:r>
              <a:rPr lang="en-US" sz="2800" dirty="0" smtClean="0">
                <a:solidFill>
                  <a:schemeClr val="tx1"/>
                </a:solidFill>
              </a:rPr>
              <a:t>Study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work </a:t>
            </a:r>
            <a:r>
              <a:rPr lang="en-US" sz="2800" dirty="0">
                <a:solidFill>
                  <a:schemeClr val="tx1"/>
                </a:solidFill>
              </a:rPr>
              <a:t>done by </a:t>
            </a:r>
            <a:r>
              <a:rPr lang="en-US" sz="2800" dirty="0" smtClean="0">
                <a:solidFill>
                  <a:schemeClr val="tx1"/>
                </a:solidFill>
              </a:rPr>
              <a:t>UK </a:t>
            </a:r>
            <a:r>
              <a:rPr lang="en-US" sz="2800" dirty="0">
                <a:solidFill>
                  <a:schemeClr val="tx1"/>
                </a:solidFill>
              </a:rPr>
              <a:t>on </a:t>
            </a:r>
            <a:r>
              <a:rPr lang="en-US" sz="2800" dirty="0" smtClean="0">
                <a:solidFill>
                  <a:schemeClr val="tx1"/>
                </a:solidFill>
              </a:rPr>
              <a:t>CMEP, OECS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Commonwealth </a:t>
            </a:r>
            <a:r>
              <a:rPr lang="en-US" sz="2800" dirty="0">
                <a:solidFill>
                  <a:schemeClr val="tx1"/>
                </a:solidFill>
              </a:rPr>
              <a:t>Seabed Mapping </a:t>
            </a:r>
            <a:r>
              <a:rPr lang="en-US" sz="2800" dirty="0" err="1" smtClean="0">
                <a:solidFill>
                  <a:schemeClr val="tx1"/>
                </a:solidFill>
              </a:rPr>
              <a:t>Programme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work </a:t>
            </a:r>
            <a:r>
              <a:rPr lang="en-US" sz="2800" dirty="0">
                <a:solidFill>
                  <a:schemeClr val="tx1"/>
                </a:solidFill>
              </a:rPr>
              <a:t>of NZ for the risk assessment and the </a:t>
            </a:r>
            <a:r>
              <a:rPr lang="en-US" sz="2800" dirty="0" smtClean="0">
                <a:solidFill>
                  <a:schemeClr val="tx1"/>
                </a:solidFill>
              </a:rPr>
              <a:t>PRNI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Excellent </a:t>
            </a:r>
            <a:r>
              <a:rPr lang="en-US" sz="2800" dirty="0">
                <a:solidFill>
                  <a:schemeClr val="tx1"/>
                </a:solidFill>
              </a:rPr>
              <a:t>support of Alberto Costa </a:t>
            </a:r>
            <a:r>
              <a:rPr lang="en-US" sz="2800" dirty="0" smtClean="0">
                <a:solidFill>
                  <a:schemeClr val="tx1"/>
                </a:solidFill>
              </a:rPr>
              <a:t>Neves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740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Main Developments and Achievements (3)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CB Funds: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regular </a:t>
            </a:r>
            <a:r>
              <a:rPr lang="en-US" sz="2800" dirty="0">
                <a:solidFill>
                  <a:schemeClr val="tx1"/>
                </a:solidFill>
              </a:rPr>
              <a:t>contributions from </a:t>
            </a:r>
            <a:r>
              <a:rPr lang="en-US" sz="2800" dirty="0" smtClean="0">
                <a:solidFill>
                  <a:schemeClr val="tx1"/>
                </a:solidFill>
              </a:rPr>
              <a:t>IHO </a:t>
            </a:r>
            <a:r>
              <a:rPr lang="en-US" sz="2800" dirty="0">
                <a:solidFill>
                  <a:schemeClr val="tx1"/>
                </a:solidFill>
              </a:rPr>
              <a:t>Budget </a:t>
            </a:r>
            <a:r>
              <a:rPr lang="en-US" sz="2800" dirty="0" smtClean="0">
                <a:solidFill>
                  <a:schemeClr val="tx1"/>
                </a:solidFill>
              </a:rPr>
              <a:t>increased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Balance at the end of the year small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E-learning</a:t>
            </a:r>
            <a:r>
              <a:rPr lang="en-US" sz="2800" dirty="0">
                <a:solidFill>
                  <a:schemeClr val="tx1"/>
                </a:solidFill>
              </a:rPr>
              <a:t>, blended-learning and TFT </a:t>
            </a:r>
            <a:r>
              <a:rPr lang="en-US" sz="2800" dirty="0" smtClean="0">
                <a:solidFill>
                  <a:schemeClr val="tx1"/>
                </a:solidFill>
              </a:rPr>
              <a:t>initiatives. Several </a:t>
            </a:r>
            <a:r>
              <a:rPr lang="en-US" sz="2800" dirty="0">
                <a:solidFill>
                  <a:schemeClr val="tx1"/>
                </a:solidFill>
              </a:rPr>
              <a:t>initiatives are </a:t>
            </a:r>
            <a:r>
              <a:rPr lang="en-US" sz="2800" dirty="0" smtClean="0">
                <a:solidFill>
                  <a:schemeClr val="tx1"/>
                </a:solidFill>
              </a:rPr>
              <a:t>ongoing, namely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EAHC/Training Research and Development Center (TRDC), </a:t>
            </a:r>
          </a:p>
          <a:p>
            <a:pPr marL="273050" indent="-27305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project </a:t>
            </a:r>
            <a:r>
              <a:rPr lang="en-US" sz="2800" dirty="0">
                <a:solidFill>
                  <a:schemeClr val="tx1"/>
                </a:solidFill>
              </a:rPr>
              <a:t>on MSI in the </a:t>
            </a:r>
            <a:r>
              <a:rPr lang="en-US" sz="2800" dirty="0" err="1" smtClean="0">
                <a:solidFill>
                  <a:schemeClr val="tx1"/>
                </a:solidFill>
              </a:rPr>
              <a:t>EAtHC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350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(1)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Capacity Building Assistance in the IHO Secretariat </a:t>
            </a:r>
            <a:endParaRPr lang="en-US" dirty="0" smtClean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dirty="0">
                <a:solidFill>
                  <a:schemeClr val="tx1"/>
                </a:solidFill>
              </a:rPr>
              <a:t>The successful operation </a:t>
            </a:r>
            <a:r>
              <a:rPr lang="en-US" dirty="0" smtClean="0">
                <a:solidFill>
                  <a:schemeClr val="tx1"/>
                </a:solidFill>
              </a:rPr>
              <a:t>and further </a:t>
            </a:r>
            <a:r>
              <a:rPr lang="en-US" dirty="0">
                <a:solidFill>
                  <a:schemeClr val="tx1"/>
                </a:solidFill>
              </a:rPr>
              <a:t>enhancement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at risk or even impossible without additional Capacity Building </a:t>
            </a:r>
            <a:r>
              <a:rPr lang="en-US" dirty="0" smtClean="0">
                <a:solidFill>
                  <a:schemeClr val="tx1"/>
                </a:solidFill>
              </a:rPr>
              <a:t>Assistance</a:t>
            </a:r>
            <a:endParaRPr lang="en-US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Significant </a:t>
            </a:r>
            <a:r>
              <a:rPr lang="en-US" dirty="0">
                <a:solidFill>
                  <a:schemeClr val="tx1"/>
                </a:solidFill>
              </a:rPr>
              <a:t>increase in the level of </a:t>
            </a:r>
            <a:r>
              <a:rPr lang="en-US" dirty="0" smtClean="0">
                <a:solidFill>
                  <a:schemeClr val="tx1"/>
                </a:solidFill>
              </a:rPr>
              <a:t>activities</a:t>
            </a: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other </a:t>
            </a:r>
            <a:r>
              <a:rPr lang="en-US" dirty="0">
                <a:solidFill>
                  <a:schemeClr val="tx1"/>
                </a:solidFill>
              </a:rPr>
              <a:t>competing IHO </a:t>
            </a:r>
            <a:r>
              <a:rPr lang="en-US" dirty="0" smtClean="0">
                <a:solidFill>
                  <a:schemeClr val="tx1"/>
                </a:solidFill>
              </a:rPr>
              <a:t>requirements/priorities</a:t>
            </a: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Noted by EIHC-5 </a:t>
            </a:r>
            <a:r>
              <a:rPr lang="en-US" dirty="0">
                <a:solidFill>
                  <a:schemeClr val="tx1"/>
                </a:solidFill>
              </a:rPr>
              <a:t>(Decision No.2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Report </a:t>
            </a:r>
            <a:r>
              <a:rPr lang="en-US" dirty="0">
                <a:solidFill>
                  <a:schemeClr val="tx1"/>
                </a:solidFill>
              </a:rPr>
              <a:t>of WP 1 at </a:t>
            </a:r>
            <a:r>
              <a:rPr lang="en-US" dirty="0" smtClean="0">
                <a:solidFill>
                  <a:schemeClr val="tx1"/>
                </a:solidFill>
              </a:rPr>
              <a:t>Assembly1 </a:t>
            </a:r>
            <a:r>
              <a:rPr lang="en-US" dirty="0">
                <a:solidFill>
                  <a:schemeClr val="tx1"/>
                </a:solidFill>
              </a:rPr>
              <a:t>(item 78-80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635965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(2)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Capacity Building Assistance in the IHO </a:t>
            </a:r>
            <a:r>
              <a:rPr lang="en-US" dirty="0" smtClean="0">
                <a:solidFill>
                  <a:schemeClr val="tx1"/>
                </a:solidFill>
              </a:rPr>
              <a:t>Secretariat (cont.) </a:t>
            </a: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CBSC Secretary too much involved in administrative work and other tasks in the Secretariat. </a:t>
            </a:r>
          </a:p>
          <a:p>
            <a:pPr marL="273050" indent="-273050">
              <a:defRPr/>
            </a:pPr>
            <a:r>
              <a:rPr lang="en-US" dirty="0" smtClean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needed to </a:t>
            </a:r>
            <a:r>
              <a:rPr lang="en-US" dirty="0" smtClean="0">
                <a:solidFill>
                  <a:schemeClr val="tx1"/>
                </a:solidFill>
              </a:rPr>
              <a:t>assist the CBSC in the development of the CB and the realization of the CB Strategy.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855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(3)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Additional Capacity </a:t>
            </a:r>
            <a:r>
              <a:rPr lang="en-US" dirty="0">
                <a:solidFill>
                  <a:schemeClr val="tx1"/>
                </a:solidFill>
              </a:rPr>
              <a:t>Building Assistance </a:t>
            </a:r>
            <a:r>
              <a:rPr lang="en-US" dirty="0" smtClean="0">
                <a:solidFill>
                  <a:schemeClr val="tx1"/>
                </a:solidFill>
              </a:rPr>
              <a:t>needs: 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Development </a:t>
            </a:r>
            <a:r>
              <a:rPr lang="en-US" sz="2400" dirty="0">
                <a:solidFill>
                  <a:schemeClr val="tx1"/>
                </a:solidFill>
              </a:rPr>
              <a:t>of the CB Management System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Integration with </a:t>
            </a:r>
            <a:r>
              <a:rPr lang="en-US" sz="2400" dirty="0">
                <a:solidFill>
                  <a:schemeClr val="tx1"/>
                </a:solidFill>
              </a:rPr>
              <a:t>IHO </a:t>
            </a:r>
            <a:r>
              <a:rPr lang="en-US" sz="2400" dirty="0" smtClean="0">
                <a:solidFill>
                  <a:schemeClr val="tx1"/>
                </a:solidFill>
              </a:rPr>
              <a:t>GIS</a:t>
            </a:r>
            <a:r>
              <a:rPr lang="en-US" sz="2400" dirty="0">
                <a:solidFill>
                  <a:schemeClr val="tx1"/>
                </a:solidFill>
              </a:rPr>
              <a:t>, CIS, </a:t>
            </a:r>
            <a:r>
              <a:rPr lang="en-US" sz="2400" dirty="0" smtClean="0">
                <a:solidFill>
                  <a:schemeClr val="tx1"/>
                </a:solidFill>
              </a:rPr>
              <a:t>document-system</a:t>
            </a:r>
            <a:endParaRPr lang="en-US" sz="24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Validation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Student </a:t>
            </a:r>
            <a:r>
              <a:rPr lang="en-US" sz="2400" dirty="0">
                <a:solidFill>
                  <a:schemeClr val="tx1"/>
                </a:solidFill>
              </a:rPr>
              <a:t>and Trainer Databases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Process </a:t>
            </a:r>
            <a:r>
              <a:rPr lang="en-US" sz="2400" dirty="0">
                <a:solidFill>
                  <a:schemeClr val="tx1"/>
                </a:solidFill>
              </a:rPr>
              <a:t>submissions and </a:t>
            </a:r>
            <a:r>
              <a:rPr lang="en-US" sz="2400" dirty="0" smtClean="0">
                <a:solidFill>
                  <a:schemeClr val="tx1"/>
                </a:solidFill>
              </a:rPr>
              <a:t>requests</a:t>
            </a:r>
            <a:endParaRPr lang="en-US" sz="2400" dirty="0">
              <a:solidFill>
                <a:schemeClr val="tx1"/>
              </a:solidFill>
            </a:endParaRP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Maintenance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CB </a:t>
            </a:r>
            <a:r>
              <a:rPr lang="en-US" sz="2400" dirty="0">
                <a:solidFill>
                  <a:schemeClr val="tx1"/>
                </a:solidFill>
              </a:rPr>
              <a:t>Publications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Development of CB </a:t>
            </a:r>
            <a:r>
              <a:rPr lang="en-US" sz="2400" dirty="0">
                <a:solidFill>
                  <a:schemeClr val="tx1"/>
                </a:solidFill>
              </a:rPr>
              <a:t>Procedures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Assessment </a:t>
            </a:r>
            <a:r>
              <a:rPr lang="en-US" sz="2400" dirty="0">
                <a:solidFill>
                  <a:schemeClr val="tx1"/>
                </a:solidFill>
              </a:rPr>
              <a:t>of the reports of the CB Activities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Provide </a:t>
            </a:r>
            <a:r>
              <a:rPr lang="en-US" sz="2400" dirty="0">
                <a:solidFill>
                  <a:schemeClr val="tx1"/>
                </a:solidFill>
              </a:rPr>
              <a:t>base knowledge available in the Secretariat to Technical Visit Team </a:t>
            </a:r>
            <a:r>
              <a:rPr lang="en-US" sz="2400" dirty="0" smtClean="0">
                <a:solidFill>
                  <a:schemeClr val="tx1"/>
                </a:solidFill>
              </a:rPr>
              <a:t>Leaders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613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solidFill>
                  <a:schemeClr val="tx1"/>
                </a:solidFill>
                <a:ea typeface="굴림" charset="-127"/>
              </a:rPr>
              <a:t>Major challenges (4)</a:t>
            </a:r>
            <a:endParaRPr lang="fr-MC" altLang="ko-KR" dirty="0" smtClean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295400"/>
            <a:ext cx="75438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Additional Capacity </a:t>
            </a:r>
            <a:r>
              <a:rPr lang="en-US" dirty="0">
                <a:solidFill>
                  <a:schemeClr val="tx1"/>
                </a:solidFill>
              </a:rPr>
              <a:t>Building Assistance </a:t>
            </a:r>
            <a:r>
              <a:rPr lang="en-US" dirty="0" smtClean="0">
                <a:solidFill>
                  <a:schemeClr val="tx1"/>
                </a:solidFill>
              </a:rPr>
              <a:t>needs: 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Provide </a:t>
            </a:r>
            <a:r>
              <a:rPr lang="en-US" sz="2400" dirty="0">
                <a:solidFill>
                  <a:schemeClr val="tx1"/>
                </a:solidFill>
              </a:rPr>
              <a:t>mentoring to CB Coordinators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Development </a:t>
            </a:r>
            <a:r>
              <a:rPr lang="en-US" sz="2400" dirty="0">
                <a:solidFill>
                  <a:schemeClr val="tx1"/>
                </a:solidFill>
              </a:rPr>
              <a:t>and maintenance of the CB </a:t>
            </a: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dirty="0">
                <a:solidFill>
                  <a:schemeClr val="tx1"/>
                </a:solidFill>
              </a:rPr>
              <a:t>the IHO website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Development </a:t>
            </a:r>
            <a:r>
              <a:rPr lang="en-US" sz="2400" dirty="0">
                <a:solidFill>
                  <a:schemeClr val="tx1"/>
                </a:solidFill>
              </a:rPr>
              <a:t>of best practices and questions and answers guide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Collate </a:t>
            </a:r>
            <a:r>
              <a:rPr lang="en-US" sz="2400" dirty="0">
                <a:solidFill>
                  <a:schemeClr val="tx1"/>
                </a:solidFill>
              </a:rPr>
              <a:t>performance indicators and statistics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Liaison </a:t>
            </a:r>
            <a:r>
              <a:rPr lang="en-US" sz="2400" dirty="0">
                <a:solidFill>
                  <a:schemeClr val="tx1"/>
                </a:solidFill>
              </a:rPr>
              <a:t>with project partners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Management </a:t>
            </a:r>
            <a:r>
              <a:rPr lang="en-US" sz="2400" dirty="0">
                <a:solidFill>
                  <a:schemeClr val="tx1"/>
                </a:solidFill>
              </a:rPr>
              <a:t>of projects 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Knowledge </a:t>
            </a:r>
            <a:r>
              <a:rPr lang="en-US" sz="2400" dirty="0">
                <a:solidFill>
                  <a:schemeClr val="tx1"/>
                </a:solidFill>
              </a:rPr>
              <a:t>in the cooperation with donor agencies</a:t>
            </a:r>
          </a:p>
          <a:p>
            <a:pPr marL="273050" indent="-273050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Other </a:t>
            </a:r>
            <a:r>
              <a:rPr lang="en-US" sz="2400" dirty="0">
                <a:solidFill>
                  <a:schemeClr val="tx1"/>
                </a:solidFill>
              </a:rPr>
              <a:t>clerical support in CB execution</a:t>
            </a:r>
          </a:p>
        </p:txBody>
      </p:sp>
    </p:spTree>
    <p:extLst>
      <p:ext uri="{BB962C8B-B14F-4D97-AF65-F5344CB8AC3E}">
        <p14:creationId xmlns:p14="http://schemas.microsoft.com/office/powerpoint/2010/main" val="249790935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0</TotalTime>
  <Words>1263</Words>
  <Application>Microsoft Office PowerPoint</Application>
  <PresentationFormat>Bildschirmpräsentation (4:3)</PresentationFormat>
  <Paragraphs>241</Paragraphs>
  <Slides>22</Slides>
  <Notes>10</Notes>
  <HiddenSlides>1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HSSC Report template</vt:lpstr>
      <vt:lpstr>1_HSSC Report template</vt:lpstr>
      <vt:lpstr>IHO</vt:lpstr>
      <vt:lpstr>2_HSSC Report template</vt:lpstr>
      <vt:lpstr>PowerPoint-Präsentation</vt:lpstr>
      <vt:lpstr>Contents</vt:lpstr>
      <vt:lpstr>Main Developments and Achievements (1)</vt:lpstr>
      <vt:lpstr>Main Developments and Achievements (2)</vt:lpstr>
      <vt:lpstr>Main Developments and Achievements (3)</vt:lpstr>
      <vt:lpstr>Major challenges (1)</vt:lpstr>
      <vt:lpstr>Major challenges (2)</vt:lpstr>
      <vt:lpstr>Major challenges (3)</vt:lpstr>
      <vt:lpstr>Major challenges (4)</vt:lpstr>
      <vt:lpstr>Major challenges (5)</vt:lpstr>
      <vt:lpstr>Major challenges (6)</vt:lpstr>
      <vt:lpstr>Major challenges (7)</vt:lpstr>
      <vt:lpstr>CB Management</vt:lpstr>
      <vt:lpstr>Contribution to CB</vt:lpstr>
      <vt:lpstr>CB Work Programme 2005 - 2016</vt:lpstr>
      <vt:lpstr>CB Work Programme 2017 and 2018</vt:lpstr>
      <vt:lpstr>E-Learning</vt:lpstr>
      <vt:lpstr>Statistics and Performance Indicators</vt:lpstr>
      <vt:lpstr>Elections</vt:lpstr>
      <vt:lpstr>Next Meeting</vt:lpstr>
      <vt:lpstr>Proposals (1/2)</vt:lpstr>
      <vt:lpstr>Proposals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Thomas Dehling</cp:lastModifiedBy>
  <cp:revision>394</cp:revision>
  <dcterms:created xsi:type="dcterms:W3CDTF">2011-10-01T21:09:34Z</dcterms:created>
  <dcterms:modified xsi:type="dcterms:W3CDTF">2017-06-13T09:21:26Z</dcterms:modified>
</cp:coreProperties>
</file>