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563" r:id="rId2"/>
    <p:sldId id="546" r:id="rId3"/>
    <p:sldId id="541" r:id="rId4"/>
    <p:sldId id="593" r:id="rId5"/>
    <p:sldId id="574" r:id="rId6"/>
    <p:sldId id="575" r:id="rId7"/>
    <p:sldId id="600" r:id="rId8"/>
    <p:sldId id="580" r:id="rId9"/>
    <p:sldId id="601" r:id="rId10"/>
    <p:sldId id="581" r:id="rId11"/>
    <p:sldId id="602" r:id="rId12"/>
    <p:sldId id="592" r:id="rId13"/>
    <p:sldId id="607" r:id="rId14"/>
    <p:sldId id="609" r:id="rId15"/>
    <p:sldId id="588" r:id="rId16"/>
    <p:sldId id="576" r:id="rId17"/>
    <p:sldId id="605" r:id="rId18"/>
    <p:sldId id="606" r:id="rId19"/>
    <p:sldId id="610" r:id="rId20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CCFF"/>
    <a:srgbClr val="F89400"/>
    <a:srgbClr val="B29EFA"/>
    <a:srgbClr val="BCADEB"/>
    <a:srgbClr val="C19DFB"/>
    <a:srgbClr val="908BF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65495" autoAdjust="0"/>
  </p:normalViewPr>
  <p:slideViewPr>
    <p:cSldViewPr>
      <p:cViewPr varScale="1">
        <p:scale>
          <a:sx n="42" d="100"/>
          <a:sy n="42" d="100"/>
        </p:scale>
        <p:origin x="4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F24CCB-B999-451F-8411-816AFB45BE2B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644868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3B7FD4E-5FC5-4DB5-99FC-1E4ED9348CE4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953575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7C3288-381C-4F10-B5B9-40F780849144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z="11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96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38FD8D-7F95-4171-A663-C0108304ABD7}" type="slidenum">
              <a:rPr lang="en-AU" altLang="en-US" smtClean="0"/>
              <a:pPr>
                <a:spcBef>
                  <a:spcPct val="0"/>
                </a:spcBef>
              </a:pPr>
              <a:t>10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172152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7CACB3-EB17-4C29-9A6B-AD68FBD3C887}" type="slidenum">
              <a:rPr lang="en-AU" altLang="en-US" smtClean="0"/>
              <a:pPr>
                <a:spcBef>
                  <a:spcPct val="0"/>
                </a:spcBef>
              </a:pPr>
              <a:t>11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006659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A1C360-1D4E-491B-80CE-6290E9336DE4}" type="slidenum">
              <a:rPr lang="en-AU" altLang="en-US" smtClean="0"/>
              <a:pPr>
                <a:spcBef>
                  <a:spcPct val="0"/>
                </a:spcBef>
              </a:pPr>
              <a:t>12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643762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577F87-B552-4157-8B22-E7C94899097C}" type="slidenum">
              <a:rPr lang="en-AU" altLang="en-US" smtClean="0"/>
              <a:pPr>
                <a:spcBef>
                  <a:spcPct val="0"/>
                </a:spcBef>
              </a:pPr>
              <a:t>13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7819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F7D8F9-F0AF-4C5D-8E98-4B134789CD6D}" type="slidenum">
              <a:rPr lang="en-AU" altLang="en-US" smtClean="0"/>
              <a:pPr>
                <a:spcBef>
                  <a:spcPct val="0"/>
                </a:spcBef>
              </a:pPr>
              <a:t>14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8548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67C9022-C34F-4DDC-898F-69348980C284}" type="slidenum">
              <a:rPr lang="en-AU" altLang="en-US" smtClean="0"/>
              <a:pPr>
                <a:spcBef>
                  <a:spcPct val="0"/>
                </a:spcBef>
              </a:pPr>
              <a:t>15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75598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57E187-93F4-4AD4-9DEB-6E5986D64F86}" type="slidenum">
              <a:rPr lang="en-AU" altLang="en-US" smtClean="0"/>
              <a:pPr>
                <a:spcBef>
                  <a:spcPct val="0"/>
                </a:spcBef>
              </a:pPr>
              <a:t>16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3992708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B54D7B-735A-4404-B838-ECBC02C65046}" type="slidenum">
              <a:rPr lang="en-AU" altLang="en-US" smtClean="0"/>
              <a:pPr>
                <a:spcBef>
                  <a:spcPct val="0"/>
                </a:spcBef>
              </a:pPr>
              <a:t>17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870870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D550F6-8835-43A6-974B-0E57B4119B8F}" type="slidenum">
              <a:rPr lang="en-AU" altLang="en-US" smtClean="0"/>
              <a:pPr>
                <a:spcBef>
                  <a:spcPct val="0"/>
                </a:spcBef>
              </a:pPr>
              <a:t>18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814300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C30849-8408-4A97-8463-4045A12171D1}" type="slidenum">
              <a:rPr lang="en-AU" altLang="en-US" smtClean="0"/>
              <a:pPr>
                <a:spcBef>
                  <a:spcPct val="0"/>
                </a:spcBef>
              </a:pPr>
              <a:t>19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88371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F6EA1C-03A7-492C-A6B2-8BDFFBCA35EE}" type="slidenum">
              <a:rPr lang="en-AU" altLang="en-US" smtClean="0"/>
              <a:pPr>
                <a:spcBef>
                  <a:spcPct val="0"/>
                </a:spcBef>
              </a:pPr>
              <a:t>2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839875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C969A3-C651-4FD5-8DF8-2BF9922D50B0}" type="slidenum">
              <a:rPr lang="en-AU" altLang="en-US" smtClean="0"/>
              <a:pPr>
                <a:spcBef>
                  <a:spcPct val="0"/>
                </a:spcBef>
              </a:pPr>
              <a:t>3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073784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F13708-8FD7-421F-83B6-D4A5B2C9FD77}" type="slidenum">
              <a:rPr lang="en-AU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AU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53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7EB4C7-3223-494D-A2C7-0F52DE5A8711}" type="slidenum">
              <a:rPr lang="en-AU" altLang="en-US" smtClean="0"/>
              <a:pPr>
                <a:spcBef>
                  <a:spcPct val="0"/>
                </a:spcBef>
              </a:pPr>
              <a:t>5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808244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EB1589-B86B-4409-B2E7-F14080DA0814}" type="slidenum">
              <a:rPr lang="en-AU" altLang="en-US" smtClean="0"/>
              <a:pPr>
                <a:spcBef>
                  <a:spcPct val="0"/>
                </a:spcBef>
              </a:pPr>
              <a:t>6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340542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5467CC-54EF-47CF-A6D3-B703BEA28690}" type="slidenum">
              <a:rPr lang="en-AU" altLang="en-US" smtClean="0"/>
              <a:pPr>
                <a:spcBef>
                  <a:spcPct val="0"/>
                </a:spcBef>
              </a:pPr>
              <a:t>7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473414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231755-236E-4B12-821B-953E8465AC96}" type="slidenum">
              <a:rPr lang="en-AU" altLang="en-US" smtClean="0"/>
              <a:pPr>
                <a:spcBef>
                  <a:spcPct val="0"/>
                </a:spcBef>
              </a:pPr>
              <a:t>8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434602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z="11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CCD122-40CD-49A5-B060-948452E16D1A}" type="slidenum">
              <a:rPr lang="en-AU" altLang="en-US" smtClean="0"/>
              <a:pPr>
                <a:spcBef>
                  <a:spcPct val="0"/>
                </a:spcBef>
              </a:pPr>
              <a:t>9</a:t>
            </a:fld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72273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4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" name="Freeform 45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6" name="Freeform 46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3 w 717"/>
                <a:gd name="T1" fmla="*/ 845 h 845"/>
                <a:gd name="T2" fmla="*/ 743 w 717"/>
                <a:gd name="T3" fmla="*/ 821 h 845"/>
                <a:gd name="T4" fmla="*/ 600 w 717"/>
                <a:gd name="T5" fmla="*/ 605 h 845"/>
                <a:gd name="T6" fmla="*/ 419 w 717"/>
                <a:gd name="T7" fmla="*/ 396 h 845"/>
                <a:gd name="T8" fmla="*/ 23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2 w 717"/>
                <a:gd name="T15" fmla="*/ 198 h 845"/>
                <a:gd name="T16" fmla="*/ 413 w 717"/>
                <a:gd name="T17" fmla="*/ 408 h 845"/>
                <a:gd name="T18" fmla="*/ 594 w 717"/>
                <a:gd name="T19" fmla="*/ 623 h 845"/>
                <a:gd name="T20" fmla="*/ 743 w 717"/>
                <a:gd name="T21" fmla="*/ 845 h 845"/>
                <a:gd name="T22" fmla="*/ 74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0 w 407"/>
                <a:gd name="T1" fmla="*/ 414 h 414"/>
                <a:gd name="T2" fmla="*/ 420 w 407"/>
                <a:gd name="T3" fmla="*/ 396 h 414"/>
                <a:gd name="T4" fmla="*/ 23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9 w 407"/>
                <a:gd name="T13" fmla="*/ 204 h 414"/>
                <a:gd name="T14" fmla="*/ 420 w 407"/>
                <a:gd name="T15" fmla="*/ 414 h 414"/>
                <a:gd name="T16" fmla="*/ 42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2 w 586"/>
                <a:gd name="T1" fmla="*/ 0 h 599"/>
                <a:gd name="T2" fmla="*/ 594 w 586"/>
                <a:gd name="T3" fmla="*/ 0 h 599"/>
                <a:gd name="T4" fmla="*/ 420 w 586"/>
                <a:gd name="T5" fmla="*/ 132 h 599"/>
                <a:gd name="T6" fmla="*/ 27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0 w 586"/>
                <a:gd name="T17" fmla="*/ 282 h 599"/>
                <a:gd name="T18" fmla="*/ 426 w 586"/>
                <a:gd name="T19" fmla="*/ 138 h 599"/>
                <a:gd name="T20" fmla="*/ 612 w 586"/>
                <a:gd name="T21" fmla="*/ 0 h 599"/>
                <a:gd name="T22" fmla="*/ 61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2 w 269"/>
                <a:gd name="T1" fmla="*/ 0 h 252"/>
                <a:gd name="T2" fmla="*/ 26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2 w 269"/>
                <a:gd name="T15" fmla="*/ 0 h 252"/>
                <a:gd name="T16" fmla="*/ 28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19595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232641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5"/>
            <a:ext cx="2057400" cy="51845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12775"/>
            <a:ext cx="6019800" cy="51845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1947944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5 w 717"/>
                <a:gd name="T1" fmla="*/ 845 h 845"/>
                <a:gd name="T2" fmla="*/ 735 w 717"/>
                <a:gd name="T3" fmla="*/ 821 h 845"/>
                <a:gd name="T4" fmla="*/ 592 w 717"/>
                <a:gd name="T5" fmla="*/ 605 h 845"/>
                <a:gd name="T6" fmla="*/ 415 w 717"/>
                <a:gd name="T7" fmla="*/ 396 h 845"/>
                <a:gd name="T8" fmla="*/ 23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8 w 717"/>
                <a:gd name="T15" fmla="*/ 198 h 845"/>
                <a:gd name="T16" fmla="*/ 409 w 717"/>
                <a:gd name="T17" fmla="*/ 408 h 845"/>
                <a:gd name="T18" fmla="*/ 586 w 717"/>
                <a:gd name="T19" fmla="*/ 623 h 845"/>
                <a:gd name="T20" fmla="*/ 735 w 717"/>
                <a:gd name="T21" fmla="*/ 845 h 845"/>
                <a:gd name="T22" fmla="*/ 73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6 w 407"/>
                <a:gd name="T1" fmla="*/ 414 h 414"/>
                <a:gd name="T2" fmla="*/ 416 w 407"/>
                <a:gd name="T3" fmla="*/ 396 h 414"/>
                <a:gd name="T4" fmla="*/ 23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5 w 407"/>
                <a:gd name="T13" fmla="*/ 204 h 414"/>
                <a:gd name="T14" fmla="*/ 416 w 407"/>
                <a:gd name="T15" fmla="*/ 414 h 414"/>
                <a:gd name="T16" fmla="*/ 41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4 w 586"/>
                <a:gd name="T1" fmla="*/ 0 h 599"/>
                <a:gd name="T2" fmla="*/ 586 w 586"/>
                <a:gd name="T3" fmla="*/ 0 h 599"/>
                <a:gd name="T4" fmla="*/ 416 w 586"/>
                <a:gd name="T5" fmla="*/ 132 h 599"/>
                <a:gd name="T6" fmla="*/ 26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6 w 586"/>
                <a:gd name="T17" fmla="*/ 282 h 599"/>
                <a:gd name="T18" fmla="*/ 422 w 586"/>
                <a:gd name="T19" fmla="*/ 138 h 599"/>
                <a:gd name="T20" fmla="*/ 604 w 586"/>
                <a:gd name="T21" fmla="*/ 0 h 599"/>
                <a:gd name="T22" fmla="*/ 60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8 w 269"/>
                <a:gd name="T1" fmla="*/ 0 h 252"/>
                <a:gd name="T2" fmla="*/ 26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8 w 269"/>
                <a:gd name="T15" fmla="*/ 0 h 252"/>
                <a:gd name="T16" fmla="*/ 27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883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 dirty="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 dirty="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AE21341-639A-4C8C-8751-62047C13E6B2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9068599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3 w 717"/>
                <a:gd name="T1" fmla="*/ 845 h 845"/>
                <a:gd name="T2" fmla="*/ 743 w 717"/>
                <a:gd name="T3" fmla="*/ 821 h 845"/>
                <a:gd name="T4" fmla="*/ 600 w 717"/>
                <a:gd name="T5" fmla="*/ 605 h 845"/>
                <a:gd name="T6" fmla="*/ 419 w 717"/>
                <a:gd name="T7" fmla="*/ 396 h 845"/>
                <a:gd name="T8" fmla="*/ 23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2 w 717"/>
                <a:gd name="T15" fmla="*/ 198 h 845"/>
                <a:gd name="T16" fmla="*/ 413 w 717"/>
                <a:gd name="T17" fmla="*/ 408 h 845"/>
                <a:gd name="T18" fmla="*/ 594 w 717"/>
                <a:gd name="T19" fmla="*/ 623 h 845"/>
                <a:gd name="T20" fmla="*/ 743 w 717"/>
                <a:gd name="T21" fmla="*/ 845 h 845"/>
                <a:gd name="T22" fmla="*/ 74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0 w 407"/>
                <a:gd name="T1" fmla="*/ 414 h 414"/>
                <a:gd name="T2" fmla="*/ 420 w 407"/>
                <a:gd name="T3" fmla="*/ 396 h 414"/>
                <a:gd name="T4" fmla="*/ 23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9 w 407"/>
                <a:gd name="T13" fmla="*/ 204 h 414"/>
                <a:gd name="T14" fmla="*/ 420 w 407"/>
                <a:gd name="T15" fmla="*/ 414 h 414"/>
                <a:gd name="T16" fmla="*/ 42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2 w 586"/>
                <a:gd name="T1" fmla="*/ 0 h 599"/>
                <a:gd name="T2" fmla="*/ 594 w 586"/>
                <a:gd name="T3" fmla="*/ 0 h 599"/>
                <a:gd name="T4" fmla="*/ 420 w 586"/>
                <a:gd name="T5" fmla="*/ 132 h 599"/>
                <a:gd name="T6" fmla="*/ 27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0 w 586"/>
                <a:gd name="T17" fmla="*/ 282 h 599"/>
                <a:gd name="T18" fmla="*/ 426 w 586"/>
                <a:gd name="T19" fmla="*/ 138 h 599"/>
                <a:gd name="T20" fmla="*/ 612 w 586"/>
                <a:gd name="T21" fmla="*/ 0 h 599"/>
                <a:gd name="T22" fmla="*/ 61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2 w 269"/>
                <a:gd name="T1" fmla="*/ 0 h 252"/>
                <a:gd name="T2" fmla="*/ 26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2 w 269"/>
                <a:gd name="T15" fmla="*/ 0 h 252"/>
                <a:gd name="T16" fmla="*/ 28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4"/>
          <p:cNvGrpSpPr>
            <a:grpSpLocks/>
          </p:cNvGrpSpPr>
          <p:nvPr/>
        </p:nvGrpSpPr>
        <p:grpSpPr bwMode="auto">
          <a:xfrm>
            <a:off x="438150" y="90488"/>
            <a:ext cx="8201025" cy="1154112"/>
            <a:chOff x="438150" y="90128"/>
            <a:chExt cx="8201739" cy="1154472"/>
          </a:xfrm>
        </p:grpSpPr>
        <p:sp>
          <p:nvSpPr>
            <p:cNvPr id="42" name="Rectangle 2"/>
            <p:cNvSpPr>
              <a:spLocks noChangeArrowheads="1"/>
            </p:cNvSpPr>
            <p:nvPr/>
          </p:nvSpPr>
          <p:spPr bwMode="auto">
            <a:xfrm>
              <a:off x="438150" y="90128"/>
              <a:ext cx="8201739" cy="1154472"/>
            </a:xfrm>
            <a:prstGeom prst="rect">
              <a:avLst/>
            </a:prstGeom>
            <a:solidFill>
              <a:schemeClr val="tx1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GB" altLang="de-DE" dirty="0"/>
            </a:p>
          </p:txBody>
        </p:sp>
        <p:pic>
          <p:nvPicPr>
            <p:cNvPr id="43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6959" y="97900"/>
              <a:ext cx="4161624" cy="114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993031"/>
            <a:ext cx="74295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2138635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64840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91963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276872"/>
            <a:ext cx="3667125" cy="3854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2276872"/>
            <a:ext cx="3668712" cy="3854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 dirty="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 dirty="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78D4B2-67E2-495F-8615-BC19E501397B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49555780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91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9008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691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9008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8344677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41154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61448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879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54726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4608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15062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7444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44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0531492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AU" dirty="0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43 w 717"/>
                <a:gd name="T1" fmla="*/ 845 h 845"/>
                <a:gd name="T2" fmla="*/ 743 w 717"/>
                <a:gd name="T3" fmla="*/ 821 h 845"/>
                <a:gd name="T4" fmla="*/ 600 w 717"/>
                <a:gd name="T5" fmla="*/ 605 h 845"/>
                <a:gd name="T6" fmla="*/ 419 w 717"/>
                <a:gd name="T7" fmla="*/ 396 h 845"/>
                <a:gd name="T8" fmla="*/ 234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2 w 717"/>
                <a:gd name="T15" fmla="*/ 198 h 845"/>
                <a:gd name="T16" fmla="*/ 413 w 717"/>
                <a:gd name="T17" fmla="*/ 408 h 845"/>
                <a:gd name="T18" fmla="*/ 594 w 717"/>
                <a:gd name="T19" fmla="*/ 623 h 845"/>
                <a:gd name="T20" fmla="*/ 743 w 717"/>
                <a:gd name="T21" fmla="*/ 845 h 845"/>
                <a:gd name="T22" fmla="*/ 74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0 w 407"/>
                <a:gd name="T1" fmla="*/ 414 h 414"/>
                <a:gd name="T2" fmla="*/ 420 w 407"/>
                <a:gd name="T3" fmla="*/ 396 h 414"/>
                <a:gd name="T4" fmla="*/ 235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9 w 407"/>
                <a:gd name="T13" fmla="*/ 204 h 414"/>
                <a:gd name="T14" fmla="*/ 420 w 407"/>
                <a:gd name="T15" fmla="*/ 414 h 414"/>
                <a:gd name="T16" fmla="*/ 420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AU" dirty="0">
                <a:cs typeface="+mn-cs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12 w 586"/>
                <a:gd name="T1" fmla="*/ 0 h 599"/>
                <a:gd name="T2" fmla="*/ 594 w 586"/>
                <a:gd name="T3" fmla="*/ 0 h 599"/>
                <a:gd name="T4" fmla="*/ 420 w 586"/>
                <a:gd name="T5" fmla="*/ 132 h 599"/>
                <a:gd name="T6" fmla="*/ 270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0 w 586"/>
                <a:gd name="T17" fmla="*/ 282 h 599"/>
                <a:gd name="T18" fmla="*/ 426 w 586"/>
                <a:gd name="T19" fmla="*/ 138 h 599"/>
                <a:gd name="T20" fmla="*/ 612 w 586"/>
                <a:gd name="T21" fmla="*/ 0 h 599"/>
                <a:gd name="T22" fmla="*/ 61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2 w 269"/>
                <a:gd name="T1" fmla="*/ 0 h 252"/>
                <a:gd name="T2" fmla="*/ 264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2 w 269"/>
                <a:gd name="T15" fmla="*/ 0 h 252"/>
                <a:gd name="T16" fmla="*/ 282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1136650"/>
            <a:ext cx="75850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5338" y="2492375"/>
            <a:ext cx="7488237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9" name="Picture 44" descr="LogoConference 20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88913"/>
            <a:ext cx="1409700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298" r:id="rId3"/>
    <p:sldLayoutId id="214748430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  <p:sldLayoutId id="2147484309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58775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anose="05000000000000000000" pitchFamily="2" charset="2"/>
        <a:buChar char="§"/>
        <a:defRPr sz="32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8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4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anose="020B0604020202020204" pitchFamily="34" charset="0"/>
        <a:buChar char="•"/>
        <a:defRPr sz="2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o.int/mtg_docs/com_wg/TOR/WENDWG-TOR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500063" y="188913"/>
            <a:ext cx="8215312" cy="571500"/>
          </a:xfrm>
          <a:solidFill>
            <a:schemeClr val="tx2">
              <a:alpha val="73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sz="15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9th MEETING OF THE </a:t>
            </a:r>
            <a:br>
              <a:rPr lang="en-US" sz="15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5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IHO INTER-REGIONAL COORDINATION COMMITTEE</a:t>
            </a:r>
            <a:endParaRPr lang="fr-FR" sz="1500" b="1" dirty="0">
              <a:solidFill>
                <a:srgbClr val="FFFF00"/>
              </a:solidFill>
            </a:endParaRPr>
          </a:p>
        </p:txBody>
      </p:sp>
      <p:pic>
        <p:nvPicPr>
          <p:cNvPr id="8195" name="Image 3" descr="IhoLogo_.pngtranspar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4450"/>
            <a:ext cx="5651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Image 6" descr="IhoLogo_.pngtransparen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44450"/>
            <a:ext cx="56356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827088" y="1268413"/>
            <a:ext cx="78454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INTER-REGIONAL </a:t>
            </a:r>
            <a:b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COORDINATION COMMITTEE</a:t>
            </a:r>
            <a:b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</a:br>
            <a:r>
              <a:rPr lang="en-GB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(IRCC9)</a:t>
            </a:r>
          </a:p>
          <a:p>
            <a:pPr algn="ctr" eaLnBrk="1" hangingPunct="1">
              <a:defRPr/>
            </a:pPr>
            <a:endParaRPr lang="en-GB" altLang="de-DE" sz="3600" kern="0" dirty="0">
              <a:solidFill>
                <a:schemeClr val="hlink"/>
              </a:solidFill>
              <a:latin typeface="Arial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n-US" altLang="de-DE" sz="3600" kern="0" dirty="0">
                <a:solidFill>
                  <a:schemeClr val="hlink"/>
                </a:solidFill>
                <a:latin typeface="Arial" charset="0"/>
                <a:ea typeface="+mj-ea"/>
                <a:cs typeface="+mj-cs"/>
              </a:rPr>
              <a:t>WENDWG REPORT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4213" y="5084763"/>
            <a:ext cx="77724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358775" eaLnBrk="1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None/>
              <a:defRPr/>
            </a:pPr>
            <a:endParaRPr lang="en-GB" sz="3600" kern="0" dirty="0">
              <a:solidFill>
                <a:schemeClr val="hlink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advClick="0" advTm="5000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60350"/>
            <a:ext cx="7585075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GB" altLang="en-US" b="1" smtClean="0">
                <a:effectLst/>
              </a:rPr>
              <a:t>Full Implementation of WEND Principles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>
              <a:effectLst/>
              <a:latin typeface="Arial" panose="020B0604020202020204" pitchFamily="34" charset="0"/>
            </a:endParaRP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IRCC8 action on RHC chairs to reduce overlaps</a:t>
            </a:r>
          </a:p>
          <a:p>
            <a:pPr lvl="1"/>
            <a:r>
              <a:rPr lang="en-US" altLang="de-DE" i="1" smtClean="0">
                <a:effectLst/>
                <a:latin typeface="Arial" panose="020B0604020202020204" pitchFamily="34" charset="0"/>
              </a:rPr>
              <a:t>Some feedback received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S-11 Part A (CL 19/2017)</a:t>
            </a:r>
          </a:p>
          <a:p>
            <a:pPr lvl="1"/>
            <a:r>
              <a:rPr lang="en-US" altLang="de-DE" i="1" smtClean="0">
                <a:effectLst/>
                <a:latin typeface="Arial" panose="020B0604020202020204" pitchFamily="34" charset="0"/>
              </a:rPr>
              <a:t>Guidance for the Preparation and Maintenance of INT Charts and ENC Schemes</a:t>
            </a:r>
          </a:p>
          <a:p>
            <a:pPr lvl="1"/>
            <a:r>
              <a:rPr lang="en-US" altLang="de-DE" i="1" smtClean="0">
                <a:effectLst/>
                <a:latin typeface="Arial" panose="020B0604020202020204" pitchFamily="34" charset="0"/>
              </a:rPr>
              <a:t>Reinforces need to implement ENC scheming at regional level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404813"/>
            <a:ext cx="7585075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GB" altLang="en-US" b="1" smtClean="0">
                <a:effectLst/>
              </a:rPr>
              <a:t>Full Implementation of WEND Principles </a:t>
            </a:r>
            <a:r>
              <a:rPr lang="en-GB" altLang="en-US" sz="2800" b="1" smtClean="0">
                <a:effectLst/>
              </a:rPr>
              <a:t>(cont’d)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420938"/>
            <a:ext cx="8280400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US" altLang="de-DE" sz="3200" smtClean="0">
                <a:effectLst/>
                <a:latin typeface="Arial" panose="020B0604020202020204" pitchFamily="34" charset="0"/>
              </a:rPr>
              <a:t>UB 1-3:  82% of ENC schemes agreed Dec 16</a:t>
            </a:r>
          </a:p>
          <a:p>
            <a:pPr lvl="1"/>
            <a:r>
              <a:rPr lang="en-US" altLang="de-DE" sz="3200" smtClean="0">
                <a:effectLst/>
                <a:latin typeface="Arial" panose="020B0604020202020204" pitchFamily="34" charset="0"/>
              </a:rPr>
              <a:t>Need to work together to increase percentage</a:t>
            </a:r>
          </a:p>
          <a:p>
            <a:pPr lvl="1"/>
            <a:r>
              <a:rPr lang="en-US" altLang="de-DE" sz="3200" smtClean="0">
                <a:effectLst/>
                <a:latin typeface="Arial" panose="020B0604020202020204" pitchFamily="34" charset="0"/>
              </a:rPr>
              <a:t>Grid schemes</a:t>
            </a:r>
          </a:p>
          <a:p>
            <a:pPr lvl="1"/>
            <a:r>
              <a:rPr lang="en-US" altLang="de-DE" sz="3200" smtClean="0">
                <a:effectLst/>
                <a:latin typeface="Arial" panose="020B0604020202020204" pitchFamily="34" charset="0"/>
              </a:rPr>
              <a:t>Post meeting note:  EAHC Cell withdrawal impact?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GB" altLang="en-US" b="1" smtClean="0">
                <a:effectLst/>
              </a:rPr>
              <a:t>Draft IHO Resolution </a:t>
            </a:r>
            <a:br>
              <a:rPr lang="en-GB" altLang="en-US" b="1" smtClean="0">
                <a:effectLst/>
              </a:rPr>
            </a:br>
            <a:r>
              <a:rPr lang="en-GB" altLang="en-US" b="1" smtClean="0">
                <a:effectLst/>
              </a:rPr>
              <a:t>for eliminating overlapping ENCs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 smtClean="0">
                <a:effectLst/>
                <a:latin typeface="Arial" panose="020B0604020202020204" pitchFamily="34" charset="0"/>
              </a:rPr>
              <a:t>Action IRCC8/14</a:t>
            </a:r>
          </a:p>
          <a:p>
            <a:pPr lvl="1"/>
            <a:r>
              <a:rPr lang="en-US" altLang="de-DE" sz="2400" i="1" smtClean="0">
                <a:effectLst/>
                <a:latin typeface="Arial" panose="020B0604020202020204" pitchFamily="34" charset="0"/>
              </a:rPr>
              <a:t>Draft IHO Resolution to address overlapping issue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Completed at WENDWG7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Included in IRCC9 Papers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GB" altLang="en-US" b="1" smtClean="0">
                <a:effectLst/>
              </a:rPr>
              <a:t>Draft IHO Resolution </a:t>
            </a:r>
            <a:br>
              <a:rPr lang="en-GB" altLang="en-US" b="1" smtClean="0">
                <a:effectLst/>
              </a:rPr>
            </a:br>
            <a:r>
              <a:rPr lang="en-GB" altLang="en-US" b="1" smtClean="0">
                <a:effectLst/>
              </a:rPr>
              <a:t>for eliminating overlapping ENCs </a:t>
            </a:r>
            <a:r>
              <a:rPr lang="en-GB" altLang="en-US" sz="2400" b="1" smtClean="0">
                <a:effectLst/>
              </a:rPr>
              <a:t>(cont’d)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AU" altLang="en-US" smtClean="0">
                <a:effectLst/>
              </a:rPr>
              <a:t>HOs, ENC Producers &amp; RHCs should seek to</a:t>
            </a:r>
          </a:p>
          <a:p>
            <a:pPr lvl="1"/>
            <a:r>
              <a:rPr lang="en-AU" altLang="en-US" b="1" u="sng" smtClean="0">
                <a:effectLst/>
              </a:rPr>
              <a:t>Identify </a:t>
            </a:r>
            <a:r>
              <a:rPr lang="en-AU" altLang="en-US" smtClean="0">
                <a:effectLst/>
              </a:rPr>
              <a:t>navigationally-significant overlapping ENC data</a:t>
            </a:r>
            <a:endParaRPr lang="en-GB" altLang="en-US" smtClean="0">
              <a:effectLst/>
            </a:endParaRPr>
          </a:p>
          <a:p>
            <a:pPr lvl="1"/>
            <a:r>
              <a:rPr lang="en-AU" altLang="en-US" b="1" u="sng" smtClean="0">
                <a:effectLst/>
              </a:rPr>
              <a:t>Prevent </a:t>
            </a:r>
            <a:r>
              <a:rPr lang="en-AU" altLang="en-US" smtClean="0">
                <a:effectLst/>
              </a:rPr>
              <a:t>the increase of such cases</a:t>
            </a:r>
            <a:endParaRPr lang="en-GB" altLang="en-US" smtClean="0">
              <a:effectLst/>
            </a:endParaRPr>
          </a:p>
          <a:p>
            <a:pPr lvl="1"/>
            <a:r>
              <a:rPr lang="en-GB" altLang="en-US" b="1" u="sng" smtClean="0">
                <a:effectLst/>
              </a:rPr>
              <a:t>Resolve</a:t>
            </a:r>
            <a:r>
              <a:rPr lang="en-GB" altLang="en-US" smtClean="0">
                <a:effectLst/>
              </a:rPr>
              <a:t> cases where demonstrable risk to safety of navigation through discussion/negotiation as</a:t>
            </a:r>
            <a:r>
              <a:rPr lang="en-AU" altLang="en-US" smtClean="0">
                <a:effectLst/>
              </a:rPr>
              <a:t> soon as possible and at least within one year of report/identification </a:t>
            </a:r>
            <a:endParaRPr lang="en-GB" altLang="en-US" smtClean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GB" altLang="en-US" b="1" smtClean="0">
                <a:effectLst/>
              </a:rPr>
              <a:t>Draft IHO Resolution </a:t>
            </a:r>
            <a:br>
              <a:rPr lang="en-GB" altLang="en-US" b="1" smtClean="0">
                <a:effectLst/>
              </a:rPr>
            </a:br>
            <a:r>
              <a:rPr lang="en-GB" altLang="en-US" b="1" smtClean="0">
                <a:effectLst/>
              </a:rPr>
              <a:t>for eliminating overlapping ENCs </a:t>
            </a:r>
            <a:r>
              <a:rPr lang="en-GB" altLang="en-US" sz="2400" b="1" smtClean="0">
                <a:effectLst/>
              </a:rPr>
              <a:t>(cont’d)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effectLst/>
              </a:rPr>
              <a:t>RHC to keep IRCC Chair &amp; IHO Sec informed</a:t>
            </a:r>
          </a:p>
          <a:p>
            <a:pPr lvl="1"/>
            <a:r>
              <a:rPr lang="en-GB" altLang="en-US" i="1" smtClean="0">
                <a:effectLst/>
              </a:rPr>
              <a:t>Via annual reporting</a:t>
            </a:r>
          </a:p>
          <a:p>
            <a:r>
              <a:rPr lang="en-GB" altLang="en-US" smtClean="0">
                <a:effectLst/>
              </a:rPr>
              <a:t>IHO Sec to take appropriate action to inform IMO</a:t>
            </a:r>
          </a:p>
          <a:p>
            <a:r>
              <a:rPr lang="en-GB" altLang="en-US" smtClean="0">
                <a:effectLst/>
              </a:rPr>
              <a:t>Where urgent action necessary:</a:t>
            </a:r>
          </a:p>
          <a:p>
            <a:pPr lvl="1"/>
            <a:r>
              <a:rPr lang="en-GB" altLang="en-US" i="1" smtClean="0">
                <a:effectLst/>
              </a:rPr>
              <a:t>Issue appropriate NAVAREA &amp; other local warnings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US" altLang="de-DE" b="1" smtClean="0">
                <a:effectLst/>
                <a:latin typeface="Arial" panose="020B0604020202020204" pitchFamily="34" charset="0"/>
              </a:rPr>
              <a:t>WENDWG Work Programme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Work Programme for 2017/18 submitted for IRCC approval</a:t>
            </a:r>
          </a:p>
          <a:p>
            <a:pPr>
              <a:defRPr/>
            </a:pPr>
            <a:r>
              <a:rPr lang="en-US" altLang="de-DE" dirty="0">
                <a:effectLst/>
                <a:latin typeface="Arial" panose="020B0604020202020204" pitchFamily="34" charset="0"/>
              </a:rPr>
              <a:t>WENDWG still has role to play within IHO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 smtClean="0">
                <a:effectLst/>
                <a:latin typeface="Arial" panose="020B0604020202020204" pitchFamily="34" charset="0"/>
              </a:rPr>
              <a:t>IRCC Action Requested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The IRCC is invited to:</a:t>
            </a:r>
            <a:endParaRPr lang="en-GB" altLang="en-US" smtClean="0">
              <a:effectLst/>
            </a:endParaRPr>
          </a:p>
          <a:p>
            <a:pPr lvl="1"/>
            <a:r>
              <a:rPr lang="en-AU" altLang="en-US" b="1" i="1" u="sng" smtClean="0">
                <a:effectLst/>
              </a:rPr>
              <a:t>Direct</a:t>
            </a:r>
            <a:r>
              <a:rPr lang="en-AU" altLang="en-US" i="1" smtClean="0">
                <a:effectLst/>
              </a:rPr>
              <a:t> WENDWG on further work on Performance Indicators post A-1</a:t>
            </a:r>
            <a:endParaRPr lang="en-GB" altLang="en-US" i="1" smtClean="0">
              <a:effectLst/>
            </a:endParaRPr>
          </a:p>
          <a:p>
            <a:pPr lvl="1"/>
            <a:r>
              <a:rPr lang="en-AU" altLang="en-US" b="1" i="1" u="sng" smtClean="0">
                <a:effectLst/>
              </a:rPr>
              <a:t>Commend</a:t>
            </a:r>
            <a:r>
              <a:rPr lang="en-AU" altLang="en-US" i="1" smtClean="0">
                <a:effectLst/>
              </a:rPr>
              <a:t> IHO secretariat on the improvements made to the IHO ENC catalogue over the last year</a:t>
            </a:r>
            <a:endParaRPr lang="en-GB" altLang="en-US" i="1" smtClean="0">
              <a:effectLst/>
            </a:endParaRPr>
          </a:p>
          <a:p>
            <a:pPr lvl="1"/>
            <a:r>
              <a:rPr lang="en-AU" altLang="en-US" b="1" i="1" u="sng" smtClean="0">
                <a:effectLst/>
              </a:rPr>
              <a:t>Commend</a:t>
            </a:r>
            <a:r>
              <a:rPr lang="en-AU" altLang="en-US" b="1" i="1" smtClean="0">
                <a:effectLst/>
              </a:rPr>
              <a:t> </a:t>
            </a:r>
            <a:r>
              <a:rPr lang="en-AU" altLang="en-US" i="1" smtClean="0">
                <a:effectLst/>
              </a:rPr>
              <a:t>both RENCs on the work undertaken hitherto to reach maturity and stability; and for the support provided to hydrographic offices and end-user service providers</a:t>
            </a:r>
            <a:endParaRPr lang="en-US" altLang="de-DE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 smtClean="0">
                <a:effectLst/>
                <a:latin typeface="Arial" panose="020B0604020202020204" pitchFamily="34" charset="0"/>
              </a:rPr>
              <a:t>IRCC Action Requested </a:t>
            </a:r>
            <a:r>
              <a:rPr lang="en-US" altLang="de-DE" sz="2400" b="1" smtClean="0">
                <a:effectLst/>
                <a:latin typeface="Arial" panose="020B0604020202020204" pitchFamily="34" charset="0"/>
              </a:rPr>
              <a:t>(cont’d)</a:t>
            </a: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The IRCC is also invited to:</a:t>
            </a:r>
          </a:p>
          <a:p>
            <a:pPr lvl="1">
              <a:defRPr/>
            </a:pPr>
            <a:r>
              <a:rPr lang="en-AU" b="1" i="1" u="sng" dirty="0">
                <a:effectLst/>
              </a:rPr>
              <a:t>Note</a:t>
            </a:r>
            <a:r>
              <a:rPr lang="en-AU" i="1" dirty="0">
                <a:effectLst/>
              </a:rPr>
              <a:t> the revised 6-mothly updates to the ENC Data Flow Diagram</a:t>
            </a:r>
            <a:endParaRPr lang="en-GB" i="1" dirty="0">
              <a:effectLst/>
            </a:endParaRPr>
          </a:p>
          <a:p>
            <a:pPr lvl="1">
              <a:defRPr/>
            </a:pPr>
            <a:r>
              <a:rPr lang="en-AU" b="1" i="1" u="sng" dirty="0">
                <a:effectLst/>
              </a:rPr>
              <a:t>Note</a:t>
            </a:r>
            <a:r>
              <a:rPr lang="en-AU" b="1" i="1" dirty="0">
                <a:effectLst/>
              </a:rPr>
              <a:t> </a:t>
            </a:r>
            <a:r>
              <a:rPr lang="en-AU" i="1" dirty="0">
                <a:effectLst/>
              </a:rPr>
              <a:t>the aspiration for all ENC data to be made available to the RENCs</a:t>
            </a:r>
            <a:endParaRPr lang="en-GB" i="1" dirty="0">
              <a:effectLst/>
            </a:endParaRPr>
          </a:p>
          <a:p>
            <a:pPr lvl="1">
              <a:defRPr/>
            </a:pPr>
            <a:r>
              <a:rPr lang="en-AU" b="1" i="1" u="sng" dirty="0">
                <a:effectLst/>
              </a:rPr>
              <a:t>Encourage</a:t>
            </a:r>
            <a:r>
              <a:rPr lang="en-AU" i="1" dirty="0">
                <a:effectLst/>
              </a:rPr>
              <a:t> the work of the IHO community to increase existence of ENC schemes, particularly at regional level</a:t>
            </a:r>
            <a:endParaRPr lang="en-GB" i="1" dirty="0">
              <a:effectLst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 smtClean="0">
                <a:effectLst/>
                <a:latin typeface="Arial" panose="020B0604020202020204" pitchFamily="34" charset="0"/>
              </a:rPr>
              <a:t>IRCC Action Requested </a:t>
            </a:r>
            <a:r>
              <a:rPr lang="en-US" altLang="de-DE" sz="2400" b="1" smtClean="0">
                <a:effectLst/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.and finally the IRCC is invited to:</a:t>
            </a:r>
            <a:endParaRPr lang="en-GB" altLang="en-US" smtClean="0">
              <a:effectLst/>
            </a:endParaRPr>
          </a:p>
          <a:p>
            <a:pPr lvl="1"/>
            <a:r>
              <a:rPr lang="en-AU" altLang="en-US" b="1" i="1" u="sng" smtClean="0">
                <a:effectLst/>
              </a:rPr>
              <a:t>Endorse</a:t>
            </a:r>
            <a:r>
              <a:rPr lang="en-AU" altLang="en-US" i="1" smtClean="0">
                <a:effectLst/>
              </a:rPr>
              <a:t> the draft IHO Resolution for eliminating overlapping ENCs</a:t>
            </a:r>
            <a:endParaRPr lang="en-GB" altLang="en-US" i="1" smtClean="0">
              <a:effectLst/>
            </a:endParaRPr>
          </a:p>
          <a:p>
            <a:pPr lvl="1"/>
            <a:r>
              <a:rPr lang="en-AU" altLang="en-US" b="1" i="1" u="sng" smtClean="0">
                <a:effectLst/>
              </a:rPr>
              <a:t>Seek</a:t>
            </a:r>
            <a:r>
              <a:rPr lang="en-AU" altLang="en-US" i="1" smtClean="0">
                <a:effectLst/>
              </a:rPr>
              <a:t> IHO adoption of </a:t>
            </a:r>
            <a:r>
              <a:rPr lang="en-US" altLang="en-US" i="1" smtClean="0">
                <a:effectLst/>
              </a:rPr>
              <a:t>the draft IHO Resolution for eliminating overlapping ENCs</a:t>
            </a:r>
            <a:endParaRPr lang="en-GB" altLang="en-US" i="1" smtClean="0">
              <a:effectLst/>
            </a:endParaRPr>
          </a:p>
          <a:p>
            <a:pPr lvl="1"/>
            <a:r>
              <a:rPr lang="en-US" altLang="en-US" b="1" i="1" u="sng" smtClean="0">
                <a:effectLst/>
              </a:rPr>
              <a:t>Approve</a:t>
            </a:r>
            <a:r>
              <a:rPr lang="en-US" altLang="en-US" i="1" smtClean="0">
                <a:effectLst/>
              </a:rPr>
              <a:t> the </a:t>
            </a:r>
            <a:r>
              <a:rPr lang="en-AU" altLang="en-US" i="1" smtClean="0">
                <a:effectLst/>
              </a:rPr>
              <a:t>proposed updated WENDWG 2017-18 Work Programme as given at Annex A and the continuity of WENDWG activities (</a:t>
            </a:r>
            <a:r>
              <a:rPr lang="en-AU" altLang="en-US" i="1" u="sng" smtClean="0">
                <a:effectLst/>
                <a:hlinkClick r:id="rId3"/>
              </a:rPr>
              <a:t>WENDWG ToRs</a:t>
            </a:r>
            <a:r>
              <a:rPr lang="en-AU" altLang="en-US" i="1" smtClean="0">
                <a:effectLst/>
              </a:rPr>
              <a:t> Art. 4.3 refers)</a:t>
            </a:r>
            <a:endParaRPr lang="en-GB" altLang="en-US" i="1" smtClean="0">
              <a:effectLst/>
            </a:endParaRPr>
          </a:p>
          <a:p>
            <a:endParaRPr lang="en-US" altLang="de-DE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4000" b="1" smtClean="0">
                <a:effectLst/>
              </a:rPr>
              <a:t>Any Questions?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7088" y="2205038"/>
            <a:ext cx="7561262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 eaLnBrk="1" hangingPunct="1">
              <a:lnSpc>
                <a:spcPct val="80000"/>
              </a:lnSpc>
              <a:spcAft>
                <a:spcPts val="1800"/>
              </a:spcAft>
            </a:pPr>
            <a:r>
              <a:rPr lang="en-GB" altLang="de-DE" sz="2400" b="1" smtClean="0">
                <a:effectLst/>
                <a:latin typeface="Arial" panose="020B0604020202020204" pitchFamily="34" charset="0"/>
              </a:rPr>
              <a:t>To advise IRCC and to assist in facilitating a worldwide consistent level of high quality, updated official ENCs through integrated services that support chart carriage requirements of SOLAS Chapter V and the requirements of the IMO Performance Standards for ECDIS</a:t>
            </a:r>
          </a:p>
          <a:p>
            <a:pPr algn="l" eaLnBrk="1" hangingPunct="1">
              <a:lnSpc>
                <a:spcPct val="80000"/>
              </a:lnSpc>
              <a:spcAft>
                <a:spcPts val="1800"/>
              </a:spcAft>
            </a:pPr>
            <a:r>
              <a:rPr lang="en-GB" altLang="de-DE" sz="2400" b="1" smtClean="0"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GB" altLang="de-DE" sz="2000" b="1" i="1" smtClean="0">
              <a:effectLst/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altLang="de-DE" sz="2000" b="1" i="1" smtClean="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836613"/>
            <a:ext cx="748982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de-DE" sz="4000" b="1" smtClean="0">
                <a:effectLst/>
                <a:latin typeface="Arial" panose="020B0604020202020204" pitchFamily="34" charset="0"/>
              </a:rPr>
              <a:t>WEND </a:t>
            </a:r>
            <a:r>
              <a:rPr lang="en-GB" altLang="de-DE" b="1" smtClean="0">
                <a:effectLst/>
                <a:latin typeface="Arial" panose="020B0604020202020204" pitchFamily="34" charset="0"/>
              </a:rPr>
              <a:t>Terms</a:t>
            </a:r>
            <a:r>
              <a:rPr lang="en-GB" altLang="de-DE" sz="4000" b="1" smtClean="0">
                <a:effectLst/>
                <a:latin typeface="Arial" panose="020B0604020202020204" pitchFamily="34" charset="0"/>
              </a:rPr>
              <a:t> of Reference</a:t>
            </a:r>
            <a:br>
              <a:rPr lang="en-GB" altLang="de-DE" sz="4000" b="1" smtClean="0">
                <a:effectLst/>
                <a:latin typeface="Arial" panose="020B0604020202020204" pitchFamily="34" charset="0"/>
              </a:rPr>
            </a:br>
            <a:endParaRPr lang="en-GB" altLang="de-DE" sz="4000" b="1" smtClean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de-DE" b="1" smtClean="0">
                <a:effectLst/>
                <a:latin typeface="Arial" panose="020B0604020202020204" pitchFamily="34" charset="0"/>
              </a:rPr>
              <a:t>7th WENDWG meeting </a:t>
            </a:r>
            <a:br>
              <a:rPr lang="en-GB" altLang="de-DE" b="1" smtClean="0">
                <a:effectLst/>
                <a:latin typeface="Arial" panose="020B0604020202020204" pitchFamily="34" charset="0"/>
              </a:rPr>
            </a:br>
            <a:r>
              <a:rPr lang="en-GB" altLang="de-DE" b="1" smtClean="0">
                <a:effectLst/>
                <a:latin typeface="Arial" panose="020B0604020202020204" pitchFamily="34" charset="0"/>
              </a:rPr>
              <a:t>Washington DC - Feb/Mar 16</a:t>
            </a: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IHO Performance Indicators and the IHO ENC Catalogue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RENC Harmonisation and Distribution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Full Implementation of the WEND Principles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altLang="de-DE" dirty="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705725" cy="172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de-DE" b="1" smtClean="0">
                <a:effectLst/>
                <a:latin typeface="Arial" panose="020B0604020202020204" pitchFamily="34" charset="0"/>
              </a:rPr>
              <a:t>7th WENDWG meeting </a:t>
            </a:r>
            <a:br>
              <a:rPr lang="en-GB" altLang="de-DE" b="1" smtClean="0">
                <a:effectLst/>
                <a:latin typeface="Arial" panose="020B0604020202020204" pitchFamily="34" charset="0"/>
              </a:rPr>
            </a:br>
            <a:r>
              <a:rPr lang="en-GB" altLang="de-DE" b="1" smtClean="0">
                <a:effectLst/>
                <a:latin typeface="Arial" panose="020B0604020202020204" pitchFamily="34" charset="0"/>
              </a:rPr>
              <a:t>Washington DC - Feb/Mar 16 </a:t>
            </a:r>
            <a:r>
              <a:rPr lang="en-GB" altLang="de-DE" sz="2800" b="1" smtClean="0">
                <a:effectLst/>
                <a:latin typeface="Arial" panose="020B0604020202020204" pitchFamily="34" charset="0"/>
              </a:rPr>
              <a:t>(cont’d)</a:t>
            </a: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276475"/>
            <a:ext cx="8280400" cy="41767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sz="4000" dirty="0">
                <a:effectLst/>
              </a:rPr>
              <a:t>IRCC8 Decisions and Actions that impact WENDWG</a:t>
            </a:r>
          </a:p>
          <a:p>
            <a:pPr>
              <a:defRPr/>
            </a:pPr>
            <a:r>
              <a:rPr lang="en-GB" sz="4000" dirty="0">
                <a:effectLst/>
              </a:rPr>
              <a:t>Draft IHO resolution for eliminating overlapping ENCs</a:t>
            </a:r>
          </a:p>
          <a:p>
            <a:pPr>
              <a:defRPr/>
            </a:pPr>
            <a:r>
              <a:rPr lang="en-GB" sz="4000" dirty="0">
                <a:effectLst/>
              </a:rPr>
              <a:t>Review and Update of the WENDWG Work Programme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dirty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b="1" smtClean="0">
                <a:effectLst/>
                <a:latin typeface="Arial" panose="020B0604020202020204" pitchFamily="34" charset="0"/>
              </a:rPr>
              <a:t>WENDWG7 Report to IRCC9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 smtClean="0">
                <a:effectLst/>
                <a:latin typeface="Arial" panose="020B0604020202020204" pitchFamily="34" charset="0"/>
              </a:rPr>
              <a:t>Detail at IRCC9-07D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4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AU" altLang="en-US" b="1" smtClean="0">
                <a:effectLst/>
              </a:rPr>
              <a:t>IHO Performance Indicators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 smtClean="0">
                <a:effectLst/>
                <a:latin typeface="Arial" panose="020B0604020202020204" pitchFamily="34" charset="0"/>
              </a:rPr>
              <a:t>Simplification on number of indicators (WENWG6)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Focus on ENC Usage Bands 1 to 3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Work put on hold pending outcome of IHO Strategic Plan Revision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IRCC9 direction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5975" y="260350"/>
            <a:ext cx="7585075" cy="165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AU" altLang="en-US" b="1" smtClean="0">
                <a:effectLst/>
              </a:rPr>
              <a:t>IHO ENC Catalogue</a:t>
            </a:r>
            <a:r>
              <a:rPr lang="en-GB" altLang="en-US" smtClean="0">
                <a:effectLst/>
              </a:rPr>
              <a:t/>
            </a:r>
            <a:br>
              <a:rPr lang="en-GB" altLang="en-US" smtClean="0">
                <a:effectLst/>
              </a:rPr>
            </a:b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280400" cy="453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 smtClean="0">
                <a:effectLst/>
                <a:latin typeface="Arial" panose="020B0604020202020204" pitchFamily="34" charset="0"/>
              </a:rPr>
              <a:t>Many improvements since 2016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Inc CATZOC data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Experimentation still in progress</a:t>
            </a:r>
          </a:p>
          <a:p>
            <a:pPr lvl="1"/>
            <a:r>
              <a:rPr lang="en-US" altLang="de-DE" sz="2400" i="1" smtClean="0">
                <a:effectLst/>
                <a:latin typeface="Arial" panose="020B0604020202020204" pitchFamily="34" charset="0"/>
              </a:rPr>
              <a:t>Eg: Composite Reports where unassessed CATZOC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IHO Secretariat should be congratulated for efforts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sz="3200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sz="3200" b="1" smtClean="0">
                <a:effectLst/>
                <a:latin typeface="Arial" panose="020B0604020202020204" pitchFamily="34" charset="0"/>
              </a:rPr>
            </a:br>
            <a:r>
              <a:rPr lang="en-US" altLang="de-DE" sz="3200" b="1" smtClean="0">
                <a:effectLst/>
                <a:latin typeface="Arial" panose="020B0604020202020204" pitchFamily="34" charset="0"/>
              </a:rPr>
              <a:t>RENC Harmonisation &amp; Distribution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349500"/>
            <a:ext cx="8280400" cy="410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 smtClean="0">
                <a:effectLst/>
                <a:latin typeface="Arial" panose="020B0604020202020204" pitchFamily="34" charset="0"/>
              </a:rPr>
              <a:t>5 yrs of fruitful cooperation/harmonization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Period of stability and maturity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Much support provided to Hos</a:t>
            </a:r>
          </a:p>
          <a:p>
            <a:pPr lvl="1"/>
            <a:r>
              <a:rPr lang="en-US" altLang="de-DE" i="1" smtClean="0">
                <a:effectLst/>
                <a:latin typeface="Arial" panose="020B0604020202020204" pitchFamily="34" charset="0"/>
              </a:rPr>
              <a:t>Data Quality Control</a:t>
            </a:r>
          </a:p>
          <a:p>
            <a:pPr lvl="1"/>
            <a:r>
              <a:rPr lang="en-US" altLang="de-DE" i="1" smtClean="0">
                <a:effectLst/>
                <a:latin typeface="Arial" panose="020B0604020202020204" pitchFamily="34" charset="0"/>
              </a:rPr>
              <a:t>Capacity Building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Major component of the IHO toolbox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585075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de-DE" sz="2800" b="1" smtClean="0">
                <a:effectLst/>
                <a:latin typeface="Arial" panose="020B0604020202020204" pitchFamily="34" charset="0"/>
              </a:rPr>
              <a:t>Key Aspects</a:t>
            </a:r>
            <a:r>
              <a:rPr lang="en-US" altLang="de-DE" b="1" smtClean="0">
                <a:effectLst/>
                <a:latin typeface="Arial" panose="020B0604020202020204" pitchFamily="34" charset="0"/>
              </a:rPr>
              <a:t/>
            </a:r>
            <a:br>
              <a:rPr lang="en-US" altLang="de-DE" b="1" smtClean="0">
                <a:effectLst/>
                <a:latin typeface="Arial" panose="020B0604020202020204" pitchFamily="34" charset="0"/>
              </a:rPr>
            </a:br>
            <a:r>
              <a:rPr lang="en-US" altLang="de-DE" sz="3200" b="1" smtClean="0">
                <a:effectLst/>
                <a:latin typeface="Arial" panose="020B0604020202020204" pitchFamily="34" charset="0"/>
              </a:rPr>
              <a:t>RENC Harmonisation &amp; Distribution </a:t>
            </a:r>
            <a:r>
              <a:rPr lang="en-US" altLang="de-DE" sz="2800" b="1" smtClean="0">
                <a:effectLst/>
                <a:latin typeface="Arial" panose="020B0604020202020204" pitchFamily="34" charset="0"/>
              </a:rPr>
              <a:t>(cont’d)</a:t>
            </a:r>
            <a:endParaRPr lang="en-US" altLang="de-DE" b="1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276475"/>
            <a:ext cx="8280400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 smtClean="0">
                <a:effectLst/>
                <a:latin typeface="Arial" panose="020B0604020202020204" pitchFamily="34" charset="0"/>
              </a:rPr>
              <a:t>ENC flow diagram maintained by RENCs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Guidelines to assess significance of ENC overlaps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Options for ENC data exchange</a:t>
            </a:r>
          </a:p>
          <a:p>
            <a:r>
              <a:rPr lang="en-US" altLang="de-DE" smtClean="0">
                <a:effectLst/>
                <a:latin typeface="Arial" panose="020B0604020202020204" pitchFamily="34" charset="0"/>
              </a:rPr>
              <a:t>ENC data availability to RENCs for QC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2970</TotalTime>
  <Words>608</Words>
  <Application>Microsoft Office PowerPoint</Application>
  <PresentationFormat>On-screen Show (4:3)</PresentationFormat>
  <Paragraphs>106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Verdana</vt:lpstr>
      <vt:lpstr>Arial</vt:lpstr>
      <vt:lpstr>Arial Narrow</vt:lpstr>
      <vt:lpstr>Wingdings</vt:lpstr>
      <vt:lpstr>Times New Roman</vt:lpstr>
      <vt:lpstr>Calibri</vt:lpstr>
      <vt:lpstr>Symbol</vt:lpstr>
      <vt:lpstr>IHO</vt:lpstr>
      <vt:lpstr>9th MEETING OF THE  IHO INTER-REGIONAL COORDINATION COMMITTEE</vt:lpstr>
      <vt:lpstr>WEND Terms of Reference </vt:lpstr>
      <vt:lpstr>7th WENDWG meeting  Washington DC - Feb/Mar 16</vt:lpstr>
      <vt:lpstr>7th WENDWG meeting  Washington DC - Feb/Mar 16 (cont’d)</vt:lpstr>
      <vt:lpstr>WENDWG7 Report to IRCC9</vt:lpstr>
      <vt:lpstr>Key Aspects IHO Performance Indicators </vt:lpstr>
      <vt:lpstr>Key Aspects IHO ENC Catalogue </vt:lpstr>
      <vt:lpstr>Key Aspects RENC Harmonisation &amp; Distribution</vt:lpstr>
      <vt:lpstr>Key Aspects RENC Harmonisation &amp; Distribution (cont’d)</vt:lpstr>
      <vt:lpstr>Key Aspects Full Implementation of WEND Principles </vt:lpstr>
      <vt:lpstr>Key Aspects Full Implementation of WEND Principles (cont’d) </vt:lpstr>
      <vt:lpstr>Key Aspects Draft IHO Resolution  for eliminating overlapping ENCs </vt:lpstr>
      <vt:lpstr>Key Aspects Draft IHO Resolution  for eliminating overlapping ENCs (cont’d) </vt:lpstr>
      <vt:lpstr>Key Aspects Draft IHO Resolution  for eliminating overlapping ENCs (cont’d) </vt:lpstr>
      <vt:lpstr>Key Aspects WENDWG Work Programme</vt:lpstr>
      <vt:lpstr>IRCC Action Requested</vt:lpstr>
      <vt:lpstr>IRCC Action Requested (cont’d)</vt:lpstr>
      <vt:lpstr>IRCC Action Requested (cont’d)</vt:lpstr>
      <vt:lpstr>Any Questions?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Ward</dc:creator>
  <cp:lastModifiedBy>Alberto Costa Neves</cp:lastModifiedBy>
  <cp:revision>321</cp:revision>
  <cp:lastPrinted>2015-05-18T12:43:32Z</cp:lastPrinted>
  <dcterms:created xsi:type="dcterms:W3CDTF">2012-04-02T12:15:27Z</dcterms:created>
  <dcterms:modified xsi:type="dcterms:W3CDTF">2017-06-22T13:43:50Z</dcterms:modified>
</cp:coreProperties>
</file>