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869" r:id="rId2"/>
  </p:sldMasterIdLst>
  <p:notesMasterIdLst>
    <p:notesMasterId r:id="rId12"/>
  </p:notesMasterIdLst>
  <p:handoutMasterIdLst>
    <p:handoutMasterId r:id="rId13"/>
  </p:handoutMasterIdLst>
  <p:sldIdLst>
    <p:sldId id="535" r:id="rId3"/>
    <p:sldId id="543" r:id="rId4"/>
    <p:sldId id="562" r:id="rId5"/>
    <p:sldId id="554" r:id="rId6"/>
    <p:sldId id="560" r:id="rId7"/>
    <p:sldId id="564" r:id="rId8"/>
    <p:sldId id="561" r:id="rId9"/>
    <p:sldId id="565" r:id="rId10"/>
    <p:sldId id="553" r:id="rId11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1" autoAdjust="0"/>
    <p:restoredTop sz="86444" autoAdjust="0"/>
  </p:normalViewPr>
  <p:slideViewPr>
    <p:cSldViewPr>
      <p:cViewPr varScale="1">
        <p:scale>
          <a:sx n="70" d="100"/>
          <a:sy n="70" d="100"/>
        </p:scale>
        <p:origin x="-19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43D52BE-E47B-48D4-BB5E-DBB424F3D512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956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C539661-D461-46D8-ADA7-6C9AAB639E73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57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983916-DDD8-48D2-9A0B-E6C676A7C3D5}" type="slidenum">
              <a:rPr lang="en-GB" smtClean="0"/>
              <a:pPr>
                <a:defRPr/>
              </a:pPr>
              <a:t>2</a:t>
            </a:fld>
            <a:endParaRPr lang="en-GB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F04195-0D62-4985-B020-A4F5E0DEA2AC}" type="slidenum">
              <a:rPr lang="en-GB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EAE8F-8C14-41A0-9896-146B52A06F4F}" type="slidenum">
              <a:rPr lang="en-GB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C7C7AD-1BF1-4AD9-B425-FDB654F034A3}" type="slidenum">
              <a:rPr lang="en-GB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C7C7AD-1BF1-4AD9-B425-FDB654F034A3}" type="slidenum">
              <a:rPr lang="en-GB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7112C3-F04D-4A74-BDC6-DF813CE7B5B5}" type="slidenum">
              <a:rPr lang="en-GB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7112C3-F04D-4A74-BDC6-DF813CE7B5B5}" type="slidenum">
              <a:rPr lang="en-GB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5397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IHO INTER-REGIONAL COORDINATION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0703470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3372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5880551"/>
      </p:ext>
    </p:extLst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20638"/>
            <a:ext cx="9148763" cy="6851650"/>
            <a:chOff x="1" y="0"/>
            <a:chExt cx="5763" cy="4316"/>
          </a:xfrm>
        </p:grpSpPr>
        <p:sp>
          <p:nvSpPr>
            <p:cNvPr id="4" name="Freeform 42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" name="Freeform 43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4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40" name="Picture 78" descr="IHO Colour-transparent-small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6850" y="415925"/>
            <a:ext cx="8128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2041525" y="1490663"/>
            <a:ext cx="5397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/>
                <a:cs typeface="Arial" charset="0"/>
              </a:rPr>
              <a:t>IHO INTER-REGIONAL COORDINATION COMMITTEE</a:t>
            </a:r>
            <a:endParaRPr lang="en-AU" sz="2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/>
              <a:cs typeface="Arial" charset="0"/>
            </a:endParaRPr>
          </a:p>
        </p:txBody>
      </p: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5946" y="2564904"/>
            <a:ext cx="6400800" cy="3163958"/>
          </a:xfrm>
        </p:spPr>
        <p:txBody>
          <a:bodyPr/>
          <a:lstStyle>
            <a:lvl1pPr marL="0" indent="0" algn="ctr">
              <a:spcBef>
                <a:spcPts val="1200"/>
              </a:spcBef>
              <a:spcAft>
                <a:spcPts val="600"/>
              </a:spcAft>
              <a:buFont typeface="Wingdings" pitchFamily="2" charset="2"/>
              <a:buNone/>
              <a:defRPr sz="2400"/>
            </a:lvl1pPr>
          </a:lstStyle>
          <a:p>
            <a:r>
              <a:rPr lang="fr-FR" dirty="0" smtClean="0"/>
              <a:t>Cliquez pour modifier le style des sous-titres du masque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957397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0076781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50894638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14FF65-166E-4A2C-9975-7B809CBDB681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7939174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1721989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679421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854807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1684517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042" y="277813"/>
            <a:ext cx="7429500" cy="1139825"/>
          </a:xfrm>
        </p:spPr>
        <p:txBody>
          <a:bodyPr/>
          <a:lstStyle>
            <a:lvl1pPr algn="l" defTabSz="720000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853" y="1600200"/>
            <a:ext cx="7488237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7636721"/>
      </p:ext>
    </p:extLst>
  </p:cSld>
  <p:clrMapOvr>
    <a:masterClrMapping/>
  </p:clrMapOvr>
  <p:transition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01263610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3293955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42004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35439502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600200"/>
            <a:ext cx="3667125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8" y="1600200"/>
            <a:ext cx="3668712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B676193B-96A1-4F4D-8F4A-0473F44FDED4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5736911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878522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542401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286338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028730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5727902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cs typeface="+mn-cs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37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9 w 717"/>
                <a:gd name="T1" fmla="*/ 845 h 845"/>
                <a:gd name="T2" fmla="*/ 739 w 717"/>
                <a:gd name="T3" fmla="*/ 821 h 845"/>
                <a:gd name="T4" fmla="*/ 596 w 717"/>
                <a:gd name="T5" fmla="*/ 605 h 845"/>
                <a:gd name="T6" fmla="*/ 417 w 717"/>
                <a:gd name="T7" fmla="*/ 396 h 845"/>
                <a:gd name="T8" fmla="*/ 232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20 w 717"/>
                <a:gd name="T15" fmla="*/ 198 h 845"/>
                <a:gd name="T16" fmla="*/ 411 w 717"/>
                <a:gd name="T17" fmla="*/ 408 h 845"/>
                <a:gd name="T18" fmla="*/ 590 w 717"/>
                <a:gd name="T19" fmla="*/ 623 h 845"/>
                <a:gd name="T20" fmla="*/ 739 w 717"/>
                <a:gd name="T21" fmla="*/ 845 h 845"/>
                <a:gd name="T22" fmla="*/ 73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8 w 407"/>
                <a:gd name="T1" fmla="*/ 414 h 414"/>
                <a:gd name="T2" fmla="*/ 418 w 407"/>
                <a:gd name="T3" fmla="*/ 396 h 414"/>
                <a:gd name="T4" fmla="*/ 233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7 w 407"/>
                <a:gd name="T13" fmla="*/ 204 h 414"/>
                <a:gd name="T14" fmla="*/ 418 w 407"/>
                <a:gd name="T15" fmla="*/ 414 h 414"/>
                <a:gd name="T16" fmla="*/ 418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cs typeface="+mn-cs"/>
              </a:endParaRPr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8 w 586"/>
                <a:gd name="T1" fmla="*/ 0 h 599"/>
                <a:gd name="T2" fmla="*/ 590 w 586"/>
                <a:gd name="T3" fmla="*/ 0 h 599"/>
                <a:gd name="T4" fmla="*/ 418 w 586"/>
                <a:gd name="T5" fmla="*/ 132 h 599"/>
                <a:gd name="T6" fmla="*/ 268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8 w 586"/>
                <a:gd name="T17" fmla="*/ 282 h 599"/>
                <a:gd name="T18" fmla="*/ 424 w 586"/>
                <a:gd name="T19" fmla="*/ 138 h 599"/>
                <a:gd name="T20" fmla="*/ 608 w 586"/>
                <a:gd name="T21" fmla="*/ 0 h 599"/>
                <a:gd name="T22" fmla="*/ 60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80 w 269"/>
                <a:gd name="T1" fmla="*/ 0 h 252"/>
                <a:gd name="T2" fmla="*/ 262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80 w 269"/>
                <a:gd name="T15" fmla="*/ 0 h 252"/>
                <a:gd name="T16" fmla="*/ 280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1045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4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4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05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046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29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887" r:id="rId3"/>
    <p:sldLayoutId id="2147483905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763" y="0"/>
            <a:ext cx="9148763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6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06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072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3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4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5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076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070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71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77813"/>
            <a:ext cx="74295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600200"/>
            <a:ext cx="748823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2053" name="Picture 43" descr="IHO Colour-transparent-small.gif"/>
          <p:cNvPicPr>
            <a:picLocks noChangeAspect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488" y="6173788"/>
            <a:ext cx="4381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895" r:id="rId3"/>
    <p:sldLayoutId id="2147483908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450850" indent="-4508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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22300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1700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166813" indent="-185738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338263" indent="-171450" algn="l" rtl="0" eaLnBrk="0" fontAlgn="base" hangingPunct="0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 Narrow" pitchFamily="34" charset="0"/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iho.int/srv1/index.php?option=com_wrapper&amp;view=wrapper&amp;Itemid=441&amp;lang=en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76350" y="2565400"/>
            <a:ext cx="6400800" cy="3163888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/>
              <a:t>IRCC-9</a:t>
            </a:r>
          </a:p>
          <a:p>
            <a:pPr eaLnBrk="1" hangingPunct="1">
              <a:defRPr/>
            </a:pPr>
            <a:r>
              <a:rPr lang="en-AU" dirty="0" smtClean="0"/>
              <a:t>Agenda item 9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US" dirty="0" smtClean="0"/>
              <a:t>Relations </a:t>
            </a:r>
            <a:r>
              <a:rPr lang="en-US" dirty="0"/>
              <a:t>with other International Organizations and IHO </a:t>
            </a:r>
            <a:r>
              <a:rPr lang="en-US" dirty="0" smtClean="0"/>
              <a:t>Stakeholders</a:t>
            </a:r>
          </a:p>
          <a:p>
            <a:pPr eaLnBrk="1" hangingPunct="1">
              <a:spcAft>
                <a:spcPts val="0"/>
              </a:spcAft>
              <a:defRPr/>
            </a:pPr>
            <a:r>
              <a:rPr lang="en-AU" dirty="0" smtClean="0"/>
              <a:t>IHO Secretariat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dirty="0" smtClean="0"/>
              <a:t>Contents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052513"/>
            <a:ext cx="8153400" cy="55451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Status of relations with other International Organizations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/>
              <a:t>UN </a:t>
            </a:r>
            <a:r>
              <a:rPr lang="en-US" sz="2800" dirty="0" smtClean="0"/>
              <a:t>Ocean Conference</a:t>
            </a:r>
          </a:p>
          <a:p>
            <a:pPr eaLnBrk="1" hangingPunct="1">
              <a:defRPr/>
            </a:pPr>
            <a:r>
              <a:rPr lang="en-US" sz="2800" dirty="0" smtClean="0"/>
              <a:t>IHO </a:t>
            </a:r>
            <a:r>
              <a:rPr lang="en-US" sz="2800" dirty="0"/>
              <a:t>Stakeholders’ </a:t>
            </a:r>
            <a:r>
              <a:rPr lang="en-US" sz="2800" dirty="0" smtClean="0"/>
              <a:t>Forum and related activities</a:t>
            </a:r>
          </a:p>
          <a:p>
            <a:pPr eaLnBrk="1" hangingPunct="1">
              <a:defRPr/>
            </a:pPr>
            <a:r>
              <a:rPr lang="en-US" sz="2800" dirty="0" smtClean="0"/>
              <a:t>Calendar of future events 2017-2018</a:t>
            </a:r>
          </a:p>
          <a:p>
            <a:pPr eaLnBrk="1" hangingPunct="1">
              <a:defRPr/>
            </a:pPr>
            <a:r>
              <a:rPr lang="en-US" sz="2800" dirty="0" smtClean="0"/>
              <a:t>Action required of IRCC</a:t>
            </a:r>
            <a:endParaRPr lang="en-US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1534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Status of relations with other International Organizations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8153400" cy="5226050"/>
          </a:xfrm>
        </p:spPr>
        <p:txBody>
          <a:bodyPr/>
          <a:lstStyle/>
          <a:p>
            <a:pPr algn="just" eaLnBrk="1" hangingPunct="1">
              <a:spcAft>
                <a:spcPts val="0"/>
              </a:spcAft>
              <a:defRPr/>
            </a:pPr>
            <a:r>
              <a:rPr lang="en-US" sz="2800" dirty="0" smtClean="0"/>
              <a:t>List of International </a:t>
            </a:r>
            <a:r>
              <a:rPr lang="en-US" sz="2800" dirty="0"/>
              <a:t>Organizations with which the IHO maintains </a:t>
            </a:r>
            <a:r>
              <a:rPr lang="en-US" sz="2800" dirty="0" smtClean="0"/>
              <a:t>relations</a:t>
            </a:r>
            <a:r>
              <a:rPr lang="en-GB" sz="2800" dirty="0" smtClean="0"/>
              <a:t>: 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IHO Publication P-5 - Yearbook (Appendix 4)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IHO website at </a:t>
            </a:r>
            <a:r>
              <a:rPr lang="en-GB" sz="2400" i="1" dirty="0">
                <a:hlinkClick r:id="rId3"/>
              </a:rPr>
              <a:t>Home &gt; External Liaisons</a:t>
            </a:r>
            <a:endParaRPr lang="en-GB" sz="2400" i="1" dirty="0"/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Recent developments: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/>
              <a:t>Memorandum of Understanding (MoU) </a:t>
            </a:r>
            <a:r>
              <a:rPr lang="en-GB" sz="2400" dirty="0" smtClean="0"/>
              <a:t> signed with: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Maritime </a:t>
            </a:r>
            <a:r>
              <a:rPr lang="en-US" sz="2000" dirty="0" err="1"/>
              <a:t>Organisation</a:t>
            </a:r>
            <a:r>
              <a:rPr lang="en-US" sz="2000" dirty="0"/>
              <a:t> of West and Central Africa (MOWCA</a:t>
            </a:r>
            <a:r>
              <a:rPr lang="en-US" sz="2000" dirty="0" smtClean="0"/>
              <a:t>)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International Seabed Authority (</a:t>
            </a:r>
            <a:r>
              <a:rPr lang="en-US" sz="2000" dirty="0" smtClean="0"/>
              <a:t>ISA)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Open </a:t>
            </a:r>
            <a:r>
              <a:rPr lang="en-US" sz="2000" dirty="0"/>
              <a:t>Geospatial Consortium (OGC</a:t>
            </a:r>
            <a:r>
              <a:rPr lang="en-US" sz="2000" dirty="0" smtClean="0"/>
              <a:t>)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Mediterranean Science Commission (CIESM)</a:t>
            </a:r>
            <a:endParaRPr lang="en-GB" sz="2000" dirty="0" smtClean="0"/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dirty="0" smtClean="0"/>
              <a:t>New observers: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International Association of Independent Tanker Owners (</a:t>
            </a:r>
            <a:r>
              <a:rPr lang="en-US" sz="2000" dirty="0" smtClean="0"/>
              <a:t>INTERTANKO)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World Ocean Council (</a:t>
            </a:r>
            <a:r>
              <a:rPr lang="en-US" sz="2000" dirty="0" smtClean="0"/>
              <a:t>WOC)</a:t>
            </a:r>
          </a:p>
          <a:p>
            <a:pPr lvl="2"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Association of Arctic Expedition Cruise Operators (</a:t>
            </a:r>
            <a:r>
              <a:rPr lang="en-US" sz="2000" dirty="0" smtClean="0"/>
              <a:t>AECO) </a:t>
            </a:r>
            <a:endParaRPr lang="en-GB" sz="2000" dirty="0" smtClean="0"/>
          </a:p>
        </p:txBody>
      </p:sp>
      <p:grpSp>
        <p:nvGrpSpPr>
          <p:cNvPr id="2" name="Groupe 1"/>
          <p:cNvGrpSpPr/>
          <p:nvPr/>
        </p:nvGrpSpPr>
        <p:grpSpPr>
          <a:xfrm>
            <a:off x="60702" y="2819400"/>
            <a:ext cx="929898" cy="3310308"/>
            <a:chOff x="60702" y="2743200"/>
            <a:chExt cx="708735" cy="315790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02" y="4465351"/>
              <a:ext cx="708735" cy="471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02" y="2743200"/>
              <a:ext cx="693237" cy="693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74" y="3427710"/>
              <a:ext cx="687889" cy="6878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74" name="Picture 10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8" y="4121268"/>
              <a:ext cx="693155" cy="348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 descr="Screen Shot 2017-06-04 at 19.52.43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213"/>
            <a:stretch/>
          </p:blipFill>
          <p:spPr bwMode="auto">
            <a:xfrm>
              <a:off x="60702" y="5201987"/>
              <a:ext cx="693861" cy="545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ntertanko logo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08" y="4960198"/>
              <a:ext cx="692531" cy="2417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www.aeco.no/wp-content/themes/aeco/images/logo.png"/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831"/>
            <a:stretch/>
          </p:blipFill>
          <p:spPr bwMode="auto">
            <a:xfrm>
              <a:off x="66674" y="5712240"/>
              <a:ext cx="687889" cy="188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ustainabledevelopment.un.org/content/images/image18_52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105400" cy="205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8" r="4363" b="6121"/>
          <a:stretch/>
        </p:blipFill>
        <p:spPr bwMode="auto">
          <a:xfrm>
            <a:off x="685800" y="2303409"/>
            <a:ext cx="8234888" cy="417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39825"/>
          </a:xfrm>
        </p:spPr>
        <p:txBody>
          <a:bodyPr/>
          <a:lstStyle/>
          <a:p>
            <a:pPr algn="ctr" eaLnBrk="1" hangingPunct="1">
              <a:tabLst>
                <a:tab pos="5207000" algn="l"/>
              </a:tabLst>
              <a:defRPr/>
            </a:pPr>
            <a:r>
              <a:rPr lang="en-GB" sz="4000" dirty="0"/>
              <a:t>IHO Stakeholders’ </a:t>
            </a:r>
            <a:r>
              <a:rPr lang="en-GB" sz="4000" dirty="0" smtClean="0"/>
              <a:t>Forum and related activities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8153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No specific IHO </a:t>
            </a:r>
            <a:r>
              <a:rPr lang="en-US" sz="2800" dirty="0"/>
              <a:t>Stakeholders’ </a:t>
            </a:r>
            <a:r>
              <a:rPr lang="en-US" sz="2800" dirty="0" smtClean="0"/>
              <a:t>Forum during the IRCC inter-sessional</a:t>
            </a:r>
          </a:p>
          <a:p>
            <a:pPr eaLnBrk="1" hangingPunct="1">
              <a:defRPr/>
            </a:pPr>
            <a:r>
              <a:rPr lang="en-US" sz="2800" dirty="0"/>
              <a:t>Other events engaging IHO Stakeholders since </a:t>
            </a:r>
            <a:r>
              <a:rPr lang="en-US" sz="2800" dirty="0" smtClean="0"/>
              <a:t>IRCC-8:</a:t>
            </a:r>
          </a:p>
          <a:p>
            <a:pPr lvl="1" eaLnBrk="1" hangingPunct="1">
              <a:defRPr/>
            </a:pPr>
            <a:r>
              <a:rPr lang="en-US" sz="2000" dirty="0"/>
              <a:t>Forum for Future Ocean Floor </a:t>
            </a:r>
            <a:r>
              <a:rPr lang="en-US" sz="2000" dirty="0" smtClean="0"/>
              <a:t>Mapping</a:t>
            </a:r>
            <a:br>
              <a:rPr lang="en-US" sz="2000" dirty="0" smtClean="0"/>
            </a:br>
            <a:r>
              <a:rPr lang="en-US" sz="2000" dirty="0" smtClean="0"/>
              <a:t>15-17 </a:t>
            </a:r>
            <a:r>
              <a:rPr lang="en-US" sz="2000" dirty="0"/>
              <a:t>June 2016</a:t>
            </a: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11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  <a:r>
              <a:rPr lang="en-US" sz="2000" dirty="0"/>
              <a:t>GEBCO Science </a:t>
            </a:r>
            <a:r>
              <a:rPr lang="en-US" sz="2000" dirty="0" smtClean="0"/>
              <a:t>Day</a:t>
            </a:r>
            <a:br>
              <a:rPr lang="en-US" sz="2000" dirty="0" smtClean="0"/>
            </a:br>
            <a:r>
              <a:rPr lang="en-US" sz="2000" dirty="0" smtClean="0"/>
              <a:t>12 </a:t>
            </a:r>
            <a:r>
              <a:rPr lang="en-US" sz="2000" dirty="0"/>
              <a:t>October 2016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ABLOS Seminar “</a:t>
            </a:r>
            <a:r>
              <a:rPr lang="en-US" sz="2000" dirty="0"/>
              <a:t>Roles of the Law of the Sea and the Hydrography in Asian Region</a:t>
            </a:r>
            <a:r>
              <a:rPr lang="en-US" sz="2000" dirty="0" smtClean="0"/>
              <a:t>”, 28 </a:t>
            </a:r>
            <a:r>
              <a:rPr lang="en-US" sz="2000" dirty="0"/>
              <a:t>October 2016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lvl="1" eaLnBrk="1" hangingPunct="1">
              <a:buFont typeface="Arial Narrow" pitchFamily="34" charset="0"/>
              <a:buChar char="-"/>
              <a:defRPr/>
            </a:pPr>
            <a:endParaRPr lang="en-US" sz="20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667000"/>
            <a:ext cx="1444792" cy="69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" descr="C:\Users\Owner\Dropbox\Work\GEBCO\GGC33(2016)\Photographs\2016.10.12-Science_Day-02 (600 x 337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31693" b="23723"/>
          <a:stretch/>
        </p:blipFill>
        <p:spPr bwMode="auto">
          <a:xfrm>
            <a:off x="4038600" y="3371235"/>
            <a:ext cx="1616990" cy="14283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C:\Users\Owner\Dropbox\Work\ABLOS\Meeting 2016 (23)\Photographs\20161028_100249 (600 x 337)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93" y="5230517"/>
            <a:ext cx="2746057" cy="1504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39825"/>
          </a:xfrm>
        </p:spPr>
        <p:txBody>
          <a:bodyPr/>
          <a:lstStyle/>
          <a:p>
            <a:pPr algn="ctr" eaLnBrk="1" hangingPunct="1">
              <a:tabLst>
                <a:tab pos="5207000" algn="l"/>
              </a:tabLst>
              <a:defRPr/>
            </a:pPr>
            <a:r>
              <a:rPr lang="en-GB" sz="4000" dirty="0"/>
              <a:t>IHO Stakeholders’ </a:t>
            </a:r>
            <a:r>
              <a:rPr lang="en-GB" sz="4000" dirty="0" smtClean="0"/>
              <a:t>Forum and related activities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153400" cy="469265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smtClean="0"/>
              <a:t>IHO-led events during the next IRCC inter-sessional period:</a:t>
            </a:r>
          </a:p>
          <a:p>
            <a:pPr eaLnBrk="1" hangingPunct="1">
              <a:defRPr/>
            </a:pPr>
            <a:r>
              <a:rPr lang="en-US" sz="2800" dirty="0" smtClean="0"/>
              <a:t>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r>
              <a:rPr lang="en-US" sz="2800" dirty="0"/>
              <a:t>ABLOS </a:t>
            </a:r>
            <a:r>
              <a:rPr lang="en-US" sz="2800" dirty="0" smtClean="0"/>
              <a:t>Conference “</a:t>
            </a:r>
            <a:r>
              <a:rPr lang="en-US" sz="2800" i="1" dirty="0"/>
              <a:t>Pushing the limits of UNCLOS</a:t>
            </a:r>
            <a:r>
              <a:rPr lang="en-US" sz="2800" dirty="0" smtClean="0"/>
              <a:t>” -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Monaco, 10-11 </a:t>
            </a:r>
            <a:r>
              <a:rPr lang="en-US" sz="2800" dirty="0"/>
              <a:t>October 2017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GEBCO Science </a:t>
            </a:r>
            <a:r>
              <a:rPr lang="en-US" sz="2800" dirty="0" smtClean="0"/>
              <a:t>Day -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Busan, Republic of Korea, 15 November 2017</a:t>
            </a:r>
          </a:p>
          <a:p>
            <a:pPr eaLnBrk="1" hangingPunct="1">
              <a:defRPr/>
            </a:pPr>
            <a:r>
              <a:rPr lang="en-US" sz="2800" dirty="0" smtClean="0"/>
              <a:t>MSDI  Open Forum in conjunction with </a:t>
            </a:r>
            <a:r>
              <a:rPr lang="en-US" sz="2800" dirty="0" smtClean="0"/>
              <a:t>MSDIWG-9 -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Niteroi, Brazil, 29 January 2018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7422201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tabLst>
                <a:tab pos="5207000" algn="l"/>
              </a:tabLst>
              <a:defRPr/>
            </a:pPr>
            <a:r>
              <a:rPr lang="en-GB" sz="4000" dirty="0" smtClean="0"/>
              <a:t>Other </a:t>
            </a:r>
            <a:r>
              <a:rPr lang="en-GB" sz="4000" dirty="0"/>
              <a:t>future events </a:t>
            </a:r>
            <a:r>
              <a:rPr lang="en-GB" sz="4000" dirty="0" smtClean="0"/>
              <a:t>2017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8153400" cy="5545138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2800" dirty="0"/>
              <a:t>See </a:t>
            </a:r>
            <a:r>
              <a:rPr lang="en-US" sz="2800" dirty="0" smtClean="0"/>
              <a:t>Annex A to IRCC9.09B - Items </a:t>
            </a:r>
            <a:r>
              <a:rPr lang="en-US" sz="2800" dirty="0"/>
              <a:t>to </a:t>
            </a:r>
            <a:r>
              <a:rPr lang="en-US" sz="2800" dirty="0" smtClean="0"/>
              <a:t>note:</a:t>
            </a:r>
            <a:endParaRPr lang="en-US" sz="2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18599"/>
              </p:ext>
            </p:extLst>
          </p:nvPr>
        </p:nvGraphicFramePr>
        <p:xfrm>
          <a:off x="762000" y="1676400"/>
          <a:ext cx="8000999" cy="475549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3429000"/>
                <a:gridCol w="913688"/>
                <a:gridCol w="1372474"/>
                <a:gridCol w="1371437"/>
              </a:tblGrid>
              <a:tr h="348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Task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(WP2017)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Event / Meeting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Date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(2017)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Location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Comments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1.1.8.3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IALA Seminar on Arctic Navigation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9-10 Nov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Saint-Germain-en-Laye, France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1.1.10.1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28</a:t>
                      </a:r>
                      <a:r>
                        <a:rPr lang="en-GB" sz="1200" baseline="300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th</a:t>
                      </a: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 International Cartographic Conference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02-07 Jul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Washington DC, USA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See IHO CL 9/2017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1.1.10.2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Meeting of the Commission on SDI and Standards of the International Cartographic Association (ICA) - SDI Open 2017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01-02 Jul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Washington DC, USA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2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1.1.11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Plenary Meeting of IEC Technical Committee TC80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29-30 Aug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Espoo, Finland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IHO represented by ENCWG Vice-Chair (Finland)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517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1.1.20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r>
                        <a:rPr lang="en-GB" sz="1200" baseline="300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th</a:t>
                      </a: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 Sustainable Ocean Summit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29 Nov - 01 Dec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Halifax, Nova Scotia, Canada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IHO represented by Canada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4259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1.4.3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Digital Ship Events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5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Maritime Cyber Resilience Forum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10 Oct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Hamburg, Germany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51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Athens 2017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01-02 Nov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Athens, Greece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51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2.1.3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World ECDIS Day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20 Sep</a:t>
                      </a:r>
                      <a:endParaRPr lang="fr-FR" sz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Hamburg, Germany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2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2.1.3.1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E-navigation Underway North America 2017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16-18 Oct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Saint-John’s, Newfoundland, Canada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2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1989" marR="619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857250" y="44450"/>
            <a:ext cx="7429500" cy="1139825"/>
          </a:xfrm>
        </p:spPr>
        <p:txBody>
          <a:bodyPr/>
          <a:lstStyle/>
          <a:p>
            <a:pPr eaLnBrk="1" hangingPunct="1">
              <a:tabLst>
                <a:tab pos="5207000" algn="l"/>
              </a:tabLst>
              <a:defRPr/>
            </a:pPr>
            <a:r>
              <a:rPr lang="en-GB" sz="4000" dirty="0" smtClean="0"/>
              <a:t>Other </a:t>
            </a:r>
            <a:r>
              <a:rPr lang="en-GB" sz="4000" dirty="0"/>
              <a:t>future events </a:t>
            </a:r>
            <a:r>
              <a:rPr lang="en-GB" sz="4000" dirty="0" smtClean="0"/>
              <a:t>2018</a:t>
            </a:r>
            <a:endParaRPr lang="en-GB" sz="4000" dirty="0"/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7848600" cy="5545138"/>
          </a:xfrm>
        </p:spPr>
        <p:txBody>
          <a:bodyPr/>
          <a:lstStyle/>
          <a:p>
            <a:pPr eaLnBrk="1" hangingPunct="1">
              <a:spcAft>
                <a:spcPts val="0"/>
              </a:spcAft>
              <a:defRPr/>
            </a:pPr>
            <a:r>
              <a:rPr lang="en-US" sz="2800" dirty="0"/>
              <a:t>See Annex </a:t>
            </a:r>
            <a:r>
              <a:rPr lang="en-US" sz="2800" dirty="0" smtClean="0"/>
              <a:t>B </a:t>
            </a:r>
            <a:r>
              <a:rPr lang="en-US" sz="2800" dirty="0"/>
              <a:t>to </a:t>
            </a:r>
            <a:r>
              <a:rPr lang="en-US" sz="2800" dirty="0" smtClean="0"/>
              <a:t>IRCC9.09B - Items </a:t>
            </a:r>
            <a:r>
              <a:rPr lang="en-US" sz="2800" dirty="0"/>
              <a:t>to </a:t>
            </a:r>
            <a:r>
              <a:rPr lang="en-US" sz="2800" dirty="0" smtClean="0"/>
              <a:t>note:</a:t>
            </a:r>
            <a:endParaRPr lang="en-US" sz="28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70682"/>
              </p:ext>
            </p:extLst>
          </p:nvPr>
        </p:nvGraphicFramePr>
        <p:xfrm>
          <a:off x="304800" y="1600200"/>
          <a:ext cx="8534400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914400"/>
                <a:gridCol w="2743200"/>
                <a:gridCol w="685800"/>
                <a:gridCol w="2074555"/>
                <a:gridCol w="2116445"/>
              </a:tblGrid>
              <a:tr h="445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Task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(WP2018)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Event / Meeting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Date</a:t>
                      </a:r>
                      <a:b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</a:b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(2018)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Location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i="0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Times New Roman"/>
                        </a:rPr>
                        <a:t>Comments</a:t>
                      </a:r>
                      <a:endParaRPr lang="fr-FR" sz="1400" i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74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1.1.4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European Maritime Day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 May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 err="1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Burgas</a:t>
                      </a: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, Bulgaria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1.1.8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2018 World Maritime Day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 Sep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London, UK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No IHO attendance anticipated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1.1.8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2018 World Maritime Day parallel event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 Nov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 Poland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No IHO attendance anticipated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825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1.1.15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19</a:t>
                      </a:r>
                      <a:r>
                        <a:rPr lang="en-GB" sz="1400" baseline="300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th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 session of the Asia-Pacific Heads of Maritime Safety Agencies (</a:t>
                      </a:r>
                      <a:r>
                        <a:rPr lang="en-GB" sz="1400" dirty="0" err="1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APHoMSA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) forum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 April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Viña del Mar, Chile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1.1.15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4</a:t>
                      </a:r>
                      <a:r>
                        <a:rPr lang="en-GB" sz="1400" baseline="300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th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 Conference of the Association of African Maritime Administrations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 Egypt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1.1.15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24</a:t>
                      </a:r>
                      <a:r>
                        <a:rPr lang="en-GB" sz="1400" baseline="300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th</a:t>
                      </a: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 Congress of the International Maritime Pilots’ Association (IMPA)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23-27 Apr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Dakar, Senegal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No IHO attendance anticipated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2.1.6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E-navigation Underway Asia-Pacific 2018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2.1.6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E-navigation Underway North America 2018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</a:t>
                      </a:r>
                      <a:endParaRPr lang="fr-FR" sz="140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??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Calibri"/>
                        </a:rPr>
                        <a:t>Local MS to be invited to represent the IHO</a:t>
                      </a:r>
                      <a:endParaRPr lang="fr-FR" sz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99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2.1.6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Shallow Survey 2018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01-03 Oct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Saint-John’s, Newfoundland, Canada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  <a:effectLst/>
                          <a:latin typeface="Arial Narrow"/>
                          <a:ea typeface="Calibri"/>
                        </a:rPr>
                        <a:t> 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1741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238" y="0"/>
            <a:ext cx="74295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/>
              <a:t>Action required of IRCC</a:t>
            </a:r>
            <a:endParaRPr lang="en-AU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IRCC is invited to:</a:t>
            </a:r>
          </a:p>
          <a:p>
            <a:pPr lvl="1" algn="just" eaLnBrk="1" hangingPunct="1">
              <a:defRPr/>
            </a:pPr>
            <a:r>
              <a:rPr lang="en-US" sz="2400" dirty="0" smtClean="0"/>
              <a:t>Note the report</a:t>
            </a:r>
            <a:endParaRPr lang="en-US" sz="2400" dirty="0"/>
          </a:p>
          <a:p>
            <a:pPr lvl="1" algn="just" eaLnBrk="1" hangingPunct="1">
              <a:defRPr/>
            </a:pPr>
            <a:r>
              <a:rPr lang="en-US" sz="2400" dirty="0" smtClean="0"/>
              <a:t>Note </a:t>
            </a:r>
            <a:r>
              <a:rPr lang="en-US" sz="2400" dirty="0"/>
              <a:t>the list of events in </a:t>
            </a:r>
            <a:r>
              <a:rPr lang="en-US" sz="2400" dirty="0" smtClean="0"/>
              <a:t>Annexes </a:t>
            </a:r>
            <a:r>
              <a:rPr lang="en-US" sz="2400" dirty="0"/>
              <a:t>A </a:t>
            </a:r>
            <a:r>
              <a:rPr lang="en-US" sz="2400" dirty="0" smtClean="0"/>
              <a:t>and B and </a:t>
            </a:r>
            <a:r>
              <a:rPr lang="en-US" sz="2400" dirty="0"/>
              <a:t>consider how the IHO might be represented in those events </a:t>
            </a:r>
            <a:r>
              <a:rPr lang="en-US" sz="2400" dirty="0" smtClean="0"/>
              <a:t>that are considered </a:t>
            </a:r>
            <a:r>
              <a:rPr lang="en-US" sz="2400" dirty="0"/>
              <a:t>relevant</a:t>
            </a:r>
          </a:p>
          <a:p>
            <a:pPr lvl="1" algn="just" eaLnBrk="1" hangingPunct="1">
              <a:defRPr/>
            </a:pPr>
            <a:r>
              <a:rPr lang="en-US" sz="2400" dirty="0"/>
              <a:t>T</a:t>
            </a:r>
            <a:r>
              <a:rPr lang="en-US" sz="2400" dirty="0" smtClean="0"/>
              <a:t>ake </a:t>
            </a:r>
            <a:r>
              <a:rPr lang="en-US" sz="2400" dirty="0"/>
              <a:t>any other actions as </a:t>
            </a:r>
            <a:r>
              <a:rPr lang="en-US" sz="2400" dirty="0" smtClean="0"/>
              <a:t>appropriate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SSC Report templat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HSSC Report template</Template>
  <TotalTime>542</TotalTime>
  <Words>621</Words>
  <Application>Microsoft Office PowerPoint</Application>
  <PresentationFormat>Affichage à l'écran (4:3)</PresentationFormat>
  <Paragraphs>158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HSSC Report template</vt:lpstr>
      <vt:lpstr>1_HSSC Report template</vt:lpstr>
      <vt:lpstr>Présentation PowerPoint</vt:lpstr>
      <vt:lpstr>Contents</vt:lpstr>
      <vt:lpstr>Status of relations with other International Organizations</vt:lpstr>
      <vt:lpstr>Présentation PowerPoint</vt:lpstr>
      <vt:lpstr>IHO Stakeholders’ Forum and related activities</vt:lpstr>
      <vt:lpstr>IHO Stakeholders’ Forum and related activities</vt:lpstr>
      <vt:lpstr>Other future events 2017</vt:lpstr>
      <vt:lpstr>Other future events 2018</vt:lpstr>
      <vt:lpstr>Action required of IRCC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DTech</dc:creator>
  <cp:lastModifiedBy>Gilles Bessero</cp:lastModifiedBy>
  <cp:revision>71</cp:revision>
  <dcterms:created xsi:type="dcterms:W3CDTF">2011-10-01T21:09:34Z</dcterms:created>
  <dcterms:modified xsi:type="dcterms:W3CDTF">2017-06-09T14:56:29Z</dcterms:modified>
</cp:coreProperties>
</file>