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 id="2147483688" r:id="rId2"/>
  </p:sldMasterIdLst>
  <p:notesMasterIdLst>
    <p:notesMasterId r:id="rId12"/>
  </p:notesMasterIdLst>
  <p:sldIdLst>
    <p:sldId id="259" r:id="rId3"/>
    <p:sldId id="257" r:id="rId4"/>
    <p:sldId id="322" r:id="rId5"/>
    <p:sldId id="323" r:id="rId6"/>
    <p:sldId id="324" r:id="rId7"/>
    <p:sldId id="325" r:id="rId8"/>
    <p:sldId id="462" r:id="rId9"/>
    <p:sldId id="474" r:id="rId10"/>
    <p:sldId id="27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2C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82" d="100"/>
          <a:sy n="82" d="100"/>
        </p:scale>
        <p:origin x="108" y="135"/>
      </p:cViewPr>
      <p:guideLst/>
    </p:cSldViewPr>
  </p:slideViewPr>
  <p:notesTextViewPr>
    <p:cViewPr>
      <p:scale>
        <a:sx n="1" d="1"/>
        <a:sy n="1" d="1"/>
      </p:scale>
      <p:origin x="0" y="0"/>
    </p:cViewPr>
  </p:notesTextViewPr>
  <p:sorterViewPr>
    <p:cViewPr>
      <p:scale>
        <a:sx n="40" d="100"/>
        <a:sy n="4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5C8A165-452F-4DF1-A8BA-D2CBAC3F0B38}" type="datetimeFigureOut">
              <a:rPr lang="en-GB" smtClean="0"/>
              <a:t>03/03/2019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9AA363-A8F7-446C-97D3-F20B2C3734B4}" type="slidenum">
              <a:rPr lang="en-GB" smtClean="0"/>
              <a:t>‹#›</a:t>
            </a:fld>
            <a:endParaRPr lang="en-GB"/>
          </a:p>
        </p:txBody>
      </p:sp>
    </p:spTree>
    <p:extLst>
      <p:ext uri="{BB962C8B-B14F-4D97-AF65-F5344CB8AC3E}">
        <p14:creationId xmlns:p14="http://schemas.microsoft.com/office/powerpoint/2010/main" val="236150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0C3846-8D4C-4326-8BC7-9B455A036298}" type="slidenum">
              <a:rPr lang="en-US" smtClean="0"/>
              <a:pPr/>
              <a:t>1</a:t>
            </a:fld>
            <a:endParaRPr lang="en-US" dirty="0"/>
          </a:p>
        </p:txBody>
      </p:sp>
    </p:spTree>
    <p:extLst>
      <p:ext uri="{BB962C8B-B14F-4D97-AF65-F5344CB8AC3E}">
        <p14:creationId xmlns:p14="http://schemas.microsoft.com/office/powerpoint/2010/main" val="2643564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Break it apart.</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prstClr val="black"/>
                </a:solidFill>
              </a:rPr>
              <a:t>SDI is a “Collection” of different factors which work together</a:t>
            </a:r>
            <a:endParaRPr lang="en-GB" dirty="0">
              <a:solidFill>
                <a:schemeClr val="tx1"/>
              </a:solidFill>
            </a:endParaRP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tx1"/>
                </a:solidFill>
              </a:rPr>
              <a:t>These factors work together to make sure spatial data is accessible to those who need it. </a:t>
            </a:r>
          </a:p>
          <a:p>
            <a:endParaRPr lang="en-GB" dirty="0"/>
          </a:p>
          <a:p>
            <a:r>
              <a:rPr lang="en-US" dirty="0"/>
              <a:t>MSDI – The focus on marine elements in any SDI </a:t>
            </a:r>
          </a:p>
          <a:p>
            <a:r>
              <a:rPr lang="en-US" dirty="0"/>
              <a:t>              Governance, Standards, ICT and Content</a:t>
            </a:r>
          </a:p>
          <a:p>
            <a:endParaRPr lang="en-GB" dirty="0"/>
          </a:p>
          <a:p>
            <a:endParaRPr lang="en-GB" dirty="0"/>
          </a:p>
          <a:p>
            <a:r>
              <a:rPr lang="en-GB" dirty="0">
                <a:solidFill>
                  <a:schemeClr val="tx1"/>
                </a:solidFill>
              </a:rPr>
              <a:t>What is “Spatial Data”?</a:t>
            </a:r>
          </a:p>
          <a:p>
            <a:endParaRPr lang="en-GB" dirty="0">
              <a:solidFill>
                <a:schemeClr val="tx1"/>
              </a:solidFill>
            </a:endParaRPr>
          </a:p>
          <a:p>
            <a:r>
              <a:rPr lang="en-GB" dirty="0">
                <a:solidFill>
                  <a:schemeClr val="tx1"/>
                </a:solidFill>
              </a:rPr>
              <a:t>Is it different from “Information”?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00B689-A61B-48AD-BAB7-B46EA4A5052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50176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 Technology provides the many “How” components – “How” the MSDI functions. As it becomes more capable the MSDI effectiveness grows. Sometimes it is hard to differentiate between technology specifically for MSDI and SDI and technology which has multiple applications (e.g. network infrastructure). It is important to make these distinctions and understand the immense effect different technology components have on the overall capabilities of the MSDI as it is constructed. It is also vital to remember that technology needs to be frequently be upgraded to satisfy emerging requirements and conformance with new and updated standards.</a:t>
            </a:r>
          </a:p>
          <a:p>
            <a:r>
              <a:rPr lang="en-GB" dirty="0"/>
              <a:t>Network infrastructure</a:t>
            </a:r>
          </a:p>
          <a:p>
            <a:r>
              <a:rPr lang="en-GB" dirty="0"/>
              <a:t>Spatial databases</a:t>
            </a:r>
          </a:p>
          <a:p>
            <a:r>
              <a:rPr lang="en-GB" dirty="0"/>
              <a:t>Geo Processing for geodetic transformation.</a:t>
            </a:r>
          </a:p>
          <a:p>
            <a:r>
              <a:rPr lang="en-GB" dirty="0"/>
              <a:t>Web Mapping services</a:t>
            </a:r>
          </a:p>
          <a:p>
            <a:r>
              <a:rPr lang="en-GB" dirty="0"/>
              <a:t>Geospatial distribution technologies</a:t>
            </a:r>
          </a:p>
          <a:p>
            <a:r>
              <a:rPr lang="en-GB" dirty="0"/>
              <a:t>Web Portals</a:t>
            </a:r>
          </a:p>
          <a:p>
            <a:r>
              <a:rPr lang="en-GB" dirty="0"/>
              <a:t>Knowledge</a:t>
            </a:r>
          </a:p>
          <a:p>
            <a:r>
              <a:rPr lang="en-GB" dirty="0"/>
              <a:t>Data Capture</a:t>
            </a:r>
          </a:p>
          <a:p>
            <a:r>
              <a:rPr lang="en-GB" dirty="0"/>
              <a:t>Data delivery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200B689-A61B-48AD-BAB7-B46EA4A5052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7653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Key Messages: What standards are and why are they important for MSDI. The difference between open and closed standards, and what the important MSDI standards organisations are.</a:t>
            </a:r>
          </a:p>
          <a:p>
            <a:endParaRPr lang="en-GB" dirty="0"/>
          </a:p>
          <a:p>
            <a:r>
              <a:rPr lang="en-GB" dirty="0"/>
              <a:t>Important MSDI standards organisations:</a:t>
            </a:r>
          </a:p>
          <a:p>
            <a:endParaRPr lang="en-GB" dirty="0"/>
          </a:p>
          <a:p>
            <a:pPr marL="285750" indent="-285750">
              <a:buFont typeface="Arial" panose="020B0604020202020204" pitchFamily="34" charset="0"/>
              <a:buChar char="•"/>
            </a:pPr>
            <a:r>
              <a:rPr lang="en-GB" dirty="0"/>
              <a:t>ISO – define overarching global standards and frameworks for geospatial data</a:t>
            </a:r>
          </a:p>
          <a:p>
            <a:pPr marL="285750" indent="-285750">
              <a:buFont typeface="Arial" panose="020B0604020202020204" pitchFamily="34" charset="0"/>
              <a:buChar char="•"/>
            </a:pPr>
            <a:r>
              <a:rPr lang="en-GB" dirty="0"/>
              <a:t>IHO – a detailed set of standards for  hydrographic data content</a:t>
            </a:r>
          </a:p>
          <a:p>
            <a:pPr marL="285750" indent="-285750">
              <a:buFont typeface="Arial" panose="020B0604020202020204" pitchFamily="34" charset="0"/>
              <a:buChar char="•"/>
            </a:pPr>
            <a:r>
              <a:rPr lang="en-GB" dirty="0"/>
              <a:t>OGC – an international consensus organisation leading development of open geospatial standards</a:t>
            </a:r>
          </a:p>
          <a:p>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Standards for data are “reusable agreements that make it easier for people and </a:t>
            </a:r>
            <a:r>
              <a:rPr lang="en-US" sz="1200" dirty="0" err="1"/>
              <a:t>organisations</a:t>
            </a:r>
            <a:r>
              <a:rPr lang="en-US" sz="1200" dirty="0"/>
              <a:t> to publish, access, share and use better-quality data” (UK Open Data institute)</a:t>
            </a:r>
          </a:p>
          <a:p>
            <a:endParaRPr lang="en-GB" dirty="0"/>
          </a:p>
          <a:p>
            <a:r>
              <a:rPr lang="en-US" sz="1200" dirty="0">
                <a:latin typeface="Verdana" panose="020B0604030504040204" pitchFamily="34" charset="0"/>
              </a:rPr>
              <a:t>Interoperability in INSPIRE means the possibility to </a:t>
            </a:r>
            <a:r>
              <a:rPr lang="en-US" sz="1200" dirty="0">
                <a:solidFill>
                  <a:srgbClr val="C00000"/>
                </a:solidFill>
                <a:latin typeface="Verdana" panose="020B0604030504040204" pitchFamily="34" charset="0"/>
              </a:rPr>
              <a:t>combine spatial data and services from different sources across the European Community in a consistent way without involving specific efforts of humans or machines</a:t>
            </a:r>
            <a:endParaRPr lang="en-GB"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Standards also describe the key metadata required to make data assets discoverable</a:t>
            </a:r>
            <a:endParaRPr lang="en-GB" sz="1200" dirty="0"/>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t>Standards, like SDIs, can be defined at organisational, national, regional or global levels</a:t>
            </a:r>
          </a:p>
          <a:p>
            <a:endParaRPr lang="en-GB" dirty="0"/>
          </a:p>
          <a:p>
            <a:r>
              <a:rPr lang="en-GB" dirty="0"/>
              <a:t>Priorities for SDI/MSDI:</a:t>
            </a:r>
          </a:p>
          <a:p>
            <a:pPr marL="285750" indent="-285750">
              <a:buFont typeface="Arial" panose="020B0604020202020204" pitchFamily="34" charset="0"/>
              <a:buChar char="•"/>
            </a:pPr>
            <a:r>
              <a:rPr lang="en-GB" dirty="0"/>
              <a:t>Open Standards can be used by anyone </a:t>
            </a:r>
          </a:p>
          <a:p>
            <a:pPr marL="285750" indent="-285750">
              <a:buFont typeface="Arial" panose="020B0604020202020204" pitchFamily="34" charset="0"/>
              <a:buChar char="•"/>
            </a:pPr>
            <a:r>
              <a:rPr lang="en-GB" dirty="0"/>
              <a:t>Open Standards promote interoperability</a:t>
            </a:r>
          </a:p>
          <a:p>
            <a:endParaRPr lang="en-GB" dirty="0"/>
          </a:p>
          <a:p>
            <a:endParaRPr lang="en-GB" dirty="0"/>
          </a:p>
          <a:p>
            <a:r>
              <a:rPr lang="en-GB" dirty="0"/>
              <a:t>If you’re new to standards:</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9A85D0-6EA6-4818-84BB-B3F0D2A40078}"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6682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4B960-8802-4253-9F2F-63D49834663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61E4217-E680-44F2-9F6A-08437A86B7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1938E2C-7962-4D55-9E9F-91FC4EE4EB24}"/>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5" name="Footer Placeholder 4">
            <a:extLst>
              <a:ext uri="{FF2B5EF4-FFF2-40B4-BE49-F238E27FC236}">
                <a16:creationId xmlns:a16="http://schemas.microsoft.com/office/drawing/2014/main" id="{38EDE694-5B9B-4D01-AD7F-E2C1B23EED2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440FBC-2F2A-4CAF-877F-04FF009508C0}"/>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1236019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83441-BA47-4B95-BD7F-5CC08FABC49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E4D969B-5364-4E36-A846-23502E83F0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74C6DE0-C11D-4864-B966-A5AA186AFB07}"/>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5" name="Footer Placeholder 4">
            <a:extLst>
              <a:ext uri="{FF2B5EF4-FFF2-40B4-BE49-F238E27FC236}">
                <a16:creationId xmlns:a16="http://schemas.microsoft.com/office/drawing/2014/main" id="{1267B46E-CB2C-4D1D-BD4C-06D011EF33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55829CD-EE85-4E81-9FA1-B6CD0E6371DB}"/>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2209083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34F2768-4DFC-4FAC-B92B-DD529840299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E684116-5587-4235-9C2E-5B94582AF78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3F2847F-F685-4CD0-9457-3C77D5B0F941}"/>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5" name="Footer Placeholder 4">
            <a:extLst>
              <a:ext uri="{FF2B5EF4-FFF2-40B4-BE49-F238E27FC236}">
                <a16:creationId xmlns:a16="http://schemas.microsoft.com/office/drawing/2014/main" id="{31654917-E4A7-4F1F-85F2-2B4E8136CE4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F5C9D1-38CF-43D6-A69E-513145BD9743}"/>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39844514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86597" y="1219200"/>
            <a:ext cx="7033403"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a:t>
            </a:r>
          </a:p>
        </p:txBody>
      </p:sp>
      <p:sp>
        <p:nvSpPr>
          <p:cNvPr id="5" name="Footer Placeholder 4"/>
          <p:cNvSpPr>
            <a:spLocks noGrp="1"/>
          </p:cNvSpPr>
          <p:nvPr>
            <p:ph type="ftr" sz="quarter" idx="11"/>
          </p:nvPr>
        </p:nvSpPr>
        <p:spPr/>
        <p:txBody>
          <a:bodyPr/>
          <a:lstStyle/>
          <a:p>
            <a:endParaRPr lang="en-US" dirty="0"/>
          </a:p>
        </p:txBody>
      </p:sp>
      <p:pic>
        <p:nvPicPr>
          <p:cNvPr id="10"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203200" y="1183341"/>
            <a:ext cx="7620000" cy="5029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Connector 16"/>
          <p:cNvCxnSpPr/>
          <p:nvPr/>
        </p:nvCxnSpPr>
        <p:spPr>
          <a:xfrm>
            <a:off x="0" y="6348845"/>
            <a:ext cx="121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990600"/>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98304" y="136699"/>
            <a:ext cx="4092096" cy="701502"/>
          </a:xfrm>
          <a:prstGeom prst="rect">
            <a:avLst/>
          </a:prstGeom>
        </p:spPr>
      </p:pic>
      <p:sp>
        <p:nvSpPr>
          <p:cNvPr id="11" name="TextBox 10"/>
          <p:cNvSpPr txBox="1"/>
          <p:nvPr/>
        </p:nvSpPr>
        <p:spPr>
          <a:xfrm>
            <a:off x="7998304" y="1295401"/>
            <a:ext cx="4092096" cy="461665"/>
          </a:xfrm>
          <a:prstGeom prst="rect">
            <a:avLst/>
          </a:prstGeom>
          <a:noFill/>
        </p:spPr>
        <p:txBody>
          <a:bodyPr wrap="square" rtlCol="0">
            <a:spAutoFit/>
          </a:bodyPr>
          <a:lstStyle/>
          <a:p>
            <a:pPr algn="ctr"/>
            <a:endParaRPr lang="en-CA" sz="2400" dirty="0"/>
          </a:p>
        </p:txBody>
      </p:sp>
      <p:pic>
        <p:nvPicPr>
          <p:cNvPr id="9" name="Picture 2">
            <a:extLst>
              <a:ext uri="{FF2B5EF4-FFF2-40B4-BE49-F238E27FC236}">
                <a16:creationId xmlns:a16="http://schemas.microsoft.com/office/drawing/2014/main" id="{43FFD53D-A371-4AB1-B8C1-9F73ECCA5F42}"/>
              </a:ext>
            </a:extLst>
          </p:cNvPr>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203200" y="1183341"/>
            <a:ext cx="7620000" cy="5029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a:extLst>
              <a:ext uri="{FF2B5EF4-FFF2-40B4-BE49-F238E27FC236}">
                <a16:creationId xmlns:a16="http://schemas.microsoft.com/office/drawing/2014/main" id="{B2211953-A18C-4587-8EBF-59E3FC65C434}"/>
              </a:ext>
            </a:extLst>
          </p:cNvPr>
          <p:cNvCxnSpPr/>
          <p:nvPr/>
        </p:nvCxnSpPr>
        <p:spPr>
          <a:xfrm>
            <a:off x="0" y="6348845"/>
            <a:ext cx="121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DFFA5C8F-AA7A-43FD-9BF5-AD93679984BC}"/>
              </a:ext>
            </a:extLst>
          </p:cNvPr>
          <p:cNvCxnSpPr/>
          <p:nvPr/>
        </p:nvCxnSpPr>
        <p:spPr>
          <a:xfrm>
            <a:off x="0" y="990600"/>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41FEAF35-C6C9-45CC-8F9D-10DEF37D4C9F}"/>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98304" y="136699"/>
            <a:ext cx="4092096" cy="701502"/>
          </a:xfrm>
          <a:prstGeom prst="rect">
            <a:avLst/>
          </a:prstGeom>
        </p:spPr>
      </p:pic>
      <p:sp>
        <p:nvSpPr>
          <p:cNvPr id="15" name="TextBox 14">
            <a:extLst>
              <a:ext uri="{FF2B5EF4-FFF2-40B4-BE49-F238E27FC236}">
                <a16:creationId xmlns:a16="http://schemas.microsoft.com/office/drawing/2014/main" id="{C4F9DCC0-CDB7-4B53-BD0F-C78F186DD036}"/>
              </a:ext>
            </a:extLst>
          </p:cNvPr>
          <p:cNvSpPr txBox="1"/>
          <p:nvPr/>
        </p:nvSpPr>
        <p:spPr>
          <a:xfrm>
            <a:off x="7998304" y="1295401"/>
            <a:ext cx="4092096" cy="461665"/>
          </a:xfrm>
          <a:prstGeom prst="rect">
            <a:avLst/>
          </a:prstGeom>
          <a:noFill/>
        </p:spPr>
        <p:txBody>
          <a:bodyPr wrap="square" rtlCol="0">
            <a:spAutoFit/>
          </a:bodyPr>
          <a:lstStyle/>
          <a:p>
            <a:pPr algn="ctr"/>
            <a:endParaRPr lang="en-CA" sz="2400" dirty="0"/>
          </a:p>
        </p:txBody>
      </p:sp>
      <p:pic>
        <p:nvPicPr>
          <p:cNvPr id="19" name="Picture 2">
            <a:extLst>
              <a:ext uri="{FF2B5EF4-FFF2-40B4-BE49-F238E27FC236}">
                <a16:creationId xmlns:a16="http://schemas.microsoft.com/office/drawing/2014/main" id="{1E5086E3-6F3B-4A34-A4F3-66C813E3D2ED}"/>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203200" y="1183341"/>
            <a:ext cx="7620000" cy="5029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0" name="Straight Connector 19">
            <a:extLst>
              <a:ext uri="{FF2B5EF4-FFF2-40B4-BE49-F238E27FC236}">
                <a16:creationId xmlns:a16="http://schemas.microsoft.com/office/drawing/2014/main" id="{F67E5931-F3EA-477F-9F33-CD4D606C9ED6}"/>
              </a:ext>
            </a:extLst>
          </p:cNvPr>
          <p:cNvCxnSpPr/>
          <p:nvPr userDrawn="1"/>
        </p:nvCxnSpPr>
        <p:spPr>
          <a:xfrm>
            <a:off x="0" y="6348845"/>
            <a:ext cx="121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0E9AAC14-CF11-404C-8A62-D1BA7269A167}"/>
              </a:ext>
            </a:extLst>
          </p:cNvPr>
          <p:cNvCxnSpPr/>
          <p:nvPr userDrawn="1"/>
        </p:nvCxnSpPr>
        <p:spPr>
          <a:xfrm>
            <a:off x="0" y="990600"/>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22" name="Picture 21">
            <a:extLst>
              <a:ext uri="{FF2B5EF4-FFF2-40B4-BE49-F238E27FC236}">
                <a16:creationId xmlns:a16="http://schemas.microsoft.com/office/drawing/2014/main" id="{3CBE707A-6BF0-4B49-A148-C37F0243325E}"/>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998304" y="136699"/>
            <a:ext cx="4092096" cy="701502"/>
          </a:xfrm>
          <a:prstGeom prst="rect">
            <a:avLst/>
          </a:prstGeom>
        </p:spPr>
      </p:pic>
      <p:sp>
        <p:nvSpPr>
          <p:cNvPr id="23" name="TextBox 22">
            <a:extLst>
              <a:ext uri="{FF2B5EF4-FFF2-40B4-BE49-F238E27FC236}">
                <a16:creationId xmlns:a16="http://schemas.microsoft.com/office/drawing/2014/main" id="{CEA408DF-F17E-4880-A3B5-7AE33589CAB7}"/>
              </a:ext>
            </a:extLst>
          </p:cNvPr>
          <p:cNvSpPr txBox="1"/>
          <p:nvPr userDrawn="1"/>
        </p:nvSpPr>
        <p:spPr>
          <a:xfrm>
            <a:off x="7998304" y="1295401"/>
            <a:ext cx="4092096" cy="461665"/>
          </a:xfrm>
          <a:prstGeom prst="rect">
            <a:avLst/>
          </a:prstGeom>
          <a:noFill/>
        </p:spPr>
        <p:txBody>
          <a:bodyPr wrap="square" rtlCol="0">
            <a:spAutoFit/>
          </a:bodyPr>
          <a:lstStyle/>
          <a:p>
            <a:pPr algn="ctr"/>
            <a:endParaRPr lang="en-CA" sz="2400" dirty="0"/>
          </a:p>
        </p:txBody>
      </p:sp>
    </p:spTree>
    <p:extLst>
      <p:ext uri="{BB962C8B-B14F-4D97-AF65-F5344CB8AC3E}">
        <p14:creationId xmlns:p14="http://schemas.microsoft.com/office/powerpoint/2010/main" val="81392654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2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86597" y="1219200"/>
            <a:ext cx="7033403"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a:t>
            </a:r>
          </a:p>
        </p:txBody>
      </p:sp>
      <p:sp>
        <p:nvSpPr>
          <p:cNvPr id="5" name="Footer Placeholder 4"/>
          <p:cNvSpPr>
            <a:spLocks noGrp="1"/>
          </p:cNvSpPr>
          <p:nvPr>
            <p:ph type="ftr" sz="quarter" idx="11"/>
          </p:nvPr>
        </p:nvSpPr>
        <p:spPr/>
        <p:txBody>
          <a:bodyPr/>
          <a:lstStyle/>
          <a:p>
            <a:endParaRPr lang="en-US" dirty="0"/>
          </a:p>
        </p:txBody>
      </p:sp>
      <p:pic>
        <p:nvPicPr>
          <p:cNvPr id="10" name="Picture 2"/>
          <p:cNvPicPr>
            <a:picLocks noChangeAspect="1" noChangeArrowheads="1"/>
          </p:cNvPicPr>
          <p:nvPr/>
        </p:nvPicPr>
        <p:blipFill rotWithShape="1">
          <a:blip r:embed="rId2" cstate="email">
            <a:extLst>
              <a:ext uri="{28A0092B-C50C-407E-A947-70E740481C1C}">
                <a14:useLocalDpi xmlns:a14="http://schemas.microsoft.com/office/drawing/2010/main" val="0"/>
              </a:ext>
            </a:extLst>
          </a:blip>
          <a:srcRect/>
          <a:stretch/>
        </p:blipFill>
        <p:spPr bwMode="auto">
          <a:xfrm>
            <a:off x="203200" y="1183341"/>
            <a:ext cx="7620000" cy="5029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Connector 16"/>
          <p:cNvCxnSpPr/>
          <p:nvPr/>
        </p:nvCxnSpPr>
        <p:spPr>
          <a:xfrm>
            <a:off x="0" y="6348845"/>
            <a:ext cx="121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0" y="990600"/>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998304" y="136699"/>
            <a:ext cx="4092096" cy="701502"/>
          </a:xfrm>
          <a:prstGeom prst="rect">
            <a:avLst/>
          </a:prstGeom>
        </p:spPr>
      </p:pic>
      <p:sp>
        <p:nvSpPr>
          <p:cNvPr id="11" name="TextBox 10"/>
          <p:cNvSpPr txBox="1"/>
          <p:nvPr/>
        </p:nvSpPr>
        <p:spPr>
          <a:xfrm>
            <a:off x="7998304" y="1295401"/>
            <a:ext cx="4092096" cy="461665"/>
          </a:xfrm>
          <a:prstGeom prst="rect">
            <a:avLst/>
          </a:prstGeom>
          <a:noFill/>
        </p:spPr>
        <p:txBody>
          <a:bodyPr wrap="square" rtlCol="0">
            <a:spAutoFit/>
          </a:bodyPr>
          <a:lstStyle/>
          <a:p>
            <a:pPr algn="ctr"/>
            <a:endParaRPr lang="en-CA" sz="2400" dirty="0"/>
          </a:p>
        </p:txBody>
      </p:sp>
      <p:pic>
        <p:nvPicPr>
          <p:cNvPr id="9" name="Picture 2">
            <a:extLst>
              <a:ext uri="{FF2B5EF4-FFF2-40B4-BE49-F238E27FC236}">
                <a16:creationId xmlns:a16="http://schemas.microsoft.com/office/drawing/2014/main" id="{C074909B-64C5-4889-96FE-D2951EE0F129}"/>
              </a:ext>
            </a:extLst>
          </p:cNvPr>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203200" y="1183341"/>
            <a:ext cx="7620000" cy="5029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2" name="Straight Connector 11">
            <a:extLst>
              <a:ext uri="{FF2B5EF4-FFF2-40B4-BE49-F238E27FC236}">
                <a16:creationId xmlns:a16="http://schemas.microsoft.com/office/drawing/2014/main" id="{17D921B2-2B41-4743-9D2A-6ACA9D4B6D1E}"/>
              </a:ext>
            </a:extLst>
          </p:cNvPr>
          <p:cNvCxnSpPr/>
          <p:nvPr userDrawn="1"/>
        </p:nvCxnSpPr>
        <p:spPr>
          <a:xfrm>
            <a:off x="0" y="6348845"/>
            <a:ext cx="121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35DC6A42-302D-40AA-9512-1CF21637C22A}"/>
              </a:ext>
            </a:extLst>
          </p:cNvPr>
          <p:cNvCxnSpPr/>
          <p:nvPr userDrawn="1"/>
        </p:nvCxnSpPr>
        <p:spPr>
          <a:xfrm>
            <a:off x="0" y="990600"/>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4" name="Picture 13">
            <a:extLst>
              <a:ext uri="{FF2B5EF4-FFF2-40B4-BE49-F238E27FC236}">
                <a16:creationId xmlns:a16="http://schemas.microsoft.com/office/drawing/2014/main" id="{DBFDAFEB-48EB-4305-BACB-8ADE8EA4F93B}"/>
              </a:ext>
            </a:extLst>
          </p:cNvPr>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998304" y="136699"/>
            <a:ext cx="4092096" cy="701502"/>
          </a:xfrm>
          <a:prstGeom prst="rect">
            <a:avLst/>
          </a:prstGeom>
        </p:spPr>
      </p:pic>
      <p:sp>
        <p:nvSpPr>
          <p:cNvPr id="15" name="TextBox 14">
            <a:extLst>
              <a:ext uri="{FF2B5EF4-FFF2-40B4-BE49-F238E27FC236}">
                <a16:creationId xmlns:a16="http://schemas.microsoft.com/office/drawing/2014/main" id="{E0FE3D1F-4F75-4CCA-8407-A954BE5C684E}"/>
              </a:ext>
            </a:extLst>
          </p:cNvPr>
          <p:cNvSpPr txBox="1"/>
          <p:nvPr userDrawn="1"/>
        </p:nvSpPr>
        <p:spPr>
          <a:xfrm>
            <a:off x="7998304" y="1295401"/>
            <a:ext cx="4092096" cy="461665"/>
          </a:xfrm>
          <a:prstGeom prst="rect">
            <a:avLst/>
          </a:prstGeom>
          <a:noFill/>
        </p:spPr>
        <p:txBody>
          <a:bodyPr wrap="square" rtlCol="0">
            <a:spAutoFit/>
          </a:bodyPr>
          <a:lstStyle/>
          <a:p>
            <a:pPr algn="ctr"/>
            <a:endParaRPr lang="en-CA" sz="2400" dirty="0"/>
          </a:p>
        </p:txBody>
      </p:sp>
    </p:spTree>
    <p:extLst>
      <p:ext uri="{BB962C8B-B14F-4D97-AF65-F5344CB8AC3E}">
        <p14:creationId xmlns:p14="http://schemas.microsoft.com/office/powerpoint/2010/main" val="3759835096"/>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3_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586597" y="1219200"/>
            <a:ext cx="7033403" cy="1295400"/>
          </a:xfrm>
        </p:spPr>
        <p:txBody>
          <a:bodyPr>
            <a:normAutofit/>
          </a:bodyPr>
          <a:lstStyle>
            <a:lvl1pPr marL="0" indent="0" algn="l">
              <a:buNone/>
              <a:defRPr sz="1600" baseline="0">
                <a:solidFill>
                  <a:schemeClr val="tx1"/>
                </a:solidFill>
                <a:latin typeface="Georgia"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a:t>
            </a:r>
          </a:p>
        </p:txBody>
      </p:sp>
      <p:sp>
        <p:nvSpPr>
          <p:cNvPr id="5" name="Footer Placeholder 4"/>
          <p:cNvSpPr>
            <a:spLocks noGrp="1"/>
          </p:cNvSpPr>
          <p:nvPr>
            <p:ph type="ftr" sz="quarter" idx="11"/>
          </p:nvPr>
        </p:nvSpPr>
        <p:spPr/>
        <p:txBody>
          <a:bodyPr/>
          <a:lstStyle/>
          <a:p>
            <a:endParaRPr lang="en-US" dirty="0"/>
          </a:p>
        </p:txBody>
      </p:sp>
      <p:pic>
        <p:nvPicPr>
          <p:cNvPr id="10" name="Picture 2"/>
          <p:cNvPicPr>
            <a:picLocks noChangeAspect="1" noChangeArrowheads="1"/>
          </p:cNvPicPr>
          <p:nvPr userDrawn="1"/>
        </p:nvPicPr>
        <p:blipFill rotWithShape="1">
          <a:blip r:embed="rId2" cstate="email">
            <a:extLst>
              <a:ext uri="{28A0092B-C50C-407E-A947-70E740481C1C}">
                <a14:useLocalDpi xmlns:a14="http://schemas.microsoft.com/office/drawing/2010/main" val="0"/>
              </a:ext>
            </a:extLst>
          </a:blip>
          <a:srcRect/>
          <a:stretch/>
        </p:blipFill>
        <p:spPr bwMode="auto">
          <a:xfrm>
            <a:off x="203200" y="1183341"/>
            <a:ext cx="7620000" cy="502920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17" name="Straight Connector 16"/>
          <p:cNvCxnSpPr/>
          <p:nvPr userDrawn="1"/>
        </p:nvCxnSpPr>
        <p:spPr>
          <a:xfrm>
            <a:off x="0" y="6348845"/>
            <a:ext cx="12192000"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990600"/>
            <a:ext cx="121920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userDrawn="1"/>
        </p:nvPicPr>
        <p:blipFill>
          <a:blip r:embed="rId3" cstate="email">
            <a:extLst>
              <a:ext uri="{28A0092B-C50C-407E-A947-70E740481C1C}">
                <a14:useLocalDpi xmlns:a14="http://schemas.microsoft.com/office/drawing/2010/main" val="0"/>
              </a:ext>
            </a:extLst>
          </a:blip>
          <a:stretch>
            <a:fillRect/>
          </a:stretch>
        </p:blipFill>
        <p:spPr>
          <a:xfrm>
            <a:off x="7998304" y="136699"/>
            <a:ext cx="4092096" cy="701502"/>
          </a:xfrm>
          <a:prstGeom prst="rect">
            <a:avLst/>
          </a:prstGeom>
        </p:spPr>
      </p:pic>
      <p:sp>
        <p:nvSpPr>
          <p:cNvPr id="11" name="TextBox 10"/>
          <p:cNvSpPr txBox="1"/>
          <p:nvPr userDrawn="1"/>
        </p:nvSpPr>
        <p:spPr>
          <a:xfrm>
            <a:off x="7998304" y="1295401"/>
            <a:ext cx="4092096" cy="461665"/>
          </a:xfrm>
          <a:prstGeom prst="rect">
            <a:avLst/>
          </a:prstGeom>
          <a:noFill/>
        </p:spPr>
        <p:txBody>
          <a:bodyPr wrap="square" rtlCol="0">
            <a:spAutoFit/>
          </a:bodyPr>
          <a:lstStyle/>
          <a:p>
            <a:pPr algn="ctr"/>
            <a:endParaRPr lang="en-CA" sz="2400" dirty="0"/>
          </a:p>
        </p:txBody>
      </p:sp>
    </p:spTree>
    <p:extLst>
      <p:ext uri="{BB962C8B-B14F-4D97-AF65-F5344CB8AC3E}">
        <p14:creationId xmlns:p14="http://schemas.microsoft.com/office/powerpoint/2010/main" val="253378441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DFEDE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19A76-2FA9-461D-801E-26699AF54AE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E8F7DA0-3E56-456A-9A60-384B12338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20ABC35-8F6B-4723-85BE-2D951A2B3005}"/>
              </a:ext>
            </a:extLst>
          </p:cNvPr>
          <p:cNvSpPr>
            <a:spLocks noGrp="1"/>
          </p:cNvSpPr>
          <p:nvPr>
            <p:ph type="dt" sz="half" idx="10"/>
          </p:nvPr>
        </p:nvSpPr>
        <p:spPr>
          <a:xfrm>
            <a:off x="1160522" y="6356350"/>
            <a:ext cx="2420878" cy="365125"/>
          </a:xfrm>
        </p:spPr>
        <p:txBody>
          <a:bodyPr/>
          <a:lstStyle/>
          <a:p>
            <a:fld id="{0930C156-B777-434B-81F8-FC5597FA86D4}" type="datetimeFigureOut">
              <a:rPr lang="en-GB" smtClean="0"/>
              <a:t>03/03/2019</a:t>
            </a:fld>
            <a:endParaRPr lang="en-GB"/>
          </a:p>
        </p:txBody>
      </p:sp>
      <p:sp>
        <p:nvSpPr>
          <p:cNvPr id="5" name="Footer Placeholder 4">
            <a:extLst>
              <a:ext uri="{FF2B5EF4-FFF2-40B4-BE49-F238E27FC236}">
                <a16:creationId xmlns:a16="http://schemas.microsoft.com/office/drawing/2014/main" id="{E472FCA6-3D9B-4353-A837-23C5E833358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7FB0CA-4C6C-4307-A2F1-6E4C3362F6F0}"/>
              </a:ext>
            </a:extLst>
          </p:cNvPr>
          <p:cNvSpPr>
            <a:spLocks noGrp="1"/>
          </p:cNvSpPr>
          <p:nvPr>
            <p:ph type="sldNum" sz="quarter" idx="12"/>
          </p:nvPr>
        </p:nvSpPr>
        <p:spPr/>
        <p:txBody>
          <a:bodyPr/>
          <a:lstStyle/>
          <a:p>
            <a:fld id="{24C0C794-1D13-44E2-B884-19A2278BD569}" type="slidenum">
              <a:rPr lang="en-GB" smtClean="0"/>
              <a:t>‹#›</a:t>
            </a:fld>
            <a:endParaRPr lang="en-GB"/>
          </a:p>
        </p:txBody>
      </p:sp>
      <p:pic>
        <p:nvPicPr>
          <p:cNvPr id="8" name="Picture 2" descr="Energi-, Forsynings- og Klimaministeriet">
            <a:extLst>
              <a:ext uri="{FF2B5EF4-FFF2-40B4-BE49-F238E27FC236}">
                <a16:creationId xmlns:a16="http://schemas.microsoft.com/office/drawing/2014/main" id="{ED0B23D9-4C76-41AE-8981-5DDAB01F9E80}"/>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34" y="100012"/>
            <a:ext cx="1116313" cy="1116313"/>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IHO">
            <a:extLst>
              <a:ext uri="{FF2B5EF4-FFF2-40B4-BE49-F238E27FC236}">
                <a16:creationId xmlns:a16="http://schemas.microsoft.com/office/drawing/2014/main" id="{0B18C90E-B8E1-4420-BBFE-61ED3101E756}"/>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0834" y="5751813"/>
            <a:ext cx="1029688" cy="1029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07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DFEDE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92775-2615-42BD-8EE3-D6C11ED26D66}"/>
              </a:ext>
            </a:extLst>
          </p:cNvPr>
          <p:cNvSpPr>
            <a:spLocks noGrp="1"/>
          </p:cNvSpPr>
          <p:nvPr>
            <p:ph type="title"/>
          </p:nvPr>
        </p:nvSpPr>
        <p:spPr>
          <a:xfrm>
            <a:off x="1345111" y="217463"/>
            <a:ext cx="9861430" cy="905176"/>
          </a:xfrm>
        </p:spPr>
        <p:txBody>
          <a:bodyPr>
            <a:normAutofit/>
          </a:bodyPr>
          <a:lstStyle>
            <a:lvl1pPr>
              <a:defRPr sz="4000"/>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4B162807-9D89-4862-9950-E6333EF3EDA2}"/>
              </a:ext>
            </a:extLst>
          </p:cNvPr>
          <p:cNvSpPr>
            <a:spLocks noGrp="1"/>
          </p:cNvSpPr>
          <p:nvPr>
            <p:ph idx="1"/>
          </p:nvPr>
        </p:nvSpPr>
        <p:spPr>
          <a:xfrm>
            <a:off x="277483" y="1609725"/>
            <a:ext cx="10515600" cy="41420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B19A6A-EE55-4F23-9859-5283EC1AE7DE}"/>
              </a:ext>
            </a:extLst>
          </p:cNvPr>
          <p:cNvSpPr>
            <a:spLocks noGrp="1"/>
          </p:cNvSpPr>
          <p:nvPr>
            <p:ph type="dt" sz="half" idx="10"/>
          </p:nvPr>
        </p:nvSpPr>
        <p:spPr>
          <a:xfrm>
            <a:off x="1247147" y="6356350"/>
            <a:ext cx="2608861" cy="365125"/>
          </a:xfrm>
        </p:spPr>
        <p:txBody>
          <a:bodyPr/>
          <a:lstStyle/>
          <a:p>
            <a:fld id="{0930C156-B777-434B-81F8-FC5597FA86D4}" type="datetimeFigureOut">
              <a:rPr lang="en-GB" smtClean="0"/>
              <a:t>03/03/2019</a:t>
            </a:fld>
            <a:endParaRPr lang="en-GB"/>
          </a:p>
        </p:txBody>
      </p:sp>
      <p:sp>
        <p:nvSpPr>
          <p:cNvPr id="5" name="Footer Placeholder 4">
            <a:extLst>
              <a:ext uri="{FF2B5EF4-FFF2-40B4-BE49-F238E27FC236}">
                <a16:creationId xmlns:a16="http://schemas.microsoft.com/office/drawing/2014/main" id="{ED26D14F-92CB-4C73-983B-AF08FF1C4AF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31D4FE3-E69E-40D3-A62E-3D1E62BF4EC6}"/>
              </a:ext>
            </a:extLst>
          </p:cNvPr>
          <p:cNvSpPr>
            <a:spLocks noGrp="1"/>
          </p:cNvSpPr>
          <p:nvPr>
            <p:ph type="sldNum" sz="quarter" idx="12"/>
          </p:nvPr>
        </p:nvSpPr>
        <p:spPr/>
        <p:txBody>
          <a:bodyPr/>
          <a:lstStyle/>
          <a:p>
            <a:fld id="{24C0C794-1D13-44E2-B884-19A2278BD569}" type="slidenum">
              <a:rPr lang="en-GB" smtClean="0"/>
              <a:t>‹#›</a:t>
            </a:fld>
            <a:endParaRPr lang="en-GB"/>
          </a:p>
        </p:txBody>
      </p:sp>
      <p:pic>
        <p:nvPicPr>
          <p:cNvPr id="1026" name="Picture 2" descr="Energi-, Forsynings- og Klimaministeriet">
            <a:extLst>
              <a:ext uri="{FF2B5EF4-FFF2-40B4-BE49-F238E27FC236}">
                <a16:creationId xmlns:a16="http://schemas.microsoft.com/office/drawing/2014/main" id="{01D7CA7E-16EE-4498-BA02-43756F9E24C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30834" y="100012"/>
            <a:ext cx="1116313" cy="111631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IHO">
            <a:extLst>
              <a:ext uri="{FF2B5EF4-FFF2-40B4-BE49-F238E27FC236}">
                <a16:creationId xmlns:a16="http://schemas.microsoft.com/office/drawing/2014/main" id="{2A9DD09F-8B68-498A-BE1D-0AB74F6C83C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0834" y="5751813"/>
            <a:ext cx="1029688" cy="10296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60066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C4215-7F04-4125-9FAA-0F512A1E5D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EE658A-2F1D-4213-A370-87AACE2D89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9E534C-87FE-46F7-A3E6-C516B1AE36EB}"/>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5" name="Footer Placeholder 4">
            <a:extLst>
              <a:ext uri="{FF2B5EF4-FFF2-40B4-BE49-F238E27FC236}">
                <a16:creationId xmlns:a16="http://schemas.microsoft.com/office/drawing/2014/main" id="{3D305E11-3162-463D-BE27-06FEF11A092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5E3E938-6FDA-4864-B6E1-E04F019E3D64}"/>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4155597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bg>
      <p:bgPr>
        <a:solidFill>
          <a:srgbClr val="DFEDEF"/>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6A20A-8614-4E5F-9897-1D0C53EB70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AA906B7-52AC-4CE8-A129-0447A06A7E0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BED37B7-D0E2-4232-A3CF-A52E936E590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DD19342-0DB4-42E0-AB00-05FDB16AE88C}"/>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6" name="Footer Placeholder 5">
            <a:extLst>
              <a:ext uri="{FF2B5EF4-FFF2-40B4-BE49-F238E27FC236}">
                <a16:creationId xmlns:a16="http://schemas.microsoft.com/office/drawing/2014/main" id="{6C459BF0-1C61-4226-97C4-D45E89F5C7C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91477C7-DEE0-4325-88C1-9D367E0E4527}"/>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8641246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5C88D-AE32-4B92-AA31-0F74944FA5D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A886BCC-586C-4ECD-A5EA-EE864E1327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D6AB18B-00F1-4A2B-9BAD-024FB9C2FD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8E7CFD8-2DA5-4168-BD92-495926CF0C3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758E22-2C2E-44D9-993D-EBFDFD93943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C4CCE2E-DC7E-48F6-B929-770D452EFFE4}"/>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8" name="Footer Placeholder 7">
            <a:extLst>
              <a:ext uri="{FF2B5EF4-FFF2-40B4-BE49-F238E27FC236}">
                <a16:creationId xmlns:a16="http://schemas.microsoft.com/office/drawing/2014/main" id="{769E6CD4-63C5-4340-8347-81832D0D086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77F53F-B381-4CF0-A03C-D1F035B4000D}"/>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12373360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50602-4BFD-4D86-9409-C60B5E09818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1C0B09-15A1-412E-9F0A-C193C527AB4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2BD452C-312F-4591-9F01-021F89AA281E}"/>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5" name="Footer Placeholder 4">
            <a:extLst>
              <a:ext uri="{FF2B5EF4-FFF2-40B4-BE49-F238E27FC236}">
                <a16:creationId xmlns:a16="http://schemas.microsoft.com/office/drawing/2014/main" id="{DB8D9DDA-52D5-4643-9B73-AB436A3079F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F068D8-F428-4DF5-B435-D268B3DA27EC}"/>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259397968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562B3-F40F-49B9-975A-2525D86E930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7994DDB8-5A1B-4BB3-B2CA-DED9C66D8A30}"/>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4" name="Footer Placeholder 3">
            <a:extLst>
              <a:ext uri="{FF2B5EF4-FFF2-40B4-BE49-F238E27FC236}">
                <a16:creationId xmlns:a16="http://schemas.microsoft.com/office/drawing/2014/main" id="{60B6D1B4-3770-4A8D-A9AA-208E3869624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7AD1E53-3A02-4800-AC37-49659EC8EBAE}"/>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27537265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A94AFE-A60D-48DB-B66B-F53D941E3CE4}"/>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3" name="Footer Placeholder 2">
            <a:extLst>
              <a:ext uri="{FF2B5EF4-FFF2-40B4-BE49-F238E27FC236}">
                <a16:creationId xmlns:a16="http://schemas.microsoft.com/office/drawing/2014/main" id="{E0D8D320-AE55-4B26-BDB9-8384AF9E89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C7B0807-BAFB-4FE6-AC79-E19683B15ED2}"/>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121728724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78C5-32B3-4F36-BA28-ADC674AAFEC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025EC0-726F-446B-8071-E045B6AF89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3FDDB72-068B-46E9-AC92-058340F867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990D614-316E-4673-867F-2E88F07FFF3C}"/>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6" name="Footer Placeholder 5">
            <a:extLst>
              <a:ext uri="{FF2B5EF4-FFF2-40B4-BE49-F238E27FC236}">
                <a16:creationId xmlns:a16="http://schemas.microsoft.com/office/drawing/2014/main" id="{1DB74DAD-3CBD-4A10-959B-4E47AC7966F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B29D9A-86CF-4601-B9B9-6B581A0D65E2}"/>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6803442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83A67B-3F62-4971-A90D-1B12F7D836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CA05FEA-FF1F-403C-92C3-4135A1D1273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945384BF-1E21-470B-BE17-800C3469D2A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CCBA29C-1511-4FB3-B9C5-78E2F5144D9A}"/>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6" name="Footer Placeholder 5">
            <a:extLst>
              <a:ext uri="{FF2B5EF4-FFF2-40B4-BE49-F238E27FC236}">
                <a16:creationId xmlns:a16="http://schemas.microsoft.com/office/drawing/2014/main" id="{1570310D-F327-4885-8371-6B3BFB058EE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95FDEA-BED7-472A-9402-0D16446C2151}"/>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17592267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275003-6EE1-499B-BE8B-9319E96EBE4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0ADC98-3D36-4B88-9F80-C12640D7B25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ABE782-2C8A-494D-A08F-362F2274875A}"/>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5" name="Footer Placeholder 4">
            <a:extLst>
              <a:ext uri="{FF2B5EF4-FFF2-40B4-BE49-F238E27FC236}">
                <a16:creationId xmlns:a16="http://schemas.microsoft.com/office/drawing/2014/main" id="{078D0D07-09B4-4C71-86B0-DFE6BE204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8BB922-1F0E-4AD2-A0EF-A218381489AC}"/>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396682051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63B4673-22A3-47E8-8888-CFF0F60244D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AF0D9F8-A4D0-4139-92C5-5777CB0EFF0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2E4DB5-26B9-4CA5-8C63-F32E99996A4C}"/>
              </a:ext>
            </a:extLst>
          </p:cNvPr>
          <p:cNvSpPr>
            <a:spLocks noGrp="1"/>
          </p:cNvSpPr>
          <p:nvPr>
            <p:ph type="dt" sz="half" idx="10"/>
          </p:nvPr>
        </p:nvSpPr>
        <p:spPr/>
        <p:txBody>
          <a:bodyPr/>
          <a:lstStyle/>
          <a:p>
            <a:fld id="{0930C156-B777-434B-81F8-FC5597FA86D4}" type="datetimeFigureOut">
              <a:rPr lang="en-GB" smtClean="0"/>
              <a:t>03/03/2019</a:t>
            </a:fld>
            <a:endParaRPr lang="en-GB"/>
          </a:p>
        </p:txBody>
      </p:sp>
      <p:sp>
        <p:nvSpPr>
          <p:cNvPr id="5" name="Footer Placeholder 4">
            <a:extLst>
              <a:ext uri="{FF2B5EF4-FFF2-40B4-BE49-F238E27FC236}">
                <a16:creationId xmlns:a16="http://schemas.microsoft.com/office/drawing/2014/main" id="{3DCF41CA-CE3E-42FC-8578-3E277BB539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B0DCE3-0301-4ADF-B3CF-6BE61AAE3243}"/>
              </a:ext>
            </a:extLst>
          </p:cNvPr>
          <p:cNvSpPr>
            <a:spLocks noGrp="1"/>
          </p:cNvSpPr>
          <p:nvPr>
            <p:ph type="sldNum" sz="quarter" idx="12"/>
          </p:nvPr>
        </p:nvSpPr>
        <p:spPr/>
        <p:txBody>
          <a:bodyPr/>
          <a:lstStyle/>
          <a:p>
            <a:fld id="{24C0C794-1D13-44E2-B884-19A2278BD569}" type="slidenum">
              <a:rPr lang="en-GB" smtClean="0"/>
              <a:t>‹#›</a:t>
            </a:fld>
            <a:endParaRPr lang="en-GB"/>
          </a:p>
        </p:txBody>
      </p:sp>
    </p:spTree>
    <p:extLst>
      <p:ext uri="{BB962C8B-B14F-4D97-AF65-F5344CB8AC3E}">
        <p14:creationId xmlns:p14="http://schemas.microsoft.com/office/powerpoint/2010/main" val="10297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51D5-AC3D-4957-830A-72E753DA886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850A5B7-8CB0-4D4E-8C88-90818F1FBD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B69D2F-DAC7-4B6F-986E-ACD981087B53}"/>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5" name="Footer Placeholder 4">
            <a:extLst>
              <a:ext uri="{FF2B5EF4-FFF2-40B4-BE49-F238E27FC236}">
                <a16:creationId xmlns:a16="http://schemas.microsoft.com/office/drawing/2014/main" id="{491D0864-8BD1-4502-9661-E5E61B753A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E63BE3-B72B-459B-A882-AB9CC2E02C8F}"/>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35815900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D04D4-0029-443E-B447-8D239FF55B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BD10F4F-45BD-41DF-BF1F-5338507FCD4D}"/>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CBB62F8-6EA8-4EC2-AB9A-D5E5178F9AA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25FAED0-B3F0-4604-86E6-C4EDA369C557}"/>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6" name="Footer Placeholder 5">
            <a:extLst>
              <a:ext uri="{FF2B5EF4-FFF2-40B4-BE49-F238E27FC236}">
                <a16:creationId xmlns:a16="http://schemas.microsoft.com/office/drawing/2014/main" id="{F6BBF3E1-116C-4CE1-A0C9-172EBE2B44B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BD321F6-390D-459D-A5EF-A8261825500E}"/>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2099121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EB956E-88FB-4C02-8C14-3B2B497A61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DDEFFDE-60B7-4D9B-8A10-44771E57707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D071A2-204E-4B8A-9CA2-7A36650872B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0CF7896-6DA9-4F14-B4EA-F62BDEE23C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150964-D4BA-4740-A3DA-A31B0C6D325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402BBE5-51A2-449F-BFB4-E11A30FDDC04}"/>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8" name="Footer Placeholder 7">
            <a:extLst>
              <a:ext uri="{FF2B5EF4-FFF2-40B4-BE49-F238E27FC236}">
                <a16:creationId xmlns:a16="http://schemas.microsoft.com/office/drawing/2014/main" id="{4F011584-56EF-43FB-9955-00D33F683B2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54D92A99-E744-4BDA-BC41-431C41E269EC}"/>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4034364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CEB9F-4413-4322-8408-2F4A241D0F7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2550776-01B0-4814-9557-48F84E7DB70D}"/>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4" name="Footer Placeholder 3">
            <a:extLst>
              <a:ext uri="{FF2B5EF4-FFF2-40B4-BE49-F238E27FC236}">
                <a16:creationId xmlns:a16="http://schemas.microsoft.com/office/drawing/2014/main" id="{E66A9F9C-02D6-4560-A2A1-EECB2206B16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51EAB87-2B73-4134-A16F-D58C0E12F357}"/>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38779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A215BD5-52BF-4064-AB1B-B19FB15431F7}"/>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3" name="Footer Placeholder 2">
            <a:extLst>
              <a:ext uri="{FF2B5EF4-FFF2-40B4-BE49-F238E27FC236}">
                <a16:creationId xmlns:a16="http://schemas.microsoft.com/office/drawing/2014/main" id="{60FCCA6E-CC20-43FD-8DF8-C203F28475B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E2E9868-BD2B-4068-A3C8-080928169314}"/>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18451677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5023B-6D06-4F66-A871-C6F8ACD7D7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8BFC496-D25E-4E22-B965-400F40BD007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5E52D82-9969-4577-A707-78A369C9AF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76AA87D-083C-4EC5-BEBE-EC7D7AFCCCE2}"/>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6" name="Footer Placeholder 5">
            <a:extLst>
              <a:ext uri="{FF2B5EF4-FFF2-40B4-BE49-F238E27FC236}">
                <a16:creationId xmlns:a16="http://schemas.microsoft.com/office/drawing/2014/main" id="{F6B9CF6F-6838-49F3-89C4-14490CA5BC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7FDD97-3164-4189-914A-4073D11AA75D}"/>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396540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00353-2A1C-4348-9292-9FE711267A7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912C0D8-AD37-421C-887C-77BDA246621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a:extLst>
              <a:ext uri="{FF2B5EF4-FFF2-40B4-BE49-F238E27FC236}">
                <a16:creationId xmlns:a16="http://schemas.microsoft.com/office/drawing/2014/main" id="{44A0915E-2F28-48AB-BBBB-A2C48264A5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2C55979-4F06-4BAD-ADCA-7F0B4512E04B}"/>
              </a:ext>
            </a:extLst>
          </p:cNvPr>
          <p:cNvSpPr>
            <a:spLocks noGrp="1"/>
          </p:cNvSpPr>
          <p:nvPr>
            <p:ph type="dt" sz="half" idx="10"/>
          </p:nvPr>
        </p:nvSpPr>
        <p:spPr/>
        <p:txBody>
          <a:bodyPr/>
          <a:lstStyle/>
          <a:p>
            <a:fld id="{2A369C73-DE7A-43F7-A322-E5F17691E606}" type="datetimeFigureOut">
              <a:rPr lang="en-GB" smtClean="0"/>
              <a:t>03/03/2019</a:t>
            </a:fld>
            <a:endParaRPr lang="en-GB"/>
          </a:p>
        </p:txBody>
      </p:sp>
      <p:sp>
        <p:nvSpPr>
          <p:cNvPr id="6" name="Footer Placeholder 5">
            <a:extLst>
              <a:ext uri="{FF2B5EF4-FFF2-40B4-BE49-F238E27FC236}">
                <a16:creationId xmlns:a16="http://schemas.microsoft.com/office/drawing/2014/main" id="{ECF40BE0-5D11-4865-812F-BB162B63F9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60FA093-8D60-46FC-8466-1F2D822F2A43}"/>
              </a:ext>
            </a:extLst>
          </p:cNvPr>
          <p:cNvSpPr>
            <a:spLocks noGrp="1"/>
          </p:cNvSpPr>
          <p:nvPr>
            <p:ph type="sldNum" sz="quarter" idx="12"/>
          </p:nvPr>
        </p:nvSpPr>
        <p:spPr/>
        <p:txBody>
          <a:bodyPr/>
          <a:lstStyle/>
          <a:p>
            <a:fld id="{716C80FB-90B2-4999-8E8A-E723BA44BEE7}" type="slidenum">
              <a:rPr lang="en-GB" smtClean="0"/>
              <a:t>‹#›</a:t>
            </a:fld>
            <a:endParaRPr lang="en-GB"/>
          </a:p>
        </p:txBody>
      </p:sp>
    </p:spTree>
    <p:extLst>
      <p:ext uri="{BB962C8B-B14F-4D97-AF65-F5344CB8AC3E}">
        <p14:creationId xmlns:p14="http://schemas.microsoft.com/office/powerpoint/2010/main" val="2744381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2B8F3E-1495-435B-A9D8-E6AAA2DC145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8E4243-859B-43EC-87ED-E35987F4A3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8BB8FF1-DA89-4277-BFF3-B40E970B0C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369C73-DE7A-43F7-A322-E5F17691E606}" type="datetimeFigureOut">
              <a:rPr lang="en-GB" smtClean="0"/>
              <a:t>03/03/2019</a:t>
            </a:fld>
            <a:endParaRPr lang="en-GB"/>
          </a:p>
        </p:txBody>
      </p:sp>
      <p:sp>
        <p:nvSpPr>
          <p:cNvPr id="5" name="Footer Placeholder 4">
            <a:extLst>
              <a:ext uri="{FF2B5EF4-FFF2-40B4-BE49-F238E27FC236}">
                <a16:creationId xmlns:a16="http://schemas.microsoft.com/office/drawing/2014/main" id="{4CDBACD0-36AD-4356-9711-69CE2E1A10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0BB95E0-4091-4AC2-99C2-C639373D15A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6C80FB-90B2-4999-8E8A-E723BA44BEE7}" type="slidenum">
              <a:rPr lang="en-GB" smtClean="0"/>
              <a:t>‹#›</a:t>
            </a:fld>
            <a:endParaRPr lang="en-GB"/>
          </a:p>
        </p:txBody>
      </p:sp>
    </p:spTree>
    <p:extLst>
      <p:ext uri="{BB962C8B-B14F-4D97-AF65-F5344CB8AC3E}">
        <p14:creationId xmlns:p14="http://schemas.microsoft.com/office/powerpoint/2010/main" val="548020211"/>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687"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093F6E-52B8-4B1C-9285-FA10F032875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AF0DCFE-9C1F-454F-8354-0621CD2979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555C4C-0DC5-478A-A164-A5A1A60ECC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30C156-B777-434B-81F8-FC5597FA86D4}" type="datetimeFigureOut">
              <a:rPr lang="en-GB" smtClean="0"/>
              <a:t>03/03/2019</a:t>
            </a:fld>
            <a:endParaRPr lang="en-GB"/>
          </a:p>
        </p:txBody>
      </p:sp>
      <p:sp>
        <p:nvSpPr>
          <p:cNvPr id="5" name="Footer Placeholder 4">
            <a:extLst>
              <a:ext uri="{FF2B5EF4-FFF2-40B4-BE49-F238E27FC236}">
                <a16:creationId xmlns:a16="http://schemas.microsoft.com/office/drawing/2014/main" id="{909B00EF-BBE4-47B6-BCA2-BF2C84F865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0D0890D-9A3F-4088-9CF7-856B925147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C0C794-1D13-44E2-B884-19A2278BD569}" type="slidenum">
              <a:rPr lang="en-GB" smtClean="0"/>
              <a:t>‹#›</a:t>
            </a:fld>
            <a:endParaRPr lang="en-GB"/>
          </a:p>
        </p:txBody>
      </p:sp>
    </p:spTree>
    <p:extLst>
      <p:ext uri="{BB962C8B-B14F-4D97-AF65-F5344CB8AC3E}">
        <p14:creationId xmlns:p14="http://schemas.microsoft.com/office/powerpoint/2010/main" val="269526204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6.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16.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6.xml"/><Relationship Id="rId6" Type="http://schemas.openxmlformats.org/officeDocument/2006/relationships/image" Target="../media/image11.png"/><Relationship Id="rId5" Type="http://schemas.openxmlformats.org/officeDocument/2006/relationships/image" Target="../media/image15.png"/><Relationship Id="rId4"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idx="4294967295"/>
          </p:nvPr>
        </p:nvSpPr>
        <p:spPr>
          <a:xfrm>
            <a:off x="8118088" y="1628078"/>
            <a:ext cx="3683620" cy="3172522"/>
          </a:xfrm>
        </p:spPr>
        <p:txBody>
          <a:bodyPr>
            <a:normAutofit fontScale="90000"/>
          </a:bodyPr>
          <a:lstStyle/>
          <a:p>
            <a:r>
              <a:rPr lang="en-US" b="1" dirty="0">
                <a:latin typeface="Arial" pitchFamily="34" charset="0"/>
                <a:cs typeface="Arial" pitchFamily="34" charset="0"/>
              </a:rPr>
              <a:t>MSDI training courses feedback</a:t>
            </a:r>
            <a:br>
              <a:rPr lang="en-US" b="1" dirty="0">
                <a:latin typeface="Arial" pitchFamily="34" charset="0"/>
                <a:cs typeface="Arial" pitchFamily="34" charset="0"/>
              </a:rPr>
            </a:br>
            <a:br>
              <a:rPr lang="en-US" b="1" dirty="0">
                <a:latin typeface="Arial" pitchFamily="34" charset="0"/>
                <a:cs typeface="Arial" pitchFamily="34" charset="0"/>
              </a:rPr>
            </a:br>
            <a:r>
              <a:rPr lang="en-US" b="1" dirty="0">
                <a:latin typeface="Arial" pitchFamily="34" charset="0"/>
                <a:cs typeface="Arial" pitchFamily="34" charset="0"/>
              </a:rPr>
              <a:t>MSDIWG10</a:t>
            </a:r>
            <a:br>
              <a:rPr lang="en-US" b="1" dirty="0">
                <a:latin typeface="Arial" pitchFamily="34" charset="0"/>
                <a:cs typeface="Arial" pitchFamily="34" charset="0"/>
              </a:rPr>
            </a:br>
            <a:r>
              <a:rPr lang="en-US" b="1" dirty="0">
                <a:latin typeface="Arial" pitchFamily="34" charset="0"/>
                <a:cs typeface="Arial" pitchFamily="34" charset="0"/>
              </a:rPr>
              <a:t>March 2019</a:t>
            </a:r>
            <a:br>
              <a:rPr lang="en-US" b="1" dirty="0">
                <a:latin typeface="Arial" pitchFamily="34" charset="0"/>
                <a:cs typeface="Arial" pitchFamily="34" charset="0"/>
              </a:rPr>
            </a:br>
            <a:r>
              <a:rPr lang="en-US" b="1" dirty="0">
                <a:latin typeface="Arial" pitchFamily="34" charset="0"/>
                <a:cs typeface="Arial" pitchFamily="34" charset="0"/>
              </a:rPr>
              <a:t>Busan</a:t>
            </a:r>
            <a:br>
              <a:rPr lang="en-US" b="1" dirty="0">
                <a:latin typeface="Arial" pitchFamily="34" charset="0"/>
                <a:cs typeface="Arial" pitchFamily="34" charset="0"/>
              </a:rPr>
            </a:br>
            <a:endParaRPr lang="en-US" sz="1800" b="1" dirty="0">
              <a:latin typeface="Arial" panose="020B0604020202020204" pitchFamily="34" charset="0"/>
              <a:cs typeface="Arial" pitchFamily="34" charset="0"/>
            </a:endParaRPr>
          </a:p>
        </p:txBody>
      </p:sp>
    </p:spTree>
    <p:custDataLst>
      <p:tags r:id="rId1"/>
    </p:custDataLst>
    <p:extLst>
      <p:ext uri="{BB962C8B-B14F-4D97-AF65-F5344CB8AC3E}">
        <p14:creationId xmlns:p14="http://schemas.microsoft.com/office/powerpoint/2010/main" val="38812568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C7EE3A-329C-42AE-BF78-A4FE1572A182}"/>
              </a:ext>
            </a:extLst>
          </p:cNvPr>
          <p:cNvSpPr>
            <a:spLocks noGrp="1"/>
          </p:cNvSpPr>
          <p:nvPr>
            <p:ph idx="1"/>
          </p:nvPr>
        </p:nvSpPr>
        <p:spPr>
          <a:xfrm>
            <a:off x="838200" y="1825625"/>
            <a:ext cx="10515600" cy="3567588"/>
          </a:xfrm>
        </p:spPr>
        <p:txBody>
          <a:bodyPr>
            <a:normAutofit fontScale="92500"/>
          </a:bodyPr>
          <a:lstStyle/>
          <a:p>
            <a:r>
              <a:rPr lang="en-GB" dirty="0"/>
              <a:t>Two courses prepared</a:t>
            </a:r>
          </a:p>
          <a:p>
            <a:pPr lvl="1"/>
            <a:r>
              <a:rPr lang="en-GB" dirty="0"/>
              <a:t>Orientation (half day) – Aimed at decision makers and high level managers</a:t>
            </a:r>
          </a:p>
          <a:p>
            <a:pPr lvl="1"/>
            <a:r>
              <a:rPr lang="en-GB" dirty="0"/>
              <a:t>Fundamentals (full day) – Practitioners with marine geospatial data experience</a:t>
            </a:r>
          </a:p>
          <a:p>
            <a:r>
              <a:rPr lang="en-GB" dirty="0"/>
              <a:t>Modelled on IHO syllabus, co-branded DGA/IHO</a:t>
            </a:r>
          </a:p>
          <a:p>
            <a:r>
              <a:rPr lang="en-GB" dirty="0"/>
              <a:t>(Phase 1) Formatted as slides, with annotations in booklets, supported by e-learning courses (Phase 2)</a:t>
            </a:r>
          </a:p>
          <a:p>
            <a:r>
              <a:rPr lang="en-GB" dirty="0"/>
              <a:t>To be hosted on IHO website</a:t>
            </a:r>
          </a:p>
          <a:p>
            <a:r>
              <a:rPr lang="en-GB" dirty="0"/>
              <a:t>Audience - participants new to MSDI concepts and practice</a:t>
            </a:r>
          </a:p>
        </p:txBody>
      </p:sp>
      <p:sp>
        <p:nvSpPr>
          <p:cNvPr id="4" name="Flowchart: Process 3">
            <a:extLst>
              <a:ext uri="{FF2B5EF4-FFF2-40B4-BE49-F238E27FC236}">
                <a16:creationId xmlns:a16="http://schemas.microsoft.com/office/drawing/2014/main" id="{2E03AEB4-2D5C-4550-B757-D0AB551B9115}"/>
              </a:ext>
            </a:extLst>
          </p:cNvPr>
          <p:cNvSpPr/>
          <p:nvPr/>
        </p:nvSpPr>
        <p:spPr>
          <a:xfrm>
            <a:off x="0" y="0"/>
            <a:ext cx="12192000" cy="933651"/>
          </a:xfrm>
          <a:prstGeom prst="flowChartProcess">
            <a:avLst/>
          </a:prstGeom>
          <a:solidFill>
            <a:srgbClr val="F72C11"/>
          </a:solidFill>
          <a:ln>
            <a:solidFill>
              <a:srgbClr val="F7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t>Course material description</a:t>
            </a:r>
            <a:endParaRPr lang="en-GB" sz="3200" b="1" dirty="0"/>
          </a:p>
        </p:txBody>
      </p:sp>
    </p:spTree>
    <p:extLst>
      <p:ext uri="{BB962C8B-B14F-4D97-AF65-F5344CB8AC3E}">
        <p14:creationId xmlns:p14="http://schemas.microsoft.com/office/powerpoint/2010/main" val="1626297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Process 3">
            <a:extLst>
              <a:ext uri="{FF2B5EF4-FFF2-40B4-BE49-F238E27FC236}">
                <a16:creationId xmlns:a16="http://schemas.microsoft.com/office/drawing/2014/main" id="{222D7360-DBAD-47DD-8712-BE31E71A341A}"/>
              </a:ext>
            </a:extLst>
          </p:cNvPr>
          <p:cNvSpPr/>
          <p:nvPr/>
        </p:nvSpPr>
        <p:spPr>
          <a:xfrm>
            <a:off x="0" y="0"/>
            <a:ext cx="12192000" cy="933651"/>
          </a:xfrm>
          <a:prstGeom prst="flowChartProcess">
            <a:avLst/>
          </a:prstGeom>
          <a:solidFill>
            <a:srgbClr val="F72C11"/>
          </a:solidFill>
          <a:ln>
            <a:solidFill>
              <a:srgbClr val="F7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t>Syllabus - Orientation</a:t>
            </a:r>
            <a:endParaRPr lang="en-GB" sz="3200" b="1" dirty="0"/>
          </a:p>
        </p:txBody>
      </p:sp>
      <p:pic>
        <p:nvPicPr>
          <p:cNvPr id="6" name="Picture 5">
            <a:extLst>
              <a:ext uri="{FF2B5EF4-FFF2-40B4-BE49-F238E27FC236}">
                <a16:creationId xmlns:a16="http://schemas.microsoft.com/office/drawing/2014/main" id="{7F2C31C0-043C-49E7-80AE-4D5CD6EE184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777611" y="1406817"/>
            <a:ext cx="5831969" cy="4368150"/>
          </a:xfrm>
          <a:prstGeom prst="rect">
            <a:avLst/>
          </a:prstGeom>
          <a:noFill/>
          <a:ln>
            <a:noFill/>
          </a:ln>
        </p:spPr>
      </p:pic>
      <p:sp>
        <p:nvSpPr>
          <p:cNvPr id="2" name="TextBox 1">
            <a:extLst>
              <a:ext uri="{FF2B5EF4-FFF2-40B4-BE49-F238E27FC236}">
                <a16:creationId xmlns:a16="http://schemas.microsoft.com/office/drawing/2014/main" id="{4111BD17-A208-465D-BC53-D725AE359CEE}"/>
              </a:ext>
            </a:extLst>
          </p:cNvPr>
          <p:cNvSpPr txBox="1"/>
          <p:nvPr/>
        </p:nvSpPr>
        <p:spPr>
          <a:xfrm>
            <a:off x="908577" y="2390563"/>
            <a:ext cx="5072881" cy="1569660"/>
          </a:xfrm>
          <a:prstGeom prst="rect">
            <a:avLst/>
          </a:prstGeom>
          <a:noFill/>
        </p:spPr>
        <p:txBody>
          <a:bodyPr wrap="square" rtlCol="0">
            <a:spAutoFit/>
          </a:bodyPr>
          <a:lstStyle/>
          <a:p>
            <a:pPr marL="285750" indent="-285750">
              <a:buFont typeface="Arial" panose="020B0604020202020204" pitchFamily="34" charset="0"/>
              <a:buChar char="•"/>
            </a:pPr>
            <a:r>
              <a:rPr lang="en-GB" sz="2400" dirty="0"/>
              <a:t>Drawn from IHO syllabus</a:t>
            </a:r>
          </a:p>
          <a:p>
            <a:pPr marL="285750" indent="-285750">
              <a:buFont typeface="Arial" panose="020B0604020202020204" pitchFamily="34" charset="0"/>
              <a:buChar char="•"/>
            </a:pPr>
            <a:r>
              <a:rPr lang="en-GB" sz="2400" dirty="0"/>
              <a:t>Logical flow from definitions, to data reuse and impacts on implementing organisations</a:t>
            </a:r>
          </a:p>
        </p:txBody>
      </p:sp>
    </p:spTree>
    <p:extLst>
      <p:ext uri="{BB962C8B-B14F-4D97-AF65-F5344CB8AC3E}">
        <p14:creationId xmlns:p14="http://schemas.microsoft.com/office/powerpoint/2010/main" val="17675264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lowchart: Process 8">
            <a:extLst>
              <a:ext uri="{FF2B5EF4-FFF2-40B4-BE49-F238E27FC236}">
                <a16:creationId xmlns:a16="http://schemas.microsoft.com/office/drawing/2014/main" id="{0E50040C-56B2-4589-B535-6B3CEE68E063}"/>
              </a:ext>
            </a:extLst>
          </p:cNvPr>
          <p:cNvSpPr/>
          <p:nvPr/>
        </p:nvSpPr>
        <p:spPr>
          <a:xfrm>
            <a:off x="0" y="0"/>
            <a:ext cx="12192000" cy="933651"/>
          </a:xfrm>
          <a:prstGeom prst="flowChartProcess">
            <a:avLst/>
          </a:prstGeom>
          <a:solidFill>
            <a:srgbClr val="F72C11"/>
          </a:solidFill>
          <a:ln>
            <a:solidFill>
              <a:srgbClr val="F7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t>Syllabus - Fundamentals</a:t>
            </a:r>
            <a:endParaRPr lang="en-GB" sz="3200" b="1" dirty="0"/>
          </a:p>
        </p:txBody>
      </p:sp>
      <p:pic>
        <p:nvPicPr>
          <p:cNvPr id="13" name="Picture 12">
            <a:extLst>
              <a:ext uri="{FF2B5EF4-FFF2-40B4-BE49-F238E27FC236}">
                <a16:creationId xmlns:a16="http://schemas.microsoft.com/office/drawing/2014/main" id="{FFBF65DE-F8B3-40A6-BE01-565585164745}"/>
              </a:ext>
            </a:extLst>
          </p:cNvPr>
          <p:cNvPicPr/>
          <p:nvPr/>
        </p:nvPicPr>
        <p:blipFill>
          <a:blip r:embed="rId2"/>
          <a:stretch>
            <a:fillRect/>
          </a:stretch>
        </p:blipFill>
        <p:spPr>
          <a:xfrm>
            <a:off x="1125852" y="2248143"/>
            <a:ext cx="4844847" cy="3261554"/>
          </a:xfrm>
          <a:prstGeom prst="rect">
            <a:avLst/>
          </a:prstGeom>
          <a:ln>
            <a:solidFill>
              <a:schemeClr val="tx1"/>
            </a:solidFill>
          </a:ln>
        </p:spPr>
      </p:pic>
      <p:pic>
        <p:nvPicPr>
          <p:cNvPr id="14" name="Picture 13">
            <a:extLst>
              <a:ext uri="{FF2B5EF4-FFF2-40B4-BE49-F238E27FC236}">
                <a16:creationId xmlns:a16="http://schemas.microsoft.com/office/drawing/2014/main" id="{AFA139F1-C93F-41CE-9E69-67277DB8ECD6}"/>
              </a:ext>
            </a:extLst>
          </p:cNvPr>
          <p:cNvPicPr/>
          <p:nvPr/>
        </p:nvPicPr>
        <p:blipFill>
          <a:blip r:embed="rId3"/>
          <a:stretch>
            <a:fillRect/>
          </a:stretch>
        </p:blipFill>
        <p:spPr>
          <a:xfrm>
            <a:off x="6532138" y="1362864"/>
            <a:ext cx="4844847" cy="5239781"/>
          </a:xfrm>
          <a:prstGeom prst="rect">
            <a:avLst/>
          </a:prstGeom>
          <a:ln>
            <a:solidFill>
              <a:schemeClr val="tx1"/>
            </a:solidFill>
          </a:ln>
        </p:spPr>
      </p:pic>
    </p:spTree>
    <p:extLst>
      <p:ext uri="{BB962C8B-B14F-4D97-AF65-F5344CB8AC3E}">
        <p14:creationId xmlns:p14="http://schemas.microsoft.com/office/powerpoint/2010/main" val="24467354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owchart: Process 14">
            <a:extLst>
              <a:ext uri="{FF2B5EF4-FFF2-40B4-BE49-F238E27FC236}">
                <a16:creationId xmlns:a16="http://schemas.microsoft.com/office/drawing/2014/main" id="{6603EE1C-697C-42A5-9500-718ACDBBA1CC}"/>
              </a:ext>
            </a:extLst>
          </p:cNvPr>
          <p:cNvSpPr/>
          <p:nvPr/>
        </p:nvSpPr>
        <p:spPr>
          <a:xfrm>
            <a:off x="0" y="0"/>
            <a:ext cx="12192000" cy="933651"/>
          </a:xfrm>
          <a:prstGeom prst="flowChartProcess">
            <a:avLst/>
          </a:prstGeom>
          <a:solidFill>
            <a:srgbClr val="F72C11"/>
          </a:solidFill>
          <a:ln>
            <a:solidFill>
              <a:srgbClr val="F7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dirty="0"/>
              <a:t>Approach</a:t>
            </a:r>
            <a:endParaRPr lang="en-GB" sz="3200" b="1" dirty="0"/>
          </a:p>
        </p:txBody>
      </p:sp>
      <p:sp>
        <p:nvSpPr>
          <p:cNvPr id="3" name="Content Placeholder 2">
            <a:extLst>
              <a:ext uri="{FF2B5EF4-FFF2-40B4-BE49-F238E27FC236}">
                <a16:creationId xmlns:a16="http://schemas.microsoft.com/office/drawing/2014/main" id="{E963CC07-5F96-49CD-BE91-D0E5F9B364BF}"/>
              </a:ext>
            </a:extLst>
          </p:cNvPr>
          <p:cNvSpPr>
            <a:spLocks noGrp="1"/>
          </p:cNvSpPr>
          <p:nvPr>
            <p:ph idx="1"/>
          </p:nvPr>
        </p:nvSpPr>
        <p:spPr>
          <a:xfrm>
            <a:off x="383912" y="1010236"/>
            <a:ext cx="10515600" cy="4351338"/>
          </a:xfrm>
        </p:spPr>
        <p:txBody>
          <a:bodyPr/>
          <a:lstStyle/>
          <a:p>
            <a:r>
              <a:rPr lang="en-GB" dirty="0"/>
              <a:t>Simple definitions drive the material</a:t>
            </a:r>
          </a:p>
          <a:p>
            <a:r>
              <a:rPr lang="en-GB" dirty="0"/>
              <a:t>Draw from wide variety of public domain information</a:t>
            </a:r>
          </a:p>
          <a:p>
            <a:r>
              <a:rPr lang="en-GB" dirty="0"/>
              <a:t>Document current global drivers and existing structures</a:t>
            </a:r>
          </a:p>
          <a:p>
            <a:r>
              <a:rPr lang="en-GB" dirty="0"/>
              <a:t>Emphasise core concepts</a:t>
            </a:r>
          </a:p>
          <a:p>
            <a:pPr lvl="1"/>
            <a:r>
              <a:rPr lang="en-GB" dirty="0"/>
              <a:t>Definitions</a:t>
            </a:r>
          </a:p>
          <a:p>
            <a:pPr lvl="1"/>
            <a:r>
              <a:rPr lang="en-GB" dirty="0"/>
              <a:t>Concentrate on four elements of MSDI</a:t>
            </a:r>
          </a:p>
          <a:p>
            <a:pPr lvl="1"/>
            <a:r>
              <a:rPr lang="en-GB" dirty="0"/>
              <a:t>Introduce Data Reuse, Interoperability, Open Standards, implications for Institutions</a:t>
            </a:r>
          </a:p>
          <a:p>
            <a:pPr lvl="1"/>
            <a:r>
              <a:rPr lang="en-GB" dirty="0"/>
              <a:t>That’s Enough!</a:t>
            </a:r>
          </a:p>
        </p:txBody>
      </p:sp>
      <p:pic>
        <p:nvPicPr>
          <p:cNvPr id="5" name="Picture 4">
            <a:extLst>
              <a:ext uri="{FF2B5EF4-FFF2-40B4-BE49-F238E27FC236}">
                <a16:creationId xmlns:a16="http://schemas.microsoft.com/office/drawing/2014/main" id="{68995D2D-F1A1-41F8-B43C-A06876F954B9}"/>
              </a:ext>
            </a:extLst>
          </p:cNvPr>
          <p:cNvPicPr>
            <a:picLocks noChangeAspect="1"/>
          </p:cNvPicPr>
          <p:nvPr/>
        </p:nvPicPr>
        <p:blipFill>
          <a:blip r:embed="rId2"/>
          <a:stretch>
            <a:fillRect/>
          </a:stretch>
        </p:blipFill>
        <p:spPr>
          <a:xfrm>
            <a:off x="9569168" y="1126609"/>
            <a:ext cx="2374700" cy="2146148"/>
          </a:xfrm>
          <a:prstGeom prst="rect">
            <a:avLst/>
          </a:prstGeom>
        </p:spPr>
      </p:pic>
      <p:pic>
        <p:nvPicPr>
          <p:cNvPr id="6" name="Picture 5">
            <a:extLst>
              <a:ext uri="{FF2B5EF4-FFF2-40B4-BE49-F238E27FC236}">
                <a16:creationId xmlns:a16="http://schemas.microsoft.com/office/drawing/2014/main" id="{6BC9BA82-85B8-414F-AFA9-DAF3A9EACF9A}"/>
              </a:ext>
            </a:extLst>
          </p:cNvPr>
          <p:cNvPicPr>
            <a:picLocks noChangeAspect="1"/>
          </p:cNvPicPr>
          <p:nvPr/>
        </p:nvPicPr>
        <p:blipFill>
          <a:blip r:embed="rId3"/>
          <a:stretch>
            <a:fillRect/>
          </a:stretch>
        </p:blipFill>
        <p:spPr>
          <a:xfrm>
            <a:off x="3050152" y="4687659"/>
            <a:ext cx="6091696" cy="1966761"/>
          </a:xfrm>
          <a:prstGeom prst="rect">
            <a:avLst/>
          </a:prstGeom>
        </p:spPr>
      </p:pic>
    </p:spTree>
    <p:extLst>
      <p:ext uri="{BB962C8B-B14F-4D97-AF65-F5344CB8AC3E}">
        <p14:creationId xmlns:p14="http://schemas.microsoft.com/office/powerpoint/2010/main" val="378461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lowchart: Process 14">
            <a:extLst>
              <a:ext uri="{FF2B5EF4-FFF2-40B4-BE49-F238E27FC236}">
                <a16:creationId xmlns:a16="http://schemas.microsoft.com/office/drawing/2014/main" id="{6603EE1C-697C-42A5-9500-718ACDBBA1CC}"/>
              </a:ext>
            </a:extLst>
          </p:cNvPr>
          <p:cNvSpPr/>
          <p:nvPr/>
        </p:nvSpPr>
        <p:spPr>
          <a:xfrm>
            <a:off x="0" y="0"/>
            <a:ext cx="12192000" cy="933651"/>
          </a:xfrm>
          <a:prstGeom prst="flowChartProcess">
            <a:avLst/>
          </a:prstGeom>
          <a:solidFill>
            <a:srgbClr val="F72C11"/>
          </a:solidFill>
          <a:ln>
            <a:solidFill>
              <a:srgbClr val="F72C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3200" b="1" dirty="0"/>
              <a:t>Progress</a:t>
            </a:r>
          </a:p>
        </p:txBody>
      </p:sp>
      <p:sp>
        <p:nvSpPr>
          <p:cNvPr id="3" name="Content Placeholder 2">
            <a:extLst>
              <a:ext uri="{FF2B5EF4-FFF2-40B4-BE49-F238E27FC236}">
                <a16:creationId xmlns:a16="http://schemas.microsoft.com/office/drawing/2014/main" id="{E963CC07-5F96-49CD-BE91-D0E5F9B364BF}"/>
              </a:ext>
            </a:extLst>
          </p:cNvPr>
          <p:cNvSpPr>
            <a:spLocks noGrp="1"/>
          </p:cNvSpPr>
          <p:nvPr>
            <p:ph idx="1"/>
          </p:nvPr>
        </p:nvSpPr>
        <p:spPr>
          <a:xfrm>
            <a:off x="383912" y="1010235"/>
            <a:ext cx="10515600" cy="4837265"/>
          </a:xfrm>
        </p:spPr>
        <p:txBody>
          <a:bodyPr>
            <a:normAutofit fontScale="92500" lnSpcReduction="10000"/>
          </a:bodyPr>
          <a:lstStyle/>
          <a:p>
            <a:r>
              <a:rPr lang="en-GB" sz="3200" dirty="0"/>
              <a:t>Initial version of courses delivered to audience at DGA, Aalborg</a:t>
            </a:r>
          </a:p>
          <a:p>
            <a:r>
              <a:rPr lang="en-GB" sz="3200" dirty="0"/>
              <a:t>Volume of material reduced and more focused</a:t>
            </a:r>
          </a:p>
          <a:p>
            <a:pPr lvl="1"/>
            <a:r>
              <a:rPr lang="en-GB" sz="2800" dirty="0"/>
              <a:t>Stronger emphasis on core definitions and graphics</a:t>
            </a:r>
          </a:p>
          <a:p>
            <a:pPr lvl="1"/>
            <a:r>
              <a:rPr lang="en-GB" sz="2800" dirty="0"/>
              <a:t>More emphasis on “What Is MSDI?”</a:t>
            </a:r>
          </a:p>
          <a:p>
            <a:pPr lvl="1"/>
            <a:r>
              <a:rPr lang="en-GB" sz="2800" dirty="0"/>
              <a:t>Key Learning Points for all slides</a:t>
            </a:r>
          </a:p>
          <a:p>
            <a:pPr lvl="1"/>
            <a:r>
              <a:rPr lang="en-GB" sz="2800" dirty="0"/>
              <a:t>Extra information to be included as annexes, with discussion/exercise topics</a:t>
            </a:r>
          </a:p>
          <a:p>
            <a:r>
              <a:rPr lang="en-GB" sz="3200" dirty="0"/>
              <a:t>Booklets going through second revision and final update prior to engagement of e-learning courses</a:t>
            </a:r>
          </a:p>
          <a:p>
            <a:r>
              <a:rPr lang="en-GB" sz="3200" dirty="0"/>
              <a:t>Grateful for feedback for final editions (1.0) before baseline</a:t>
            </a:r>
          </a:p>
          <a:p>
            <a:r>
              <a:rPr lang="en-GB" sz="3200" dirty="0"/>
              <a:t>eLearning courses to be released prior to IRCC</a:t>
            </a:r>
          </a:p>
          <a:p>
            <a:endParaRPr lang="en-GB" sz="3200" dirty="0"/>
          </a:p>
        </p:txBody>
      </p:sp>
      <p:pic>
        <p:nvPicPr>
          <p:cNvPr id="5" name="Picture 4">
            <a:extLst>
              <a:ext uri="{FF2B5EF4-FFF2-40B4-BE49-F238E27FC236}">
                <a16:creationId xmlns:a16="http://schemas.microsoft.com/office/drawing/2014/main" id="{68995D2D-F1A1-41F8-B43C-A06876F954B9}"/>
              </a:ext>
            </a:extLst>
          </p:cNvPr>
          <p:cNvPicPr>
            <a:picLocks noChangeAspect="1"/>
          </p:cNvPicPr>
          <p:nvPr/>
        </p:nvPicPr>
        <p:blipFill>
          <a:blip r:embed="rId2"/>
          <a:stretch>
            <a:fillRect/>
          </a:stretch>
        </p:blipFill>
        <p:spPr>
          <a:xfrm>
            <a:off x="10046752" y="4958654"/>
            <a:ext cx="1967006" cy="1777692"/>
          </a:xfrm>
          <a:prstGeom prst="rect">
            <a:avLst/>
          </a:prstGeom>
        </p:spPr>
      </p:pic>
    </p:spTree>
    <p:extLst>
      <p:ext uri="{BB962C8B-B14F-4D97-AF65-F5344CB8AC3E}">
        <p14:creationId xmlns:p14="http://schemas.microsoft.com/office/powerpoint/2010/main" val="1358858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0E655-D145-406D-A58F-14B66B839F8C}"/>
              </a:ext>
            </a:extLst>
          </p:cNvPr>
          <p:cNvSpPr>
            <a:spLocks noGrp="1"/>
          </p:cNvSpPr>
          <p:nvPr>
            <p:ph type="title"/>
          </p:nvPr>
        </p:nvSpPr>
        <p:spPr>
          <a:xfrm>
            <a:off x="1463040" y="219533"/>
            <a:ext cx="6235338" cy="882054"/>
          </a:xfrm>
        </p:spPr>
        <p:txBody>
          <a:bodyPr/>
          <a:lstStyle/>
          <a:p>
            <a:r>
              <a:rPr lang="en-GB" dirty="0"/>
              <a:t>Definitions</a:t>
            </a:r>
          </a:p>
        </p:txBody>
      </p:sp>
      <p:sp>
        <p:nvSpPr>
          <p:cNvPr id="3" name="Content Placeholder 2">
            <a:extLst>
              <a:ext uri="{FF2B5EF4-FFF2-40B4-BE49-F238E27FC236}">
                <a16:creationId xmlns:a16="http://schemas.microsoft.com/office/drawing/2014/main" id="{C0AFAD6C-6A2E-4E9A-87CC-12CC578256C6}"/>
              </a:ext>
            </a:extLst>
          </p:cNvPr>
          <p:cNvSpPr>
            <a:spLocks noGrp="1"/>
          </p:cNvSpPr>
          <p:nvPr>
            <p:ph idx="1"/>
          </p:nvPr>
        </p:nvSpPr>
        <p:spPr>
          <a:xfrm>
            <a:off x="5396380" y="1492169"/>
            <a:ext cx="5565403" cy="3604326"/>
          </a:xfrm>
        </p:spPr>
        <p:txBody>
          <a:bodyPr>
            <a:normAutofit/>
          </a:bodyPr>
          <a:lstStyle/>
          <a:p>
            <a:pPr marL="457200" lvl="1" indent="0">
              <a:buNone/>
            </a:pPr>
            <a:r>
              <a:rPr lang="en-GB" sz="1600" b="1" dirty="0"/>
              <a:t>“The relevant base </a:t>
            </a:r>
            <a:r>
              <a:rPr lang="en-GB" sz="1600" b="1" dirty="0">
                <a:solidFill>
                  <a:srgbClr val="FF0000"/>
                </a:solidFill>
              </a:rPr>
              <a:t>collection</a:t>
            </a:r>
            <a:r>
              <a:rPr lang="en-GB" sz="1600" b="1" dirty="0"/>
              <a:t> of </a:t>
            </a:r>
          </a:p>
          <a:p>
            <a:pPr marL="914400" lvl="2" indent="0">
              <a:buNone/>
            </a:pPr>
            <a:r>
              <a:rPr lang="en-GB" sz="1400" b="1" dirty="0">
                <a:solidFill>
                  <a:schemeClr val="accent1">
                    <a:lumMod val="50000"/>
                  </a:schemeClr>
                </a:solidFill>
              </a:rPr>
              <a:t>	</a:t>
            </a:r>
            <a:r>
              <a:rPr lang="en-GB" sz="1800" b="1" dirty="0">
                <a:solidFill>
                  <a:schemeClr val="accent1">
                    <a:lumMod val="50000"/>
                  </a:schemeClr>
                </a:solidFill>
              </a:rPr>
              <a:t>technologies</a:t>
            </a:r>
          </a:p>
          <a:p>
            <a:pPr marL="914400" lvl="2" indent="0">
              <a:buNone/>
            </a:pPr>
            <a:r>
              <a:rPr lang="en-GB" sz="1800" b="1" dirty="0">
                <a:solidFill>
                  <a:schemeClr val="accent1">
                    <a:lumMod val="50000"/>
                  </a:schemeClr>
                </a:solidFill>
              </a:rPr>
              <a:t>	policies</a:t>
            </a:r>
          </a:p>
          <a:p>
            <a:pPr marL="914400" lvl="2" indent="0">
              <a:buNone/>
            </a:pPr>
            <a:r>
              <a:rPr lang="en-GB" sz="1800" b="1" dirty="0">
                <a:solidFill>
                  <a:schemeClr val="accent1">
                    <a:lumMod val="50000"/>
                  </a:schemeClr>
                </a:solidFill>
              </a:rPr>
              <a:t>	</a:t>
            </a:r>
            <a:r>
              <a:rPr lang="en-US" sz="1800" b="1" dirty="0">
                <a:solidFill>
                  <a:schemeClr val="accent1">
                    <a:lumMod val="50000"/>
                  </a:schemeClr>
                </a:solidFill>
              </a:rPr>
              <a:t>institutional arrangements </a:t>
            </a:r>
          </a:p>
          <a:p>
            <a:pPr marL="914400" lvl="2" indent="0">
              <a:buNone/>
            </a:pPr>
            <a:endParaRPr lang="en-US" sz="1800" b="1" dirty="0"/>
          </a:p>
          <a:p>
            <a:pPr marL="457200" lvl="1" indent="0">
              <a:buNone/>
            </a:pPr>
            <a:r>
              <a:rPr lang="en-US" sz="1800" b="1" dirty="0"/>
              <a:t>that</a:t>
            </a:r>
            <a:r>
              <a:rPr lang="en-US" sz="2200" b="1" dirty="0"/>
              <a:t> </a:t>
            </a:r>
          </a:p>
          <a:p>
            <a:pPr marL="457200" lvl="1" indent="0">
              <a:buNone/>
            </a:pPr>
            <a:endParaRPr lang="en-US" sz="1800" b="1" dirty="0">
              <a:solidFill>
                <a:srgbClr val="FF0000"/>
              </a:solidFill>
            </a:endParaRPr>
          </a:p>
          <a:p>
            <a:pPr marL="457200" lvl="1" indent="0">
              <a:buNone/>
            </a:pPr>
            <a:r>
              <a:rPr lang="en-US" sz="1800" b="1" dirty="0">
                <a:solidFill>
                  <a:srgbClr val="FF0000"/>
                </a:solidFill>
              </a:rPr>
              <a:t>facilitate</a:t>
            </a:r>
            <a:r>
              <a:rPr lang="en-US" sz="1600" b="1" dirty="0"/>
              <a:t> the  </a:t>
            </a:r>
            <a:r>
              <a:rPr lang="en-US" sz="1800" b="1" dirty="0">
                <a:solidFill>
                  <a:srgbClr val="FF0000"/>
                </a:solidFill>
              </a:rPr>
              <a:t>availability</a:t>
            </a:r>
            <a:r>
              <a:rPr lang="en-US" sz="1600" b="1" dirty="0"/>
              <a:t> of and </a:t>
            </a:r>
            <a:r>
              <a:rPr lang="en-US" sz="1800" b="1" dirty="0">
                <a:solidFill>
                  <a:srgbClr val="FF0000"/>
                </a:solidFill>
              </a:rPr>
              <a:t>access</a:t>
            </a:r>
            <a:r>
              <a:rPr lang="en-US" sz="1600" b="1" dirty="0"/>
              <a:t> to </a:t>
            </a:r>
          </a:p>
          <a:p>
            <a:pPr marL="457200" lvl="1" indent="0">
              <a:buNone/>
            </a:pPr>
            <a:endParaRPr lang="en-US" sz="1600" b="1" dirty="0"/>
          </a:p>
          <a:p>
            <a:pPr marL="457200" lvl="1" indent="0">
              <a:buNone/>
            </a:pPr>
            <a:r>
              <a:rPr lang="en-US" sz="1800" b="1" dirty="0">
                <a:solidFill>
                  <a:srgbClr val="FF0000"/>
                </a:solidFill>
              </a:rPr>
              <a:t>spatial data</a:t>
            </a:r>
            <a:r>
              <a:rPr lang="en-US" sz="1800" b="1" dirty="0"/>
              <a:t>”</a:t>
            </a:r>
            <a:endParaRPr lang="en-GB" sz="1600" b="1" dirty="0"/>
          </a:p>
          <a:p>
            <a:pPr marL="0" indent="0">
              <a:buNone/>
            </a:pPr>
            <a:r>
              <a:rPr lang="en-US" sz="1800" b="1" dirty="0"/>
              <a:t>    </a:t>
            </a:r>
          </a:p>
        </p:txBody>
      </p:sp>
      <p:sp>
        <p:nvSpPr>
          <p:cNvPr id="5" name="Arrow: Right 4">
            <a:extLst>
              <a:ext uri="{FF2B5EF4-FFF2-40B4-BE49-F238E27FC236}">
                <a16:creationId xmlns:a16="http://schemas.microsoft.com/office/drawing/2014/main" id="{AC0D71D1-E38A-4AC6-86E2-5C9E30AC0FCA}"/>
              </a:ext>
            </a:extLst>
          </p:cNvPr>
          <p:cNvSpPr/>
          <p:nvPr/>
        </p:nvSpPr>
        <p:spPr>
          <a:xfrm>
            <a:off x="7492547" y="5731533"/>
            <a:ext cx="821286" cy="2743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68540EFC-61ED-4367-A9A5-9A9E9261FB3B}"/>
              </a:ext>
            </a:extLst>
          </p:cNvPr>
          <p:cNvSpPr/>
          <p:nvPr/>
        </p:nvSpPr>
        <p:spPr>
          <a:xfrm>
            <a:off x="1529926" y="5243502"/>
            <a:ext cx="8509084" cy="1200329"/>
          </a:xfrm>
          <a:prstGeom prst="rect">
            <a:avLst/>
          </a:prstGeom>
          <a:ln w="12700">
            <a:solidFill>
              <a:schemeClr val="accent5">
                <a:lumMod val="75000"/>
              </a:schemeClr>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“Marine Spatial Data Infrastructure (MSDI)”</a:t>
            </a:r>
            <a:r>
              <a:rPr kumimoji="0" lang="en-US" sz="1800" b="0" i="0" u="none" strike="noStrike" kern="1200" cap="none" spc="0" normalizeH="0" baseline="0" noProof="0" dirty="0">
                <a:ln>
                  <a:noFill/>
                </a:ln>
                <a:solidFill>
                  <a:prstClr val="black"/>
                </a:solidFill>
                <a:effectLst/>
                <a:uLnTx/>
                <a:uFillTx/>
                <a:latin typeface="Calibri"/>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MSDI – The focus on marine elements in any SDI </a:t>
            </a:r>
          </a:p>
          <a:p>
            <a:pPr marL="457200" marR="0" lvl="1"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C00000"/>
                </a:solidFill>
                <a:effectLst/>
                <a:uLnTx/>
                <a:uFillTx/>
                <a:latin typeface="Calibri"/>
                <a:ea typeface="+mn-ea"/>
                <a:cs typeface="+mn-cs"/>
              </a:rPr>
              <a:t>Governance</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70AD47">
                    <a:lumMod val="50000"/>
                  </a:srgbClr>
                </a:solidFill>
                <a:effectLst/>
                <a:uLnTx/>
                <a:uFillTx/>
                <a:latin typeface="Calibri"/>
                <a:ea typeface="+mn-ea"/>
                <a:cs typeface="+mn-cs"/>
              </a:rPr>
              <a:t>Standards</a:t>
            </a:r>
            <a:r>
              <a:rPr kumimoji="0" lang="en-US" sz="1800" b="1" i="0" u="none" strike="noStrike" kern="1200" cap="none" spc="0" normalizeH="0" baseline="0" noProof="0" dirty="0">
                <a:ln>
                  <a:noFill/>
                </a:ln>
                <a:solidFill>
                  <a:prstClr val="black"/>
                </a:solidFill>
                <a:effectLst/>
                <a:uLnTx/>
                <a:uFillTx/>
                <a:latin typeface="Calibri"/>
                <a:ea typeface="+mn-ea"/>
                <a:cs typeface="+mn-cs"/>
              </a:rPr>
              <a:t>, </a:t>
            </a:r>
            <a:r>
              <a:rPr kumimoji="0" lang="en-US" sz="1800" b="1" i="0" u="none" strike="noStrike" kern="1200" cap="none" spc="0" normalizeH="0" baseline="0" noProof="0" dirty="0">
                <a:ln>
                  <a:noFill/>
                </a:ln>
                <a:solidFill>
                  <a:srgbClr val="4472C4">
                    <a:lumMod val="50000"/>
                  </a:srgbClr>
                </a:solidFill>
                <a:effectLst/>
                <a:uLnTx/>
                <a:uFillTx/>
                <a:latin typeface="Calibri"/>
                <a:ea typeface="+mn-ea"/>
                <a:cs typeface="+mn-cs"/>
              </a:rPr>
              <a:t>ICT</a:t>
            </a:r>
            <a:r>
              <a:rPr kumimoji="0" lang="en-US" sz="1800" b="1" i="0" u="none" strike="noStrike" kern="1200" cap="none" spc="0" normalizeH="0" baseline="0" noProof="0" dirty="0">
                <a:ln>
                  <a:noFill/>
                </a:ln>
                <a:solidFill>
                  <a:prstClr val="black"/>
                </a:solidFill>
                <a:effectLst/>
                <a:uLnTx/>
                <a:uFillTx/>
                <a:latin typeface="Calibri"/>
                <a:ea typeface="+mn-ea"/>
                <a:cs typeface="+mn-cs"/>
              </a:rPr>
              <a:t> and </a:t>
            </a:r>
            <a:r>
              <a:rPr kumimoji="0" lang="en-US" sz="1800" b="1" i="0" u="none" strike="noStrike" kern="1200" cap="none" spc="0" normalizeH="0" baseline="0" noProof="0" dirty="0">
                <a:ln>
                  <a:noFill/>
                </a:ln>
                <a:solidFill>
                  <a:srgbClr val="ED7D31">
                    <a:lumMod val="50000"/>
                  </a:srgbClr>
                </a:solidFill>
                <a:effectLst/>
                <a:uLnTx/>
                <a:uFillTx/>
                <a:latin typeface="Calibri"/>
                <a:ea typeface="+mn-ea"/>
                <a:cs typeface="+mn-cs"/>
              </a:rPr>
              <a:t>Content</a:t>
            </a:r>
          </a:p>
        </p:txBody>
      </p:sp>
      <p:sp>
        <p:nvSpPr>
          <p:cNvPr id="15" name="Rectangle 14">
            <a:extLst>
              <a:ext uri="{FF2B5EF4-FFF2-40B4-BE49-F238E27FC236}">
                <a16:creationId xmlns:a16="http://schemas.microsoft.com/office/drawing/2014/main" id="{BCC948CA-73C1-4CA4-9FBE-99D835876D6D}"/>
              </a:ext>
            </a:extLst>
          </p:cNvPr>
          <p:cNvSpPr/>
          <p:nvPr/>
        </p:nvSpPr>
        <p:spPr>
          <a:xfrm>
            <a:off x="5784468" y="1441888"/>
            <a:ext cx="4104168" cy="133069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6" name="Rectangle 15">
            <a:extLst>
              <a:ext uri="{FF2B5EF4-FFF2-40B4-BE49-F238E27FC236}">
                <a16:creationId xmlns:a16="http://schemas.microsoft.com/office/drawing/2014/main" id="{AC7082DD-5AC9-4D68-BC6A-56F7D0764AE1}"/>
              </a:ext>
            </a:extLst>
          </p:cNvPr>
          <p:cNvSpPr/>
          <p:nvPr/>
        </p:nvSpPr>
        <p:spPr>
          <a:xfrm>
            <a:off x="5784468" y="3023298"/>
            <a:ext cx="4104167" cy="1115474"/>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17" name="Rectangle 16">
            <a:extLst>
              <a:ext uri="{FF2B5EF4-FFF2-40B4-BE49-F238E27FC236}">
                <a16:creationId xmlns:a16="http://schemas.microsoft.com/office/drawing/2014/main" id="{BCFB4461-6592-4004-8FEE-F0C94E925DEF}"/>
              </a:ext>
            </a:extLst>
          </p:cNvPr>
          <p:cNvSpPr/>
          <p:nvPr/>
        </p:nvSpPr>
        <p:spPr>
          <a:xfrm>
            <a:off x="5784468" y="4214021"/>
            <a:ext cx="1424763" cy="371416"/>
          </a:xfrm>
          <a:prstGeom prst="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0" name="Arrow: Left-Right 19">
            <a:extLst>
              <a:ext uri="{FF2B5EF4-FFF2-40B4-BE49-F238E27FC236}">
                <a16:creationId xmlns:a16="http://schemas.microsoft.com/office/drawing/2014/main" id="{28D78009-CC2A-47DF-9AE6-1290306EE6F6}"/>
              </a:ext>
            </a:extLst>
          </p:cNvPr>
          <p:cNvSpPr/>
          <p:nvPr/>
        </p:nvSpPr>
        <p:spPr>
          <a:xfrm>
            <a:off x="7476621" y="4318099"/>
            <a:ext cx="693336" cy="148899"/>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1" name="Arrow: Left-Right 20">
            <a:extLst>
              <a:ext uri="{FF2B5EF4-FFF2-40B4-BE49-F238E27FC236}">
                <a16:creationId xmlns:a16="http://schemas.microsoft.com/office/drawing/2014/main" id="{16C1C64D-B768-4EC3-BB0E-C0AC1628985F}"/>
              </a:ext>
            </a:extLst>
          </p:cNvPr>
          <p:cNvSpPr/>
          <p:nvPr/>
        </p:nvSpPr>
        <p:spPr>
          <a:xfrm>
            <a:off x="4823742" y="4325279"/>
            <a:ext cx="693336" cy="148899"/>
          </a:xfrm>
          <a:prstGeom prst="lef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Calibri"/>
              <a:ea typeface="+mn-ea"/>
              <a:cs typeface="+mn-cs"/>
            </a:endParaRPr>
          </a:p>
        </p:txBody>
      </p:sp>
      <p:sp>
        <p:nvSpPr>
          <p:cNvPr id="28" name="Rectangle: Rounded Corners 27">
            <a:extLst>
              <a:ext uri="{FF2B5EF4-FFF2-40B4-BE49-F238E27FC236}">
                <a16:creationId xmlns:a16="http://schemas.microsoft.com/office/drawing/2014/main" id="{9F8ACD38-04A3-4D44-963B-85CB2B24FC29}"/>
              </a:ext>
            </a:extLst>
          </p:cNvPr>
          <p:cNvSpPr/>
          <p:nvPr/>
        </p:nvSpPr>
        <p:spPr>
          <a:xfrm>
            <a:off x="2493592" y="1880927"/>
            <a:ext cx="2015067" cy="670362"/>
          </a:xfrm>
          <a:prstGeom prst="roundRect">
            <a:avLst/>
          </a:prstGeom>
          <a:solidFill>
            <a:srgbClr val="EE6163"/>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a:ln>
                <a:noFill/>
              </a:ln>
              <a:solidFill>
                <a:prstClr val="white"/>
              </a:solidFill>
              <a:effectLst/>
              <a:uLnTx/>
              <a:uFillTx/>
              <a:latin typeface="Calibri"/>
              <a:ea typeface="+mn-ea"/>
              <a:cs typeface="+mn-cs"/>
            </a:endParaRPr>
          </a:p>
        </p:txBody>
      </p:sp>
      <p:sp>
        <p:nvSpPr>
          <p:cNvPr id="29" name="TextBox 28">
            <a:extLst>
              <a:ext uri="{FF2B5EF4-FFF2-40B4-BE49-F238E27FC236}">
                <a16:creationId xmlns:a16="http://schemas.microsoft.com/office/drawing/2014/main" id="{B337C69D-74C3-4513-AC33-B49ECD57A708}"/>
              </a:ext>
            </a:extLst>
          </p:cNvPr>
          <p:cNvSpPr txBox="1"/>
          <p:nvPr/>
        </p:nvSpPr>
        <p:spPr>
          <a:xfrm>
            <a:off x="2730920" y="1878183"/>
            <a:ext cx="1479812"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Batang"/>
                <a:ea typeface="+mn-ea"/>
                <a:cs typeface="+mn-cs"/>
              </a:rPr>
              <a:t>Policy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Batang"/>
                <a:ea typeface="+mn-ea"/>
                <a:cs typeface="+mn-cs"/>
              </a:rPr>
              <a:t>Governance</a:t>
            </a:r>
          </a:p>
        </p:txBody>
      </p:sp>
      <p:sp>
        <p:nvSpPr>
          <p:cNvPr id="30" name="Rectangle: Rounded Corners 29">
            <a:extLst>
              <a:ext uri="{FF2B5EF4-FFF2-40B4-BE49-F238E27FC236}">
                <a16:creationId xmlns:a16="http://schemas.microsoft.com/office/drawing/2014/main" id="{1F797B66-A006-4EB5-93EA-16FBDC08F07F}"/>
              </a:ext>
            </a:extLst>
          </p:cNvPr>
          <p:cNvSpPr/>
          <p:nvPr/>
        </p:nvSpPr>
        <p:spPr>
          <a:xfrm>
            <a:off x="2477449" y="2653687"/>
            <a:ext cx="2015067" cy="710697"/>
          </a:xfrm>
          <a:prstGeom prst="roundRect">
            <a:avLst/>
          </a:prstGeom>
          <a:solidFill>
            <a:srgbClr val="6FF162"/>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a:ln>
                <a:noFill/>
              </a:ln>
              <a:solidFill>
                <a:prstClr val="white"/>
              </a:solidFill>
              <a:effectLst/>
              <a:uLnTx/>
              <a:uFillTx/>
              <a:latin typeface="Calibri"/>
              <a:ea typeface="+mn-ea"/>
              <a:cs typeface="+mn-cs"/>
            </a:endParaRPr>
          </a:p>
        </p:txBody>
      </p:sp>
      <p:sp>
        <p:nvSpPr>
          <p:cNvPr id="31" name="TextBox 30">
            <a:extLst>
              <a:ext uri="{FF2B5EF4-FFF2-40B4-BE49-F238E27FC236}">
                <a16:creationId xmlns:a16="http://schemas.microsoft.com/office/drawing/2014/main" id="{A4302F71-CA1C-4671-8B62-D92BBFE53218}"/>
              </a:ext>
            </a:extLst>
          </p:cNvPr>
          <p:cNvSpPr txBox="1"/>
          <p:nvPr/>
        </p:nvSpPr>
        <p:spPr>
          <a:xfrm>
            <a:off x="2815284" y="2680383"/>
            <a:ext cx="1261884" cy="646331"/>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Batang"/>
                <a:ea typeface="+mn-ea"/>
                <a:cs typeface="+mn-cs"/>
              </a:rPr>
              <a:t>Technical</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Batang"/>
                <a:ea typeface="+mn-ea"/>
                <a:cs typeface="+mn-cs"/>
              </a:rPr>
              <a:t>Standards</a:t>
            </a:r>
          </a:p>
        </p:txBody>
      </p:sp>
      <p:sp>
        <p:nvSpPr>
          <p:cNvPr id="32" name="Rectangle: Rounded Corners 31">
            <a:extLst>
              <a:ext uri="{FF2B5EF4-FFF2-40B4-BE49-F238E27FC236}">
                <a16:creationId xmlns:a16="http://schemas.microsoft.com/office/drawing/2014/main" id="{4F7A4483-E76E-43A2-AF6B-42BC1549CD27}"/>
              </a:ext>
            </a:extLst>
          </p:cNvPr>
          <p:cNvSpPr/>
          <p:nvPr/>
        </p:nvSpPr>
        <p:spPr>
          <a:xfrm>
            <a:off x="2477449" y="1132030"/>
            <a:ext cx="2040379" cy="670361"/>
          </a:xfrm>
          <a:prstGeom prst="roundRect">
            <a:avLst/>
          </a:prstGeom>
          <a:solidFill>
            <a:srgbClr val="5D67F0"/>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a:ln>
                <a:noFill/>
              </a:ln>
              <a:solidFill>
                <a:prstClr val="white"/>
              </a:solidFill>
              <a:effectLst/>
              <a:uLnTx/>
              <a:uFillTx/>
              <a:latin typeface="Calibri"/>
              <a:ea typeface="+mn-ea"/>
              <a:cs typeface="+mn-cs"/>
            </a:endParaRPr>
          </a:p>
        </p:txBody>
      </p:sp>
      <p:sp>
        <p:nvSpPr>
          <p:cNvPr id="33" name="TextBox 32">
            <a:extLst>
              <a:ext uri="{FF2B5EF4-FFF2-40B4-BE49-F238E27FC236}">
                <a16:creationId xmlns:a16="http://schemas.microsoft.com/office/drawing/2014/main" id="{E52939FA-B6BB-4C08-86E3-B64E6CFE547F}"/>
              </a:ext>
            </a:extLst>
          </p:cNvPr>
          <p:cNvSpPr txBox="1"/>
          <p:nvPr/>
        </p:nvSpPr>
        <p:spPr>
          <a:xfrm>
            <a:off x="2697860" y="1218439"/>
            <a:ext cx="1606530"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prstClr val="white"/>
                </a:solidFill>
                <a:effectLst/>
                <a:uLnTx/>
                <a:uFillTx/>
                <a:latin typeface="Batang"/>
                <a:ea typeface="+mn-ea"/>
                <a:cs typeface="+mn-cs"/>
              </a:rPr>
              <a:t>Technology</a:t>
            </a:r>
          </a:p>
        </p:txBody>
      </p:sp>
      <p:grpSp>
        <p:nvGrpSpPr>
          <p:cNvPr id="23" name="Group 22">
            <a:extLst>
              <a:ext uri="{FF2B5EF4-FFF2-40B4-BE49-F238E27FC236}">
                <a16:creationId xmlns:a16="http://schemas.microsoft.com/office/drawing/2014/main" id="{317E5513-F3D6-42FB-B202-EA0BCA5FFD12}"/>
              </a:ext>
            </a:extLst>
          </p:cNvPr>
          <p:cNvGrpSpPr/>
          <p:nvPr/>
        </p:nvGrpSpPr>
        <p:grpSpPr>
          <a:xfrm>
            <a:off x="2461306" y="4037577"/>
            <a:ext cx="2031210" cy="724304"/>
            <a:chOff x="2526124" y="3512176"/>
            <a:chExt cx="2031210" cy="1799167"/>
          </a:xfrm>
        </p:grpSpPr>
        <p:sp>
          <p:nvSpPr>
            <p:cNvPr id="26" name="Rectangle: Rounded Corners 25">
              <a:extLst>
                <a:ext uri="{FF2B5EF4-FFF2-40B4-BE49-F238E27FC236}">
                  <a16:creationId xmlns:a16="http://schemas.microsoft.com/office/drawing/2014/main" id="{F4FCEBE6-6318-45CD-B634-4B1B7262F762}"/>
                </a:ext>
              </a:extLst>
            </p:cNvPr>
            <p:cNvSpPr/>
            <p:nvPr/>
          </p:nvSpPr>
          <p:spPr>
            <a:xfrm>
              <a:off x="2542267" y="3512176"/>
              <a:ext cx="2015067" cy="1799167"/>
            </a:xfrm>
            <a:prstGeom prst="roundRect">
              <a:avLst/>
            </a:prstGeom>
            <a:solidFill>
              <a:srgbClr val="EFA55F"/>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2400" b="1" i="0" u="none" strike="noStrike" kern="1200" cap="none" spc="0" normalizeH="0" baseline="0" noProof="0">
                <a:ln>
                  <a:noFill/>
                </a:ln>
                <a:solidFill>
                  <a:prstClr val="white"/>
                </a:solidFill>
                <a:effectLst/>
                <a:uLnTx/>
                <a:uFillTx/>
                <a:latin typeface="Calibri"/>
                <a:ea typeface="+mn-ea"/>
                <a:cs typeface="+mn-cs"/>
              </a:endParaRPr>
            </a:p>
          </p:txBody>
        </p:sp>
        <p:sp>
          <p:nvSpPr>
            <p:cNvPr id="27" name="TextBox 26">
              <a:extLst>
                <a:ext uri="{FF2B5EF4-FFF2-40B4-BE49-F238E27FC236}">
                  <a16:creationId xmlns:a16="http://schemas.microsoft.com/office/drawing/2014/main" id="{E8DA473A-F4EA-485E-BD96-49E58BCB0A17}"/>
                </a:ext>
              </a:extLst>
            </p:cNvPr>
            <p:cNvSpPr txBox="1"/>
            <p:nvPr/>
          </p:nvSpPr>
          <p:spPr>
            <a:xfrm>
              <a:off x="2526124" y="3580762"/>
              <a:ext cx="1951430" cy="1605483"/>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Batang"/>
                  <a:ea typeface="+mn-ea"/>
                  <a:cs typeface="+mn-cs"/>
                </a:rPr>
                <a:t>Data and Metadata</a:t>
              </a:r>
            </a:p>
          </p:txBody>
        </p:sp>
      </p:grpSp>
      <p:pic>
        <p:nvPicPr>
          <p:cNvPr id="24" name="Picture 2" descr="Image result for end user">
            <a:extLst>
              <a:ext uri="{FF2B5EF4-FFF2-40B4-BE49-F238E27FC236}">
                <a16:creationId xmlns:a16="http://schemas.microsoft.com/office/drawing/2014/main" id="{610E7F7D-DF11-4B46-B57E-4EB49C8272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10576" y="4185260"/>
            <a:ext cx="597180" cy="597180"/>
          </a:xfrm>
          <a:prstGeom prst="rect">
            <a:avLst/>
          </a:prstGeom>
          <a:noFill/>
          <a:extLst>
            <a:ext uri="{909E8E84-426E-40DD-AFC4-6F175D3DCCD1}">
              <a14:hiddenFill xmlns:a14="http://schemas.microsoft.com/office/drawing/2010/main">
                <a:solidFill>
                  <a:srgbClr val="FFFFFF"/>
                </a:solidFill>
              </a14:hiddenFill>
            </a:ext>
          </a:extLst>
        </p:spPr>
      </p:pic>
      <p:sp>
        <p:nvSpPr>
          <p:cNvPr id="25" name="TextBox 24">
            <a:extLst>
              <a:ext uri="{FF2B5EF4-FFF2-40B4-BE49-F238E27FC236}">
                <a16:creationId xmlns:a16="http://schemas.microsoft.com/office/drawing/2014/main" id="{692449FD-050D-4C28-A9E0-00D24405F133}"/>
              </a:ext>
            </a:extLst>
          </p:cNvPr>
          <p:cNvSpPr txBox="1"/>
          <p:nvPr/>
        </p:nvSpPr>
        <p:spPr>
          <a:xfrm>
            <a:off x="8722186" y="4392679"/>
            <a:ext cx="703269" cy="369332"/>
          </a:xfrm>
          <a:prstGeom prst="rect">
            <a:avLst/>
          </a:prstGeom>
          <a:noFill/>
        </p:spPr>
        <p:txBody>
          <a:bodyPr wrap="non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Users</a:t>
            </a:r>
          </a:p>
        </p:txBody>
      </p:sp>
      <p:pic>
        <p:nvPicPr>
          <p:cNvPr id="7" name="Picture 6">
            <a:extLst>
              <a:ext uri="{FF2B5EF4-FFF2-40B4-BE49-F238E27FC236}">
                <a16:creationId xmlns:a16="http://schemas.microsoft.com/office/drawing/2014/main" id="{272F553C-B1A0-4C2A-9D2D-AF1F6C187B22}"/>
              </a:ext>
            </a:extLst>
          </p:cNvPr>
          <p:cNvPicPr>
            <a:picLocks noChangeAspect="1"/>
          </p:cNvPicPr>
          <p:nvPr/>
        </p:nvPicPr>
        <p:blipFill>
          <a:blip r:embed="rId4"/>
          <a:stretch>
            <a:fillRect/>
          </a:stretch>
        </p:blipFill>
        <p:spPr>
          <a:xfrm>
            <a:off x="8710854" y="5243502"/>
            <a:ext cx="1328156" cy="1200329"/>
          </a:xfrm>
          <a:prstGeom prst="rect">
            <a:avLst/>
          </a:prstGeom>
        </p:spPr>
      </p:pic>
    </p:spTree>
    <p:extLst>
      <p:ext uri="{BB962C8B-B14F-4D97-AF65-F5344CB8AC3E}">
        <p14:creationId xmlns:p14="http://schemas.microsoft.com/office/powerpoint/2010/main" val="3993644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1E091-59BA-4881-A1B9-846BDF8FFAE4}"/>
              </a:ext>
            </a:extLst>
          </p:cNvPr>
          <p:cNvSpPr>
            <a:spLocks noGrp="1"/>
          </p:cNvSpPr>
          <p:nvPr>
            <p:ph type="title"/>
          </p:nvPr>
        </p:nvSpPr>
        <p:spPr>
          <a:xfrm>
            <a:off x="1417716" y="252917"/>
            <a:ext cx="5571417" cy="734370"/>
          </a:xfrm>
        </p:spPr>
        <p:txBody>
          <a:bodyPr>
            <a:normAutofit fontScale="90000"/>
          </a:bodyPr>
          <a:lstStyle/>
          <a:p>
            <a:r>
              <a:rPr lang="en-GB" sz="3600" dirty="0"/>
              <a:t>“Publish” – “Find” – “Bind”</a:t>
            </a:r>
          </a:p>
        </p:txBody>
      </p:sp>
      <p:sp>
        <p:nvSpPr>
          <p:cNvPr id="7" name="Rectangle 6">
            <a:extLst>
              <a:ext uri="{FF2B5EF4-FFF2-40B4-BE49-F238E27FC236}">
                <a16:creationId xmlns:a16="http://schemas.microsoft.com/office/drawing/2014/main" id="{A8AC2D63-118E-45E1-9883-5C05E2C97726}"/>
              </a:ext>
            </a:extLst>
          </p:cNvPr>
          <p:cNvSpPr/>
          <p:nvPr/>
        </p:nvSpPr>
        <p:spPr>
          <a:xfrm>
            <a:off x="5152392" y="2110512"/>
            <a:ext cx="999461" cy="611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Discover</a:t>
            </a:r>
          </a:p>
        </p:txBody>
      </p:sp>
      <p:sp>
        <p:nvSpPr>
          <p:cNvPr id="8" name="Rectangle 7">
            <a:extLst>
              <a:ext uri="{FF2B5EF4-FFF2-40B4-BE49-F238E27FC236}">
                <a16:creationId xmlns:a16="http://schemas.microsoft.com/office/drawing/2014/main" id="{B56649C6-DC6C-4225-B2CC-2135374CCA59}"/>
              </a:ext>
            </a:extLst>
          </p:cNvPr>
          <p:cNvSpPr/>
          <p:nvPr/>
        </p:nvSpPr>
        <p:spPr>
          <a:xfrm>
            <a:off x="2469444" y="3277486"/>
            <a:ext cx="1244251"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Data Creation</a:t>
            </a:r>
          </a:p>
        </p:txBody>
      </p:sp>
      <p:sp>
        <p:nvSpPr>
          <p:cNvPr id="9" name="Rectangle 8">
            <a:extLst>
              <a:ext uri="{FF2B5EF4-FFF2-40B4-BE49-F238E27FC236}">
                <a16:creationId xmlns:a16="http://schemas.microsoft.com/office/drawing/2014/main" id="{3108C7B4-D74D-4259-9F0E-72D0BA340FD1}"/>
              </a:ext>
            </a:extLst>
          </p:cNvPr>
          <p:cNvSpPr/>
          <p:nvPr/>
        </p:nvSpPr>
        <p:spPr>
          <a:xfrm>
            <a:off x="5152391" y="4697768"/>
            <a:ext cx="999461" cy="6113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alibri"/>
                <a:ea typeface="+mn-ea"/>
                <a:cs typeface="+mn-cs"/>
              </a:rPr>
              <a:t>Publish</a:t>
            </a:r>
          </a:p>
        </p:txBody>
      </p:sp>
      <p:cxnSp>
        <p:nvCxnSpPr>
          <p:cNvPr id="11" name="Straight Arrow Connector 10">
            <a:extLst>
              <a:ext uri="{FF2B5EF4-FFF2-40B4-BE49-F238E27FC236}">
                <a16:creationId xmlns:a16="http://schemas.microsoft.com/office/drawing/2014/main" id="{5AA89FC9-AAF3-4406-B604-F04597A03B44}"/>
              </a:ext>
            </a:extLst>
          </p:cNvPr>
          <p:cNvCxnSpPr>
            <a:cxnSpLocks/>
          </p:cNvCxnSpPr>
          <p:nvPr/>
        </p:nvCxnSpPr>
        <p:spPr>
          <a:xfrm flipV="1">
            <a:off x="6275899" y="4122017"/>
            <a:ext cx="1201479" cy="854021"/>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3" name="Straight Arrow Connector 12">
            <a:extLst>
              <a:ext uri="{FF2B5EF4-FFF2-40B4-BE49-F238E27FC236}">
                <a16:creationId xmlns:a16="http://schemas.microsoft.com/office/drawing/2014/main" id="{4A68951C-ED76-41CA-9C0D-3B57516D3488}"/>
              </a:ext>
            </a:extLst>
          </p:cNvPr>
          <p:cNvCxnSpPr>
            <a:cxnSpLocks/>
          </p:cNvCxnSpPr>
          <p:nvPr/>
        </p:nvCxnSpPr>
        <p:spPr>
          <a:xfrm flipH="1" flipV="1">
            <a:off x="6275900" y="2551814"/>
            <a:ext cx="999460" cy="725672"/>
          </a:xfrm>
          <a:prstGeom prst="straightConnector1">
            <a:avLst/>
          </a:prstGeom>
          <a:ln w="9525" cap="flat" cmpd="sng" algn="ctr">
            <a:solidFill>
              <a:schemeClr val="accent1"/>
            </a:solidFill>
            <a:prstDash val="solid"/>
            <a:round/>
            <a:headEnd type="arrow" w="med" len="med"/>
            <a:tailEnd type="arrow" w="med" len="med"/>
          </a:ln>
        </p:spPr>
        <p:style>
          <a:lnRef idx="0">
            <a:scrgbClr r="0" g="0" b="0"/>
          </a:lnRef>
          <a:fillRef idx="0">
            <a:scrgbClr r="0" g="0" b="0"/>
          </a:fillRef>
          <a:effectRef idx="0">
            <a:scrgbClr r="0" g="0" b="0"/>
          </a:effectRef>
          <a:fontRef idx="minor">
            <a:schemeClr val="tx1"/>
          </a:fontRef>
        </p:style>
      </p:cxnSp>
      <p:cxnSp>
        <p:nvCxnSpPr>
          <p:cNvPr id="19" name="Straight Arrow Connector 18">
            <a:extLst>
              <a:ext uri="{FF2B5EF4-FFF2-40B4-BE49-F238E27FC236}">
                <a16:creationId xmlns:a16="http://schemas.microsoft.com/office/drawing/2014/main" id="{8C1BCB51-2538-4603-836E-11E0A0EED08C}"/>
              </a:ext>
            </a:extLst>
          </p:cNvPr>
          <p:cNvCxnSpPr/>
          <p:nvPr/>
        </p:nvCxnSpPr>
        <p:spPr>
          <a:xfrm>
            <a:off x="3458271" y="4284921"/>
            <a:ext cx="1584252" cy="6911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DA8F7419-5AA9-4EBF-A54F-EEE36C152AAC}"/>
              </a:ext>
            </a:extLst>
          </p:cNvPr>
          <p:cNvCxnSpPr/>
          <p:nvPr/>
        </p:nvCxnSpPr>
        <p:spPr>
          <a:xfrm flipV="1">
            <a:off x="3266885" y="2456121"/>
            <a:ext cx="1761459" cy="7336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894AC43-1AA3-40FD-8EFB-51E4DAE3CCE8}"/>
              </a:ext>
            </a:extLst>
          </p:cNvPr>
          <p:cNvSpPr txBox="1"/>
          <p:nvPr/>
        </p:nvSpPr>
        <p:spPr>
          <a:xfrm>
            <a:off x="3165788" y="2451438"/>
            <a:ext cx="1095813"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Metadata</a:t>
            </a:r>
          </a:p>
        </p:txBody>
      </p:sp>
      <p:sp>
        <p:nvSpPr>
          <p:cNvPr id="23" name="TextBox 22">
            <a:extLst>
              <a:ext uri="{FF2B5EF4-FFF2-40B4-BE49-F238E27FC236}">
                <a16:creationId xmlns:a16="http://schemas.microsoft.com/office/drawing/2014/main" id="{7C86F2E1-8D60-4D19-AA29-D4BD79E9AF7E}"/>
              </a:ext>
            </a:extLst>
          </p:cNvPr>
          <p:cNvSpPr txBox="1"/>
          <p:nvPr/>
        </p:nvSpPr>
        <p:spPr>
          <a:xfrm>
            <a:off x="3165787" y="4648602"/>
            <a:ext cx="93615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Content</a:t>
            </a:r>
          </a:p>
        </p:txBody>
      </p:sp>
      <p:sp>
        <p:nvSpPr>
          <p:cNvPr id="24" name="TextBox 23">
            <a:extLst>
              <a:ext uri="{FF2B5EF4-FFF2-40B4-BE49-F238E27FC236}">
                <a16:creationId xmlns:a16="http://schemas.microsoft.com/office/drawing/2014/main" id="{4792E64D-1126-451C-9BA6-62B9B243066A}"/>
              </a:ext>
            </a:extLst>
          </p:cNvPr>
          <p:cNvSpPr txBox="1"/>
          <p:nvPr/>
        </p:nvSpPr>
        <p:spPr>
          <a:xfrm>
            <a:off x="6480052" y="2451438"/>
            <a:ext cx="812851"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Search</a:t>
            </a:r>
          </a:p>
        </p:txBody>
      </p:sp>
      <p:sp>
        <p:nvSpPr>
          <p:cNvPr id="25" name="TextBox 24">
            <a:extLst>
              <a:ext uri="{FF2B5EF4-FFF2-40B4-BE49-F238E27FC236}">
                <a16:creationId xmlns:a16="http://schemas.microsoft.com/office/drawing/2014/main" id="{C309BFFC-9D99-4AC7-8684-1B3F60F0742F}"/>
              </a:ext>
            </a:extLst>
          </p:cNvPr>
          <p:cNvSpPr txBox="1"/>
          <p:nvPr/>
        </p:nvSpPr>
        <p:spPr>
          <a:xfrm>
            <a:off x="6527603" y="4642720"/>
            <a:ext cx="80823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Access</a:t>
            </a:r>
          </a:p>
        </p:txBody>
      </p:sp>
      <p:grpSp>
        <p:nvGrpSpPr>
          <p:cNvPr id="26" name="Group 25">
            <a:extLst>
              <a:ext uri="{FF2B5EF4-FFF2-40B4-BE49-F238E27FC236}">
                <a16:creationId xmlns:a16="http://schemas.microsoft.com/office/drawing/2014/main" id="{A6BF06F2-D302-4C0F-9AE5-24FFF41D7078}"/>
              </a:ext>
            </a:extLst>
          </p:cNvPr>
          <p:cNvGrpSpPr/>
          <p:nvPr/>
        </p:nvGrpSpPr>
        <p:grpSpPr>
          <a:xfrm>
            <a:off x="7399407" y="3090563"/>
            <a:ext cx="815519" cy="1288246"/>
            <a:chOff x="5460307" y="1264354"/>
            <a:chExt cx="815519" cy="1288246"/>
          </a:xfrm>
        </p:grpSpPr>
        <p:pic>
          <p:nvPicPr>
            <p:cNvPr id="27" name="Picture 2" descr="Image result for end user">
              <a:extLst>
                <a:ext uri="{FF2B5EF4-FFF2-40B4-BE49-F238E27FC236}">
                  <a16:creationId xmlns:a16="http://schemas.microsoft.com/office/drawing/2014/main" id="{5DB305D7-AEA6-4AEE-8761-88F0661DCA8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0307" y="1264354"/>
              <a:ext cx="815519" cy="815519"/>
            </a:xfrm>
            <a:prstGeom prst="rect">
              <a:avLst/>
            </a:prstGeom>
            <a:noFill/>
            <a:extLst>
              <a:ext uri="{909E8E84-426E-40DD-AFC4-6F175D3DCCD1}">
                <a14:hiddenFill xmlns:a14="http://schemas.microsoft.com/office/drawing/2010/main">
                  <a:solidFill>
                    <a:srgbClr val="FFFFFF"/>
                  </a:solidFill>
                </a14:hiddenFill>
              </a:ext>
            </a:extLst>
          </p:spPr>
        </p:pic>
        <p:sp>
          <p:nvSpPr>
            <p:cNvPr id="28" name="TextBox 27">
              <a:extLst>
                <a:ext uri="{FF2B5EF4-FFF2-40B4-BE49-F238E27FC236}">
                  <a16:creationId xmlns:a16="http://schemas.microsoft.com/office/drawing/2014/main" id="{DD95B6C0-74A7-4BF2-B8B3-7F87597842B6}"/>
                </a:ext>
              </a:extLst>
            </p:cNvPr>
            <p:cNvSpPr txBox="1"/>
            <p:nvPr/>
          </p:nvSpPr>
          <p:spPr>
            <a:xfrm>
              <a:off x="5511807" y="1906269"/>
              <a:ext cx="703269" cy="646331"/>
            </a:xfrm>
            <a:prstGeom prst="rect">
              <a:avLst/>
            </a:prstGeom>
            <a:noFill/>
          </p:spPr>
          <p:txBody>
            <a:bodyPr wrap="none" rtlCol="0">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MSDI</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Calibri"/>
                  <a:ea typeface="+mn-ea"/>
                  <a:cs typeface="+mn-cs"/>
                </a:rPr>
                <a:t>Users</a:t>
              </a:r>
            </a:p>
          </p:txBody>
        </p:sp>
      </p:grpSp>
      <p:sp>
        <p:nvSpPr>
          <p:cNvPr id="40" name="TextBox 39">
            <a:extLst>
              <a:ext uri="{FF2B5EF4-FFF2-40B4-BE49-F238E27FC236}">
                <a16:creationId xmlns:a16="http://schemas.microsoft.com/office/drawing/2014/main" id="{203CFF86-0ED0-4C3A-ACC3-A34CBD2DF22E}"/>
              </a:ext>
            </a:extLst>
          </p:cNvPr>
          <p:cNvSpPr txBox="1"/>
          <p:nvPr/>
        </p:nvSpPr>
        <p:spPr>
          <a:xfrm>
            <a:off x="4178582" y="2506624"/>
            <a:ext cx="263214" cy="276999"/>
          </a:xfrm>
          <a:prstGeom prst="rect">
            <a:avLst/>
          </a:prstGeom>
          <a:no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1</a:t>
            </a:r>
          </a:p>
        </p:txBody>
      </p:sp>
      <p:sp>
        <p:nvSpPr>
          <p:cNvPr id="41" name="TextBox 40">
            <a:extLst>
              <a:ext uri="{FF2B5EF4-FFF2-40B4-BE49-F238E27FC236}">
                <a16:creationId xmlns:a16="http://schemas.microsoft.com/office/drawing/2014/main" id="{5A2D2ACA-A570-47E7-B53E-6C2719CC1DDD}"/>
              </a:ext>
            </a:extLst>
          </p:cNvPr>
          <p:cNvSpPr txBox="1"/>
          <p:nvPr/>
        </p:nvSpPr>
        <p:spPr>
          <a:xfrm>
            <a:off x="4026602" y="4706729"/>
            <a:ext cx="263214" cy="276999"/>
          </a:xfrm>
          <a:prstGeom prst="rect">
            <a:avLst/>
          </a:prstGeom>
          <a:no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2</a:t>
            </a:r>
          </a:p>
        </p:txBody>
      </p:sp>
      <p:sp>
        <p:nvSpPr>
          <p:cNvPr id="42" name="TextBox 41">
            <a:extLst>
              <a:ext uri="{FF2B5EF4-FFF2-40B4-BE49-F238E27FC236}">
                <a16:creationId xmlns:a16="http://schemas.microsoft.com/office/drawing/2014/main" id="{899485D1-58A2-4427-8200-E40E0121E3FC}"/>
              </a:ext>
            </a:extLst>
          </p:cNvPr>
          <p:cNvSpPr txBox="1"/>
          <p:nvPr/>
        </p:nvSpPr>
        <p:spPr>
          <a:xfrm>
            <a:off x="7240382" y="2501638"/>
            <a:ext cx="263214" cy="276999"/>
          </a:xfrm>
          <a:prstGeom prst="rect">
            <a:avLst/>
          </a:prstGeom>
          <a:no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3</a:t>
            </a:r>
          </a:p>
        </p:txBody>
      </p:sp>
      <p:sp>
        <p:nvSpPr>
          <p:cNvPr id="43" name="TextBox 42">
            <a:extLst>
              <a:ext uri="{FF2B5EF4-FFF2-40B4-BE49-F238E27FC236}">
                <a16:creationId xmlns:a16="http://schemas.microsoft.com/office/drawing/2014/main" id="{844E9B06-3B12-4D5D-B671-5769DD64F46F}"/>
              </a:ext>
            </a:extLst>
          </p:cNvPr>
          <p:cNvSpPr txBox="1"/>
          <p:nvPr/>
        </p:nvSpPr>
        <p:spPr>
          <a:xfrm>
            <a:off x="7289563" y="4697768"/>
            <a:ext cx="263214" cy="276999"/>
          </a:xfrm>
          <a:prstGeom prst="rect">
            <a:avLst/>
          </a:prstGeom>
          <a:noFill/>
          <a:ln>
            <a:solidFill>
              <a:schemeClr val="tx1"/>
            </a:solidFill>
          </a:ln>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Calibri"/>
                <a:ea typeface="+mn-ea"/>
                <a:cs typeface="+mn-cs"/>
              </a:rPr>
              <a:t>4</a:t>
            </a:r>
          </a:p>
        </p:txBody>
      </p:sp>
      <p:pic>
        <p:nvPicPr>
          <p:cNvPr id="32" name="Picture 31">
            <a:extLst>
              <a:ext uri="{FF2B5EF4-FFF2-40B4-BE49-F238E27FC236}">
                <a16:creationId xmlns:a16="http://schemas.microsoft.com/office/drawing/2014/main" id="{E23850C3-F028-496B-AC26-B14185A13298}"/>
              </a:ext>
            </a:extLst>
          </p:cNvPr>
          <p:cNvPicPr>
            <a:picLocks noChangeAspect="1"/>
          </p:cNvPicPr>
          <p:nvPr/>
        </p:nvPicPr>
        <p:blipFill>
          <a:blip r:embed="rId4"/>
          <a:stretch>
            <a:fillRect/>
          </a:stretch>
        </p:blipFill>
        <p:spPr>
          <a:xfrm>
            <a:off x="9445881" y="138089"/>
            <a:ext cx="1321627" cy="1185176"/>
          </a:xfrm>
          <a:prstGeom prst="rect">
            <a:avLst/>
          </a:prstGeom>
        </p:spPr>
      </p:pic>
      <p:pic>
        <p:nvPicPr>
          <p:cNvPr id="45" name="Picture 44">
            <a:extLst>
              <a:ext uri="{FF2B5EF4-FFF2-40B4-BE49-F238E27FC236}">
                <a16:creationId xmlns:a16="http://schemas.microsoft.com/office/drawing/2014/main" id="{7C49D22E-767D-4F43-A288-D283C1FABAE3}"/>
              </a:ext>
            </a:extLst>
          </p:cNvPr>
          <p:cNvPicPr>
            <a:picLocks noChangeAspect="1"/>
          </p:cNvPicPr>
          <p:nvPr/>
        </p:nvPicPr>
        <p:blipFill>
          <a:blip r:embed="rId5"/>
          <a:stretch>
            <a:fillRect/>
          </a:stretch>
        </p:blipFill>
        <p:spPr>
          <a:xfrm>
            <a:off x="10821553" y="138089"/>
            <a:ext cx="1321627" cy="1185176"/>
          </a:xfrm>
          <a:prstGeom prst="rect">
            <a:avLst/>
          </a:prstGeom>
        </p:spPr>
      </p:pic>
      <p:pic>
        <p:nvPicPr>
          <p:cNvPr id="46" name="Picture 45">
            <a:extLst>
              <a:ext uri="{FF2B5EF4-FFF2-40B4-BE49-F238E27FC236}">
                <a16:creationId xmlns:a16="http://schemas.microsoft.com/office/drawing/2014/main" id="{F8EF9D37-36DA-4EAF-95C8-7FAD505B877C}"/>
              </a:ext>
            </a:extLst>
          </p:cNvPr>
          <p:cNvPicPr>
            <a:picLocks noChangeAspect="1"/>
          </p:cNvPicPr>
          <p:nvPr/>
        </p:nvPicPr>
        <p:blipFill>
          <a:blip r:embed="rId6"/>
          <a:stretch>
            <a:fillRect/>
          </a:stretch>
        </p:blipFill>
        <p:spPr>
          <a:xfrm>
            <a:off x="8070209" y="120393"/>
            <a:ext cx="1321627" cy="1185176"/>
          </a:xfrm>
          <a:prstGeom prst="rect">
            <a:avLst/>
          </a:prstGeom>
        </p:spPr>
      </p:pic>
      <p:sp>
        <p:nvSpPr>
          <p:cNvPr id="31" name="Content Placeholder 2">
            <a:extLst>
              <a:ext uri="{FF2B5EF4-FFF2-40B4-BE49-F238E27FC236}">
                <a16:creationId xmlns:a16="http://schemas.microsoft.com/office/drawing/2014/main" id="{6AF3DD02-8D85-4251-9825-0756487A32B7}"/>
              </a:ext>
            </a:extLst>
          </p:cNvPr>
          <p:cNvSpPr>
            <a:spLocks noGrp="1"/>
          </p:cNvSpPr>
          <p:nvPr>
            <p:ph idx="1"/>
          </p:nvPr>
        </p:nvSpPr>
        <p:spPr>
          <a:xfrm>
            <a:off x="8665308" y="2927728"/>
            <a:ext cx="3381380" cy="1658416"/>
          </a:xfrm>
        </p:spPr>
        <p:txBody>
          <a:bodyPr>
            <a:normAutofit fontScale="85000" lnSpcReduction="20000"/>
          </a:bodyPr>
          <a:lstStyle/>
          <a:p>
            <a:pPr marL="342900" indent="-342900">
              <a:buFont typeface="+mj-lt"/>
              <a:buAutoNum type="arabicPeriod"/>
            </a:pPr>
            <a:r>
              <a:rPr lang="en-GB" sz="1800" dirty="0"/>
              <a:t>Providers publish metadata of their services</a:t>
            </a:r>
          </a:p>
          <a:p>
            <a:pPr marL="342900" indent="-342900">
              <a:buFont typeface="+mj-lt"/>
              <a:buAutoNum type="arabicPeriod"/>
            </a:pPr>
            <a:r>
              <a:rPr lang="en-GB" sz="1800" dirty="0"/>
              <a:t>Providers author and publish content</a:t>
            </a:r>
          </a:p>
          <a:p>
            <a:pPr marL="342900" indent="-342900">
              <a:buFont typeface="+mj-lt"/>
              <a:buAutoNum type="arabicPeriod"/>
            </a:pPr>
            <a:r>
              <a:rPr lang="en-GB" sz="1800" dirty="0"/>
              <a:t>Users search and discover results</a:t>
            </a:r>
          </a:p>
          <a:p>
            <a:pPr marL="342900" indent="-342900">
              <a:buFont typeface="+mj-lt"/>
              <a:buAutoNum type="arabicPeriod"/>
            </a:pPr>
            <a:r>
              <a:rPr lang="en-GB" sz="1800" dirty="0"/>
              <a:t>Users consume data from the providers.</a:t>
            </a:r>
          </a:p>
          <a:p>
            <a:endParaRPr lang="en-GB" sz="1800" dirty="0"/>
          </a:p>
        </p:txBody>
      </p:sp>
    </p:spTree>
    <p:extLst>
      <p:ext uri="{BB962C8B-B14F-4D97-AF65-F5344CB8AC3E}">
        <p14:creationId xmlns:p14="http://schemas.microsoft.com/office/powerpoint/2010/main" val="2377338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HO">
            <a:extLst>
              <a:ext uri="{FF2B5EF4-FFF2-40B4-BE49-F238E27FC236}">
                <a16:creationId xmlns:a16="http://schemas.microsoft.com/office/drawing/2014/main" id="{E97D8B05-E0E8-46D0-AD2A-C8FB7F007A1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2559" y="198519"/>
            <a:ext cx="869862" cy="86986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13DCD62E-55AA-419B-BF8C-C7AEACFB83D8}"/>
              </a:ext>
            </a:extLst>
          </p:cNvPr>
          <p:cNvPicPr>
            <a:picLocks noChangeAspect="1"/>
          </p:cNvPicPr>
          <p:nvPr/>
        </p:nvPicPr>
        <p:blipFill>
          <a:blip r:embed="rId4"/>
          <a:stretch>
            <a:fillRect/>
          </a:stretch>
        </p:blipFill>
        <p:spPr>
          <a:xfrm>
            <a:off x="4741449" y="174031"/>
            <a:ext cx="1773010" cy="894350"/>
          </a:xfrm>
          <a:prstGeom prst="rect">
            <a:avLst/>
          </a:prstGeom>
        </p:spPr>
      </p:pic>
      <p:pic>
        <p:nvPicPr>
          <p:cNvPr id="11" name="Picture 10">
            <a:extLst>
              <a:ext uri="{FF2B5EF4-FFF2-40B4-BE49-F238E27FC236}">
                <a16:creationId xmlns:a16="http://schemas.microsoft.com/office/drawing/2014/main" id="{3F33C628-7710-4D70-A860-697C26893CA2}"/>
              </a:ext>
            </a:extLst>
          </p:cNvPr>
          <p:cNvPicPr>
            <a:picLocks noChangeAspect="1"/>
          </p:cNvPicPr>
          <p:nvPr/>
        </p:nvPicPr>
        <p:blipFill>
          <a:blip r:embed="rId5"/>
          <a:stretch>
            <a:fillRect/>
          </a:stretch>
        </p:blipFill>
        <p:spPr>
          <a:xfrm>
            <a:off x="7513487" y="179254"/>
            <a:ext cx="973385" cy="894350"/>
          </a:xfrm>
          <a:prstGeom prst="rect">
            <a:avLst/>
          </a:prstGeom>
        </p:spPr>
      </p:pic>
      <p:sp>
        <p:nvSpPr>
          <p:cNvPr id="17" name="Rectangle 16">
            <a:extLst>
              <a:ext uri="{FF2B5EF4-FFF2-40B4-BE49-F238E27FC236}">
                <a16:creationId xmlns:a16="http://schemas.microsoft.com/office/drawing/2014/main" id="{8C78A645-0C59-4719-934A-9D0BF4571EA0}"/>
              </a:ext>
            </a:extLst>
          </p:cNvPr>
          <p:cNvSpPr/>
          <p:nvPr/>
        </p:nvSpPr>
        <p:spPr>
          <a:xfrm>
            <a:off x="744040" y="1690322"/>
            <a:ext cx="10823672" cy="2031325"/>
          </a:xfrm>
          <a:prstGeom prst="rect">
            <a:avLst/>
          </a:prstGeom>
          <a:ln>
            <a:solidFill>
              <a:srgbClr val="4472C4"/>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Standards are technical documents that detail interfaces or encodings (OGC).</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Software developers, cartographers and data engineers use these documents to build their products and services. </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Standards span the collection, management, publication and use of geospatial data</a:t>
            </a:r>
          </a:p>
          <a:p>
            <a:pPr marL="0" marR="0" lvl="0" indent="0" algn="just"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Key to MSDI are </a:t>
            </a:r>
            <a:r>
              <a:rPr kumimoji="0" lang="en-US" sz="1800" b="0" i="0" u="sng" strike="noStrike" kern="1200" cap="none" spc="0" normalizeH="0" baseline="0" noProof="0" dirty="0">
                <a:ln>
                  <a:noFill/>
                </a:ln>
                <a:solidFill>
                  <a:prstClr val="black"/>
                </a:solidFill>
                <a:effectLst/>
                <a:uLnTx/>
                <a:uFillTx/>
                <a:latin typeface="Calibri"/>
                <a:ea typeface="+mn-ea"/>
                <a:cs typeface="+mn-cs"/>
              </a:rPr>
              <a:t>open</a:t>
            </a:r>
            <a:r>
              <a:rPr kumimoji="0" lang="en-US" sz="1800" b="0" i="0" u="none" strike="noStrike" kern="1200" cap="none" spc="0" normalizeH="0" baseline="0" noProof="0" dirty="0">
                <a:ln>
                  <a:noFill/>
                </a:ln>
                <a:solidFill>
                  <a:prstClr val="black"/>
                </a:solidFill>
                <a:effectLst/>
                <a:uLnTx/>
                <a:uFillTx/>
                <a:latin typeface="Calibri"/>
                <a:ea typeface="+mn-ea"/>
                <a:cs typeface="+mn-cs"/>
              </a:rPr>
              <a:t> standards and standards </a:t>
            </a:r>
            <a:r>
              <a:rPr kumimoji="0" lang="en-US" sz="1800" b="0" i="0" u="sng" strike="noStrike" kern="1200" cap="none" spc="0" normalizeH="0" baseline="0" noProof="0" dirty="0">
                <a:ln>
                  <a:noFill/>
                </a:ln>
                <a:solidFill>
                  <a:prstClr val="black"/>
                </a:solidFill>
                <a:effectLst/>
                <a:uLnTx/>
                <a:uFillTx/>
                <a:latin typeface="Calibri"/>
                <a:ea typeface="+mn-ea"/>
                <a:cs typeface="+mn-cs"/>
              </a:rPr>
              <a:t>interoperability</a:t>
            </a:r>
          </a:p>
        </p:txBody>
      </p:sp>
      <p:pic>
        <p:nvPicPr>
          <p:cNvPr id="2" name="Picture 1">
            <a:extLst>
              <a:ext uri="{FF2B5EF4-FFF2-40B4-BE49-F238E27FC236}">
                <a16:creationId xmlns:a16="http://schemas.microsoft.com/office/drawing/2014/main" id="{85CE384B-D3D4-4AF3-83AC-4C08594A1D29}"/>
              </a:ext>
            </a:extLst>
          </p:cNvPr>
          <p:cNvPicPr>
            <a:picLocks noChangeAspect="1"/>
          </p:cNvPicPr>
          <p:nvPr/>
        </p:nvPicPr>
        <p:blipFill>
          <a:blip r:embed="rId6"/>
          <a:stretch>
            <a:fillRect/>
          </a:stretch>
        </p:blipFill>
        <p:spPr>
          <a:xfrm>
            <a:off x="10756123" y="109494"/>
            <a:ext cx="1321627" cy="1185176"/>
          </a:xfrm>
          <a:prstGeom prst="rect">
            <a:avLst/>
          </a:prstGeom>
        </p:spPr>
      </p:pic>
      <p:sp>
        <p:nvSpPr>
          <p:cNvPr id="13" name="Rectangle 12">
            <a:extLst>
              <a:ext uri="{FF2B5EF4-FFF2-40B4-BE49-F238E27FC236}">
                <a16:creationId xmlns:a16="http://schemas.microsoft.com/office/drawing/2014/main" id="{6B098FA6-4386-45F5-B12A-CFE9F1387C33}"/>
              </a:ext>
            </a:extLst>
          </p:cNvPr>
          <p:cNvSpPr/>
          <p:nvPr/>
        </p:nvSpPr>
        <p:spPr>
          <a:xfrm>
            <a:off x="1409626" y="4615364"/>
            <a:ext cx="2332795" cy="923330"/>
          </a:xfrm>
          <a:prstGeom prst="rect">
            <a:avLst/>
          </a:prstGeom>
          <a:ln>
            <a:solidFill>
              <a:srgbClr val="4472C4"/>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Open Standards can be used by anyone at little or no cost</a:t>
            </a:r>
            <a:endParaRPr kumimoji="0" lang="en-US" sz="1800" b="0" i="0" u="sng" strike="noStrike" kern="1200" cap="none" spc="0" normalizeH="0" baseline="0" noProof="0" dirty="0">
              <a:ln>
                <a:noFill/>
              </a:ln>
              <a:solidFill>
                <a:prstClr val="black"/>
              </a:solidFill>
              <a:effectLst/>
              <a:uLnTx/>
              <a:uFillTx/>
              <a:latin typeface="Calibri"/>
              <a:ea typeface="+mn-ea"/>
              <a:cs typeface="+mn-cs"/>
            </a:endParaRPr>
          </a:p>
        </p:txBody>
      </p:sp>
      <p:sp>
        <p:nvSpPr>
          <p:cNvPr id="14" name="Rectangle 13">
            <a:extLst>
              <a:ext uri="{FF2B5EF4-FFF2-40B4-BE49-F238E27FC236}">
                <a16:creationId xmlns:a16="http://schemas.microsoft.com/office/drawing/2014/main" id="{BC0664D1-2F8F-4D6B-BFEF-C4BB14EA9DC2}"/>
              </a:ext>
            </a:extLst>
          </p:cNvPr>
          <p:cNvSpPr/>
          <p:nvPr/>
        </p:nvSpPr>
        <p:spPr>
          <a:xfrm>
            <a:off x="4546830" y="4614495"/>
            <a:ext cx="5330816" cy="923330"/>
          </a:xfrm>
          <a:prstGeom prst="rect">
            <a:avLst/>
          </a:prstGeom>
          <a:ln>
            <a:solidFill>
              <a:srgbClr val="4472C4"/>
            </a:solidFill>
          </a:ln>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a:ea typeface="+mn-ea"/>
                <a:cs typeface="+mn-cs"/>
              </a:rPr>
              <a:t>Interoperability is being able to combine data and services from different sources without requiring specific efforts of humans or machines </a:t>
            </a:r>
            <a:endParaRPr kumimoji="0" lang="en-US" sz="1800" b="0" i="0" u="sng" strike="noStrike" kern="1200" cap="none" spc="0" normalizeH="0" baseline="0" noProof="0" dirty="0">
              <a:ln>
                <a:noFill/>
              </a:ln>
              <a:solidFill>
                <a:prstClr val="black"/>
              </a:solidFill>
              <a:effectLst/>
              <a:uLnTx/>
              <a:uFillTx/>
              <a:latin typeface="Calibri"/>
              <a:ea typeface="+mn-ea"/>
              <a:cs typeface="+mn-cs"/>
            </a:endParaRPr>
          </a:p>
        </p:txBody>
      </p:sp>
      <p:cxnSp>
        <p:nvCxnSpPr>
          <p:cNvPr id="5" name="Straight Arrow Connector 4">
            <a:extLst>
              <a:ext uri="{FF2B5EF4-FFF2-40B4-BE49-F238E27FC236}">
                <a16:creationId xmlns:a16="http://schemas.microsoft.com/office/drawing/2014/main" id="{AA0F1B6E-EB87-473E-BB7C-BA1A78AF88B0}"/>
              </a:ext>
            </a:extLst>
          </p:cNvPr>
          <p:cNvCxnSpPr>
            <a:cxnSpLocks/>
          </p:cNvCxnSpPr>
          <p:nvPr/>
        </p:nvCxnSpPr>
        <p:spPr>
          <a:xfrm>
            <a:off x="5879805" y="3635566"/>
            <a:ext cx="0" cy="9797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FC306F1-BF62-4F42-A6A6-2DB993A9B35F}"/>
              </a:ext>
            </a:extLst>
          </p:cNvPr>
          <p:cNvCxnSpPr>
            <a:cxnSpLocks/>
            <a:endCxn id="13" idx="0"/>
          </p:cNvCxnSpPr>
          <p:nvPr/>
        </p:nvCxnSpPr>
        <p:spPr>
          <a:xfrm>
            <a:off x="2576024" y="3635566"/>
            <a:ext cx="0" cy="9797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01482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DVSECTIONID" val="6QLnjpDmemWvdkPv8CNhLB"/>
</p:tagLst>
</file>

<file path=ppt/theme/theme1.xml><?xml version="1.0" encoding="utf-8"?>
<a:theme xmlns:a="http://schemas.openxmlformats.org/drawingml/2006/main" name="co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rp" id="{0B73938A-1ADD-413E-AC2B-AFCDE9AF9C8E}" vid="{2219A12F-306C-4881-87A9-7CCA7D7BFC0D}"/>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Batang"/>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SDI Course4 blue back - batang heading" id="{640A76E0-9426-4C1D-9B69-D3438312CA8B}" vid="{C03C12C1-1FAB-4099-90D3-7953E2AE9CE7}"/>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corp</Template>
  <TotalTime>0</TotalTime>
  <Words>795</Words>
  <Application>Microsoft Office PowerPoint</Application>
  <PresentationFormat>Widescreen</PresentationFormat>
  <Paragraphs>132</Paragraphs>
  <Slides>9</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Batang</vt:lpstr>
      <vt:lpstr>Arial</vt:lpstr>
      <vt:lpstr>Calibri</vt:lpstr>
      <vt:lpstr>Calibri Light</vt:lpstr>
      <vt:lpstr>Georgia</vt:lpstr>
      <vt:lpstr>Verdana</vt:lpstr>
      <vt:lpstr>corp</vt:lpstr>
      <vt:lpstr>1_Office Theme</vt:lpstr>
      <vt:lpstr>MSDI training courses feedback  MSDIWG10 March 2019 Busan </vt:lpstr>
      <vt:lpstr>PowerPoint Presentation</vt:lpstr>
      <vt:lpstr>PowerPoint Presentation</vt:lpstr>
      <vt:lpstr>PowerPoint Presentation</vt:lpstr>
      <vt:lpstr>PowerPoint Presentation</vt:lpstr>
      <vt:lpstr>PowerPoint Presentation</vt:lpstr>
      <vt:lpstr>Definitions</vt:lpstr>
      <vt:lpstr>“Publish” – “Find” – “Bind”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Berths Depths  Berth Positions</dc:title>
  <dc:creator>Jonathan Pritchard</dc:creator>
  <cp:lastModifiedBy>jon pritchard</cp:lastModifiedBy>
  <cp:revision>72</cp:revision>
  <dcterms:created xsi:type="dcterms:W3CDTF">2018-04-24T08:22:44Z</dcterms:created>
  <dcterms:modified xsi:type="dcterms:W3CDTF">2019-03-04T05:14:39Z</dcterms:modified>
</cp:coreProperties>
</file>