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sldIdLst>
    <p:sldId id="275" r:id="rId2"/>
    <p:sldId id="289" r:id="rId3"/>
    <p:sldId id="291" r:id="rId4"/>
    <p:sldId id="292" r:id="rId5"/>
    <p:sldId id="290" r:id="rId6"/>
    <p:sldId id="293" r:id="rId7"/>
    <p:sldId id="278"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Tech" initials="Abri"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8" autoAdjust="0"/>
    <p:restoredTop sz="94660"/>
  </p:normalViewPr>
  <p:slideViewPr>
    <p:cSldViewPr snapToGrid="0">
      <p:cViewPr varScale="1">
        <p:scale>
          <a:sx n="89" d="100"/>
          <a:sy n="89" d="100"/>
        </p:scale>
        <p:origin x="-48" y="-85"/>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D3A9B22A-55EC-4A68-A1AE-1A1AE03C8C30}" type="datetimeFigureOut">
              <a:rPr lang="en-US" smtClean="0"/>
              <a:t>11/7/2018</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7" name="Rectangle 6"/>
          <p:cNvSpPr/>
          <p:nvPr userDrawn="1"/>
        </p:nvSpPr>
        <p:spPr>
          <a:xfrm>
            <a:off x="0" y="6013967"/>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5" name="Footer Placeholder 4"/>
          <p:cNvSpPr>
            <a:spLocks noGrp="1"/>
          </p:cNvSpPr>
          <p:nvPr>
            <p:ph type="ftr" sz="quarter" idx="11"/>
          </p:nvPr>
        </p:nvSpPr>
        <p:spPr>
          <a:xfrm>
            <a:off x="4038600" y="6276122"/>
            <a:ext cx="4114800" cy="365125"/>
          </a:xfrm>
        </p:spPr>
        <p:txBody>
          <a:bodyPr/>
          <a:lstStyle>
            <a:lvl1pPr>
              <a:defRPr/>
            </a:lvl1pPr>
          </a:lstStyle>
          <a:p>
            <a:r>
              <a:rPr lang="en-US" dirty="0" smtClean="0"/>
              <a:t>HSSC-10 Rostock </a:t>
            </a:r>
            <a:r>
              <a:rPr lang="en-US" dirty="0" err="1" smtClean="0"/>
              <a:t>Gernay</a:t>
            </a:r>
            <a:r>
              <a:rPr lang="en-US" dirty="0" smtClean="0"/>
              <a:t> 14 – May 2018</a:t>
            </a:r>
            <a:endParaRPr lang="en-US" dirty="0"/>
          </a:p>
        </p:txBody>
      </p:sp>
      <p:sp>
        <p:nvSpPr>
          <p:cNvPr id="9"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201136" y="6040080"/>
            <a:ext cx="779685" cy="784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Footer Placeholder 8"/>
          <p:cNvSpPr txBox="1">
            <a:spLocks/>
          </p:cNvSpPr>
          <p:nvPr userDrawn="1"/>
        </p:nvSpPr>
        <p:spPr>
          <a:xfrm>
            <a:off x="7557911" y="6250010"/>
            <a:ext cx="338922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dirty="0" smtClean="0">
                <a:solidFill>
                  <a:schemeClr val="tx1"/>
                </a:solidFill>
              </a:rPr>
              <a:t>International Cable Protection Committee </a:t>
            </a:r>
            <a:br>
              <a:rPr lang="de-DE" dirty="0" smtClean="0">
                <a:solidFill>
                  <a:schemeClr val="tx1"/>
                </a:solidFill>
              </a:rPr>
            </a:br>
            <a:endParaRPr lang="en-US" i="1" dirty="0">
              <a:solidFill>
                <a:schemeClr val="tx1"/>
              </a:solidFill>
            </a:endParaRPr>
          </a:p>
        </p:txBody>
      </p:sp>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76041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3974123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259414"/>
            <a:ext cx="10515600" cy="540511"/>
          </a:xfrm>
        </p:spPr>
        <p:txBody>
          <a:bodyPr/>
          <a:lstStyle>
            <a:lvl1pPr>
              <a:defRPr>
                <a:solidFill>
                  <a:schemeClr val="bg2">
                    <a:lumMod val="5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flipV="1">
            <a:off x="811992" y="893798"/>
            <a:ext cx="10568015" cy="5285"/>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040079"/>
            <a:ext cx="12192000" cy="8372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ooter Placeholder 4"/>
          <p:cNvSpPr>
            <a:spLocks noGrp="1"/>
          </p:cNvSpPr>
          <p:nvPr>
            <p:ph type="ftr" sz="quarter" idx="11"/>
          </p:nvPr>
        </p:nvSpPr>
        <p:spPr>
          <a:xfrm>
            <a:off x="4038600" y="6276122"/>
            <a:ext cx="4114800" cy="365125"/>
          </a:xfrm>
        </p:spPr>
        <p:txBody>
          <a:bodyPr/>
          <a:lstStyle/>
          <a:p>
            <a:r>
              <a:rPr lang="en-US" smtClean="0"/>
              <a:t>IHO COUNCIL</a:t>
            </a:r>
            <a:endParaRPr lang="en-US" dirty="0"/>
          </a:p>
        </p:txBody>
      </p:sp>
      <p:sp>
        <p:nvSpPr>
          <p:cNvPr id="11" name="Slide Number Placeholder 5"/>
          <p:cNvSpPr>
            <a:spLocks noGrp="1"/>
          </p:cNvSpPr>
          <p:nvPr>
            <p:ph type="sldNum" sz="quarter" idx="12"/>
          </p:nvPr>
        </p:nvSpPr>
        <p:spPr>
          <a:xfrm>
            <a:off x="8986777" y="6276121"/>
            <a:ext cx="2743200" cy="365125"/>
          </a:xfrm>
        </p:spPr>
        <p:txBody>
          <a:bodyPr/>
          <a:lstStyle/>
          <a:p>
            <a:fld id="{EC878826-814C-4FD2-96B3-D147818A5C89}" type="slidenum">
              <a:rPr lang="en-US" smtClean="0"/>
              <a:t>‹#›</a:t>
            </a:fld>
            <a:endParaRPr lang="en-US" dirty="0"/>
          </a:p>
        </p:txBody>
      </p:sp>
      <p:sp>
        <p:nvSpPr>
          <p:cNvPr id="13" name="Footer Placeholder 8"/>
          <p:cNvSpPr txBox="1">
            <a:spLocks/>
          </p:cNvSpPr>
          <p:nvPr userDrawn="1"/>
        </p:nvSpPr>
        <p:spPr>
          <a:xfrm>
            <a:off x="250262" y="6280348"/>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e-DE" dirty="0" smtClean="0">
                <a:solidFill>
                  <a:schemeClr val="tx1"/>
                </a:solidFill>
              </a:rPr>
              <a:t>International Hydrographic Organization</a:t>
            </a:r>
            <a:br>
              <a:rPr lang="de-DE" dirty="0" smtClean="0">
                <a:solidFill>
                  <a:schemeClr val="tx1"/>
                </a:solidFill>
              </a:rPr>
            </a:br>
            <a:r>
              <a:rPr lang="de-DE" i="1" dirty="0" smtClean="0">
                <a:solidFill>
                  <a:schemeClr val="tx1"/>
                </a:solidFill>
              </a:rPr>
              <a:t>Organisation Hydrographique Internationale</a:t>
            </a:r>
            <a:endParaRPr lang="en-US" i="1" dirty="0">
              <a:solidFill>
                <a:schemeClr val="tx1"/>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372" y="6040079"/>
            <a:ext cx="637586" cy="837210"/>
          </a:xfrm>
          <a:prstGeom prst="rect">
            <a:avLst/>
          </a:prstGeom>
        </p:spPr>
      </p:pic>
      <p:pic>
        <p:nvPicPr>
          <p:cNvPr id="2050"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1875" y="6040079"/>
            <a:ext cx="781050" cy="78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Footer Placeholder 8"/>
          <p:cNvSpPr txBox="1">
            <a:spLocks/>
          </p:cNvSpPr>
          <p:nvPr userDrawn="1"/>
        </p:nvSpPr>
        <p:spPr>
          <a:xfrm>
            <a:off x="7557911" y="6250010"/>
            <a:ext cx="3389225"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de-DE" dirty="0" smtClean="0">
                <a:solidFill>
                  <a:schemeClr val="tx1"/>
                </a:solidFill>
              </a:rPr>
              <a:t>International Cable Protection Committee </a:t>
            </a:r>
            <a:br>
              <a:rPr lang="de-DE" dirty="0" smtClean="0">
                <a:solidFill>
                  <a:schemeClr val="tx1"/>
                </a:solidFill>
              </a:rPr>
            </a:br>
            <a:endParaRPr lang="en-US" i="1" dirty="0">
              <a:solidFill>
                <a:schemeClr val="tx1"/>
              </a:solidFill>
            </a:endParaRPr>
          </a:p>
        </p:txBody>
      </p:sp>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IHO COUNCIL</a:t>
            </a:r>
            <a:endParaRPr lang="en-US"/>
          </a:p>
        </p:txBody>
      </p:sp>
      <p:sp>
        <p:nvSpPr>
          <p:cNvPr id="6" name="Slide Number Placeholder 5"/>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294272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79750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IHO COUNCIL</a:t>
            </a:r>
            <a:endParaRPr lang="en-US"/>
          </a:p>
        </p:txBody>
      </p:sp>
      <p:sp>
        <p:nvSpPr>
          <p:cNvPr id="9" name="Slide Number Placeholder 8"/>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86334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IHO COUNCIL</a:t>
            </a:r>
            <a:endParaRPr lang="en-US"/>
          </a:p>
        </p:txBody>
      </p:sp>
      <p:sp>
        <p:nvSpPr>
          <p:cNvPr id="5" name="Slide Number Placeholder 4"/>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974029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IHO COUNCIL</a:t>
            </a:r>
            <a:endParaRPr lang="en-US"/>
          </a:p>
        </p:txBody>
      </p:sp>
      <p:sp>
        <p:nvSpPr>
          <p:cNvPr id="4" name="Slide Number Placeholder 3"/>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163077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422343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IHO COUNCIL</a:t>
            </a:r>
            <a:endParaRPr lang="en-US"/>
          </a:p>
        </p:txBody>
      </p:sp>
      <p:sp>
        <p:nvSpPr>
          <p:cNvPr id="7" name="Slide Number Placeholder 6"/>
          <p:cNvSpPr>
            <a:spLocks noGrp="1"/>
          </p:cNvSpPr>
          <p:nvPr>
            <p:ph type="sldNum" sz="quarter" idx="12"/>
          </p:nvPr>
        </p:nvSpPr>
        <p:spPr/>
        <p:txBody>
          <a:bodyPr/>
          <a:lstStyle/>
          <a:p>
            <a:fld id="{EC878826-814C-4FD2-96B3-D147818A5C89}" type="slidenum">
              <a:rPr lang="en-US" smtClean="0"/>
              <a:t>‹#›</a:t>
            </a:fld>
            <a:endParaRPr lang="en-US"/>
          </a:p>
        </p:txBody>
      </p:sp>
    </p:spTree>
    <p:extLst>
      <p:ext uri="{BB962C8B-B14F-4D97-AF65-F5344CB8AC3E}">
        <p14:creationId xmlns:p14="http://schemas.microsoft.com/office/powerpoint/2010/main" val="924433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IHO COUNCIL</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4682" y="505706"/>
            <a:ext cx="9144000" cy="784432"/>
          </a:xfrm>
        </p:spPr>
        <p:txBody>
          <a:bodyPr>
            <a:normAutofit/>
          </a:bodyPr>
          <a:lstStyle/>
          <a:p>
            <a:r>
              <a:rPr lang="en-US" dirty="0" smtClean="0"/>
              <a:t>Nautical Cartography Working Group </a:t>
            </a:r>
            <a:endParaRPr lang="en-US" dirty="0"/>
          </a:p>
        </p:txBody>
      </p:sp>
      <p:sp>
        <p:nvSpPr>
          <p:cNvPr id="4" name="Footer Placeholder 3"/>
          <p:cNvSpPr>
            <a:spLocks noGrp="1"/>
          </p:cNvSpPr>
          <p:nvPr>
            <p:ph type="ftr" sz="quarter" idx="11"/>
          </p:nvPr>
        </p:nvSpPr>
        <p:spPr/>
        <p:txBody>
          <a:bodyPr/>
          <a:lstStyle/>
          <a:p>
            <a:r>
              <a:rPr lang="en-HK" dirty="0" smtClean="0"/>
              <a:t>NCWG-4, The Hague, Netherlands 6 </a:t>
            </a:r>
            <a:r>
              <a:rPr lang="en-HK" dirty="0"/>
              <a:t>– </a:t>
            </a:r>
            <a:r>
              <a:rPr lang="en-HK" dirty="0" smtClean="0"/>
              <a:t>9 November </a:t>
            </a:r>
            <a:r>
              <a:rPr lang="en-HK" dirty="0"/>
              <a:t>2018</a:t>
            </a:r>
          </a:p>
        </p:txBody>
      </p:sp>
      <p:sp>
        <p:nvSpPr>
          <p:cNvPr id="5" name="Subtitle 2"/>
          <p:cNvSpPr>
            <a:spLocks noGrp="1"/>
          </p:cNvSpPr>
          <p:nvPr>
            <p:ph type="ctrTitle"/>
          </p:nvPr>
        </p:nvSpPr>
        <p:spPr>
          <a:xfrm>
            <a:off x="1524000" y="2045729"/>
            <a:ext cx="9144000" cy="2999063"/>
          </a:xfrm>
        </p:spPr>
        <p:txBody>
          <a:bodyPr>
            <a:normAutofit fontScale="90000"/>
          </a:bodyPr>
          <a:lstStyle/>
          <a:p>
            <a:pPr>
              <a:defRPr/>
            </a:pPr>
            <a:r>
              <a:rPr lang="en-AU" sz="3600" dirty="0" smtClean="0"/>
              <a:t>ICPC Proposal </a:t>
            </a:r>
            <a:r>
              <a:rPr lang="en-AU" sz="3600" dirty="0" smtClean="0"/>
              <a:t>to </a:t>
            </a:r>
            <a:r>
              <a:rPr lang="en-HK" sz="3600" dirty="0" smtClean="0"/>
              <a:t>Adapt </a:t>
            </a:r>
            <a:r>
              <a:rPr lang="en-HK" sz="3600" dirty="0"/>
              <a:t>S-4 </a:t>
            </a:r>
            <a:r>
              <a:rPr lang="en-HK" sz="3600" dirty="0" smtClean="0"/>
              <a:t>Charting Specifications </a:t>
            </a:r>
            <a:r>
              <a:rPr lang="en-HK" sz="3600" dirty="0"/>
              <a:t>(B443 &amp; C408) </a:t>
            </a:r>
            <a:r>
              <a:rPr lang="en-HK" sz="3600" dirty="0" smtClean="0"/>
              <a:t>For Submarine Cables Taking Into Account Deep Sea Mining</a:t>
            </a:r>
            <a:r>
              <a:rPr lang="en-GB" sz="3200" i="1" dirty="0" smtClean="0"/>
              <a:t> </a:t>
            </a:r>
            <a:r>
              <a:rPr lang="en-GB" sz="3200" dirty="0"/>
              <a:t>	</a:t>
            </a:r>
            <a:br>
              <a:rPr lang="en-GB" sz="3200" dirty="0"/>
            </a:br>
            <a:r>
              <a:rPr lang="en-AU" sz="3600" dirty="0" smtClean="0"/>
              <a:t/>
            </a:r>
            <a:br>
              <a:rPr lang="en-AU" sz="3600" dirty="0" smtClean="0"/>
            </a:br>
            <a:r>
              <a:rPr lang="en-AU" sz="3600" dirty="0" smtClean="0"/>
              <a:t> </a:t>
            </a:r>
            <a:endParaRPr lang="en-AU" sz="3600" dirty="0"/>
          </a:p>
          <a:p>
            <a:pPr>
              <a:defRPr/>
            </a:pPr>
            <a:r>
              <a:rPr lang="en-GB" sz="3200" dirty="0" smtClean="0"/>
              <a:t>NCWG4 </a:t>
            </a:r>
            <a:r>
              <a:rPr lang="en-GB" sz="3200" dirty="0"/>
              <a:t>– ACTION </a:t>
            </a:r>
            <a:r>
              <a:rPr lang="en-GB" sz="3200" dirty="0" smtClean="0"/>
              <a:t>A29/HSSC8/68 </a:t>
            </a:r>
            <a:r>
              <a:rPr lang="fr-FR" sz="3600" dirty="0" smtClean="0"/>
              <a:t/>
            </a:r>
            <a:br>
              <a:rPr lang="fr-FR" sz="3600" dirty="0" smtClean="0"/>
            </a:br>
            <a:r>
              <a:rPr lang="fr-FR" sz="3600" dirty="0" smtClean="0"/>
              <a:t/>
            </a:r>
            <a:br>
              <a:rPr lang="fr-FR" sz="3600" dirty="0" smtClean="0"/>
            </a:br>
            <a:endParaRPr lang="en-AU" sz="3600" dirty="0"/>
          </a:p>
        </p:txBody>
      </p:sp>
      <p:sp>
        <p:nvSpPr>
          <p:cNvPr id="6" name="Rectangle 5"/>
          <p:cNvSpPr/>
          <p:nvPr/>
        </p:nvSpPr>
        <p:spPr>
          <a:xfrm>
            <a:off x="8888580" y="5195415"/>
            <a:ext cx="3303419" cy="738664"/>
          </a:xfrm>
          <a:prstGeom prst="rect">
            <a:avLst/>
          </a:prstGeom>
        </p:spPr>
        <p:txBody>
          <a:bodyPr wrap="square">
            <a:spAutoFit/>
          </a:bodyPr>
          <a:lstStyle/>
          <a:p>
            <a:r>
              <a:rPr lang="en-HK" sz="1400" dirty="0" smtClean="0"/>
              <a:t>Graham </a:t>
            </a:r>
            <a:r>
              <a:rPr lang="en-HK" sz="1400" dirty="0"/>
              <a:t>Evans ICPC Chairman</a:t>
            </a:r>
          </a:p>
          <a:p>
            <a:r>
              <a:rPr lang="en-HK" sz="1400" dirty="0"/>
              <a:t>Managing Director EGS Survey Group</a:t>
            </a:r>
          </a:p>
          <a:p>
            <a:r>
              <a:rPr lang="en-HK" sz="1400" dirty="0"/>
              <a:t>gevans@egssurvey.com</a:t>
            </a:r>
          </a:p>
        </p:txBody>
      </p:sp>
    </p:spTree>
    <p:extLst>
      <p:ext uri="{BB962C8B-B14F-4D97-AF65-F5344CB8AC3E}">
        <p14:creationId xmlns:p14="http://schemas.microsoft.com/office/powerpoint/2010/main" val="49291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Background</a:t>
            </a:r>
            <a:endParaRPr lang="en-AU" dirty="0"/>
          </a:p>
        </p:txBody>
      </p:sp>
      <p:sp>
        <p:nvSpPr>
          <p:cNvPr id="3" name="Content Placeholder 2"/>
          <p:cNvSpPr>
            <a:spLocks noGrp="1"/>
          </p:cNvSpPr>
          <p:nvPr>
            <p:ph idx="1"/>
          </p:nvPr>
        </p:nvSpPr>
        <p:spPr>
          <a:xfrm>
            <a:off x="728870" y="1340769"/>
            <a:ext cx="10641495" cy="4630927"/>
          </a:xfrm>
        </p:spPr>
        <p:txBody>
          <a:bodyPr>
            <a:normAutofit fontScale="92500" lnSpcReduction="10000"/>
          </a:bodyPr>
          <a:lstStyle/>
          <a:p>
            <a:pPr algn="just">
              <a:defRPr/>
            </a:pPr>
            <a:r>
              <a:rPr lang="en-HK" sz="2200" dirty="0"/>
              <a:t>I</a:t>
            </a:r>
            <a:r>
              <a:rPr lang="en-HK" sz="2200" dirty="0" smtClean="0"/>
              <a:t>HO-ICPC </a:t>
            </a:r>
            <a:r>
              <a:rPr lang="en-HK" sz="2200" dirty="0"/>
              <a:t>MoU </a:t>
            </a:r>
            <a:r>
              <a:rPr lang="en-HK" sz="2200" dirty="0" smtClean="0"/>
              <a:t>signed April 2016</a:t>
            </a:r>
          </a:p>
          <a:p>
            <a:pPr algn="just">
              <a:defRPr/>
            </a:pPr>
            <a:r>
              <a:rPr lang="en-HK" sz="2200" dirty="0"/>
              <a:t>IHO-ICPC MoU states that </a:t>
            </a:r>
            <a:r>
              <a:rPr lang="en-HK" sz="2200" dirty="0" smtClean="0"/>
              <a:t>the ICPC </a:t>
            </a:r>
            <a:r>
              <a:rPr lang="en-HK" sz="2200" dirty="0"/>
              <a:t>has a strong interest in the protection of </a:t>
            </a:r>
            <a:r>
              <a:rPr lang="en-HK" sz="2200" dirty="0" smtClean="0"/>
              <a:t>critical submarine </a:t>
            </a:r>
            <a:r>
              <a:rPr lang="en-HK" sz="2200" dirty="0"/>
              <a:t>cable </a:t>
            </a:r>
            <a:r>
              <a:rPr lang="en-HK" sz="2200" dirty="0" smtClean="0"/>
              <a:t>infrastructure</a:t>
            </a:r>
          </a:p>
          <a:p>
            <a:pPr algn="just">
              <a:defRPr/>
            </a:pPr>
            <a:r>
              <a:rPr lang="en-HK" sz="2200" dirty="0" smtClean="0"/>
              <a:t>The MoU </a:t>
            </a:r>
            <a:r>
              <a:rPr lang="en-HK" sz="2200" dirty="0"/>
              <a:t>encourages </a:t>
            </a:r>
            <a:r>
              <a:rPr lang="en-HK" sz="2200" dirty="0" smtClean="0"/>
              <a:t>cooperation </a:t>
            </a:r>
            <a:r>
              <a:rPr lang="en-HK" sz="2200" dirty="0"/>
              <a:t>between the IHO and the ICPC with the overarching stated </a:t>
            </a:r>
            <a:r>
              <a:rPr lang="en-HK" sz="2200" dirty="0" smtClean="0"/>
              <a:t>objectives including:</a:t>
            </a:r>
          </a:p>
          <a:p>
            <a:pPr lvl="1" algn="just">
              <a:defRPr/>
            </a:pPr>
            <a:r>
              <a:rPr lang="en-HK" sz="2000" dirty="0" smtClean="0"/>
              <a:t>The </a:t>
            </a:r>
            <a:r>
              <a:rPr lang="en-HK" sz="2000" dirty="0"/>
              <a:t>development of a uniform set of cable charting standards for submarine cables </a:t>
            </a:r>
            <a:r>
              <a:rPr lang="en-HK" sz="2000" dirty="0" smtClean="0"/>
              <a:t>to be adopted </a:t>
            </a:r>
            <a:r>
              <a:rPr lang="en-HK" sz="2000" dirty="0"/>
              <a:t>globally by </a:t>
            </a:r>
            <a:r>
              <a:rPr lang="en-HK" sz="2000" dirty="0" smtClean="0"/>
              <a:t>Hydrographic Offices</a:t>
            </a:r>
          </a:p>
          <a:p>
            <a:pPr lvl="1" algn="just">
              <a:defRPr/>
            </a:pPr>
            <a:r>
              <a:rPr lang="en-GB" sz="2000" dirty="0" smtClean="0"/>
              <a:t>Reduce </a:t>
            </a:r>
            <a:r>
              <a:rPr lang="en-GB" sz="2000" dirty="0"/>
              <a:t>lead times from data availability from the relevant cable operator to the publishing of updates to nautical </a:t>
            </a:r>
            <a:r>
              <a:rPr lang="en-GB" sz="2000" dirty="0" smtClean="0"/>
              <a:t>charts</a:t>
            </a:r>
          </a:p>
          <a:p>
            <a:pPr lvl="1" algn="just">
              <a:defRPr/>
            </a:pPr>
            <a:r>
              <a:rPr lang="en-GB" sz="2000" dirty="0" smtClean="0"/>
              <a:t>Development </a:t>
            </a:r>
            <a:r>
              <a:rPr lang="en-GB" sz="2000" dirty="0"/>
              <a:t>of standardized information in nautical publications drawing the mariners’ attention to the necessity to protect cables against damage caused by ship </a:t>
            </a:r>
            <a:r>
              <a:rPr lang="en-GB" sz="2000" dirty="0" smtClean="0"/>
              <a:t>operations</a:t>
            </a:r>
          </a:p>
          <a:p>
            <a:pPr lvl="1" algn="just">
              <a:defRPr/>
            </a:pPr>
            <a:r>
              <a:rPr lang="en-GB" sz="2000" dirty="0" smtClean="0"/>
              <a:t>Development </a:t>
            </a:r>
            <a:r>
              <a:rPr lang="en-GB" sz="2000" dirty="0"/>
              <a:t>of charting policies that address hazards to submarine cables from deep sea mining, oil and gas activities as well as renewable energy </a:t>
            </a:r>
            <a:r>
              <a:rPr lang="en-GB" sz="2000" dirty="0" smtClean="0"/>
              <a:t>developments</a:t>
            </a:r>
          </a:p>
          <a:p>
            <a:pPr lvl="1" algn="just">
              <a:defRPr/>
            </a:pPr>
            <a:r>
              <a:rPr lang="en-GB" sz="2000" dirty="0" smtClean="0"/>
              <a:t>ICPC </a:t>
            </a:r>
            <a:r>
              <a:rPr lang="en-GB" sz="2000" dirty="0"/>
              <a:t>proposals </a:t>
            </a:r>
            <a:r>
              <a:rPr lang="en-GB" sz="2000" dirty="0" smtClean="0"/>
              <a:t>consistent </a:t>
            </a:r>
            <a:r>
              <a:rPr lang="en-GB" sz="2000" dirty="0"/>
              <a:t>with the objectives or the IHO-ICPC MoU; </a:t>
            </a:r>
            <a:r>
              <a:rPr lang="en-GB" sz="2000" dirty="0" smtClean="0"/>
              <a:t>and</a:t>
            </a:r>
          </a:p>
          <a:p>
            <a:pPr lvl="1" algn="just">
              <a:defRPr/>
            </a:pPr>
            <a:r>
              <a:rPr lang="en-GB" sz="2000" dirty="0" smtClean="0"/>
              <a:t>Amendments </a:t>
            </a:r>
            <a:r>
              <a:rPr lang="en-GB" sz="2000" dirty="0"/>
              <a:t>to the “Text Box” </a:t>
            </a:r>
            <a:r>
              <a:rPr lang="en-GB" sz="2000" dirty="0"/>
              <a:t>submitted by Germany </a:t>
            </a:r>
            <a:r>
              <a:rPr lang="en-GB" sz="2000" dirty="0" smtClean="0"/>
              <a:t>and adopted </a:t>
            </a:r>
            <a:r>
              <a:rPr lang="en-GB" sz="2000" dirty="0"/>
              <a:t>by the Assembly ACL 10 bis.3 as reflected in ICPC suggested text amendments to S4-B443</a:t>
            </a:r>
            <a:endParaRPr lang="en-GB" sz="2000" dirty="0"/>
          </a:p>
          <a:p>
            <a:pPr algn="just">
              <a:defRPr/>
            </a:pPr>
            <a:endParaRPr lang="en-GB" sz="2000" dirty="0"/>
          </a:p>
          <a:p>
            <a:pPr lvl="0" algn="just">
              <a:defRPr/>
            </a:pPr>
            <a:endParaRPr lang="en-GB" sz="2400" dirty="0"/>
          </a:p>
          <a:p>
            <a:pPr algn="just">
              <a:defRPr/>
            </a:pPr>
            <a:endParaRPr lang="en-GB" sz="2400" dirty="0" smtClean="0"/>
          </a:p>
        </p:txBody>
      </p:sp>
      <p:sp>
        <p:nvSpPr>
          <p:cNvPr id="5" name="Footer Placeholder 3"/>
          <p:cNvSpPr>
            <a:spLocks noGrp="1"/>
          </p:cNvSpPr>
          <p:nvPr>
            <p:ph type="ftr" sz="quarter" idx="11"/>
          </p:nvPr>
        </p:nvSpPr>
        <p:spPr>
          <a:xfrm>
            <a:off x="4038600" y="6276122"/>
            <a:ext cx="4114800" cy="365125"/>
          </a:xfrm>
        </p:spPr>
        <p:txBody>
          <a:bodyPr/>
          <a:lstStyle/>
          <a:p>
            <a:r>
              <a:rPr lang="en-HK" dirty="0"/>
              <a:t>NCWG-4, The Hague, Netherlands 6 – 9 November 2018</a:t>
            </a:r>
            <a:endParaRPr lang="en-HK" dirty="0"/>
          </a:p>
        </p:txBody>
      </p:sp>
    </p:spTree>
    <p:extLst>
      <p:ext uri="{BB962C8B-B14F-4D97-AF65-F5344CB8AC3E}">
        <p14:creationId xmlns:p14="http://schemas.microsoft.com/office/powerpoint/2010/main" val="327630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69" y="277815"/>
            <a:ext cx="10382043" cy="636586"/>
          </a:xfrm>
        </p:spPr>
        <p:txBody>
          <a:bodyPr>
            <a:normAutofit fontScale="90000"/>
          </a:bodyPr>
          <a:lstStyle/>
          <a:p>
            <a:pPr eaLnBrk="1" hangingPunct="1">
              <a:defRPr/>
            </a:pPr>
            <a:r>
              <a:rPr lang="en-AU" dirty="0" smtClean="0"/>
              <a:t>Submarine Cables – Global Critical Infrastructure</a:t>
            </a:r>
            <a:endParaRPr lang="en-AU" dirty="0"/>
          </a:p>
        </p:txBody>
      </p:sp>
      <p:sp>
        <p:nvSpPr>
          <p:cNvPr id="3" name="Content Placeholder 2"/>
          <p:cNvSpPr>
            <a:spLocks noGrp="1"/>
          </p:cNvSpPr>
          <p:nvPr>
            <p:ph idx="1"/>
          </p:nvPr>
        </p:nvSpPr>
        <p:spPr>
          <a:xfrm>
            <a:off x="728870" y="1340769"/>
            <a:ext cx="10641495" cy="4630927"/>
          </a:xfrm>
        </p:spPr>
        <p:txBody>
          <a:bodyPr>
            <a:normAutofit fontScale="92500"/>
          </a:bodyPr>
          <a:lstStyle/>
          <a:p>
            <a:r>
              <a:rPr lang="en-HK" sz="2200" dirty="0"/>
              <a:t>More than 98% of all international voice, data, video, and internet traffic is carried on submarine cables comprising ≈ 265 systems ≈ 1.6 million </a:t>
            </a:r>
            <a:r>
              <a:rPr lang="en-HK" sz="2200" dirty="0" smtClean="0"/>
              <a:t>kilometres</a:t>
            </a:r>
          </a:p>
          <a:p>
            <a:r>
              <a:rPr lang="en-HK" sz="2200" dirty="0" smtClean="0"/>
              <a:t>Data </a:t>
            </a:r>
            <a:r>
              <a:rPr lang="en-HK" sz="2200" dirty="0"/>
              <a:t>shows that each day the Society for Worldwide Interbank Financial Telecommunications (SWIFT) transmits ≈ 15 million messages to more than 8300 banking organizations, securities intuitions, and corporate customers in 208 </a:t>
            </a:r>
            <a:r>
              <a:rPr lang="en-HK" sz="2200" dirty="0" smtClean="0"/>
              <a:t>countries</a:t>
            </a:r>
          </a:p>
          <a:p>
            <a:r>
              <a:rPr lang="en-HK" sz="2200" dirty="0" smtClean="0"/>
              <a:t>The </a:t>
            </a:r>
            <a:r>
              <a:rPr lang="en-HK" sz="2200" dirty="0"/>
              <a:t>United States Clearing House for Interbank Payment System (CHIPS) process over US$ 1 Trillion per day to more than 22 countries for all manner of commodity exchanges, investments, and </a:t>
            </a:r>
            <a:r>
              <a:rPr lang="en-HK" sz="2200" dirty="0" smtClean="0"/>
              <a:t>securities</a:t>
            </a:r>
          </a:p>
          <a:p>
            <a:r>
              <a:rPr lang="en-HK" sz="2200" dirty="0" smtClean="0"/>
              <a:t>Recent </a:t>
            </a:r>
            <a:r>
              <a:rPr lang="en-HK" sz="2200" dirty="0"/>
              <a:t>World Bank study indicating that a 10% increase in broadband penetration results in a 1.38% increase in GDP growth in low and middle income </a:t>
            </a:r>
            <a:r>
              <a:rPr lang="en-HK" sz="2200" dirty="0" smtClean="0"/>
              <a:t>countries</a:t>
            </a:r>
          </a:p>
          <a:p>
            <a:r>
              <a:rPr lang="en-HK" sz="2200" dirty="0" smtClean="0"/>
              <a:t>These data clearly demonstrate </a:t>
            </a:r>
            <a:r>
              <a:rPr lang="en-HK" sz="2200" dirty="0"/>
              <a:t>the criticality of the global submarine telecommunications cable infrastructure to world finance, socio-economic development, defence, and the internet </a:t>
            </a:r>
            <a:r>
              <a:rPr lang="en-HK" sz="2200" dirty="0" smtClean="0"/>
              <a:t>itself</a:t>
            </a:r>
          </a:p>
          <a:p>
            <a:r>
              <a:rPr lang="en-GB" sz="2400" dirty="0"/>
              <a:t>Any damage to the submarine cable infrastructure can have serious consequences for the economy and national security of states connected to affected cables</a:t>
            </a:r>
            <a:endParaRPr lang="en-GB" sz="2200" dirty="0" smtClean="0"/>
          </a:p>
        </p:txBody>
      </p:sp>
      <p:sp>
        <p:nvSpPr>
          <p:cNvPr id="5" name="Footer Placeholder 3"/>
          <p:cNvSpPr>
            <a:spLocks noGrp="1"/>
          </p:cNvSpPr>
          <p:nvPr>
            <p:ph type="ftr" sz="quarter" idx="11"/>
          </p:nvPr>
        </p:nvSpPr>
        <p:spPr>
          <a:xfrm>
            <a:off x="4038600" y="6276122"/>
            <a:ext cx="4114800" cy="365125"/>
          </a:xfrm>
        </p:spPr>
        <p:txBody>
          <a:bodyPr/>
          <a:lstStyle/>
          <a:p>
            <a:r>
              <a:rPr lang="en-HK" dirty="0"/>
              <a:t>NCWG-4, The Hague, Netherlands 6 – 9 November 2018</a:t>
            </a:r>
            <a:endParaRPr lang="en-HK" dirty="0"/>
          </a:p>
        </p:txBody>
      </p:sp>
    </p:spTree>
    <p:extLst>
      <p:ext uri="{BB962C8B-B14F-4D97-AF65-F5344CB8AC3E}">
        <p14:creationId xmlns:p14="http://schemas.microsoft.com/office/powerpoint/2010/main" val="3597970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69" y="277815"/>
            <a:ext cx="10382043" cy="636586"/>
          </a:xfrm>
        </p:spPr>
        <p:txBody>
          <a:bodyPr>
            <a:normAutofit fontScale="90000"/>
          </a:bodyPr>
          <a:lstStyle/>
          <a:p>
            <a:pPr eaLnBrk="1" hangingPunct="1">
              <a:defRPr/>
            </a:pPr>
            <a:r>
              <a:rPr lang="en-AU" dirty="0" smtClean="0"/>
              <a:t>Submarine Cables – Global Critical Infrastructure</a:t>
            </a:r>
            <a:endParaRPr lang="en-AU" dirty="0"/>
          </a:p>
        </p:txBody>
      </p:sp>
      <p:sp>
        <p:nvSpPr>
          <p:cNvPr id="3" name="Content Placeholder 2"/>
          <p:cNvSpPr>
            <a:spLocks noGrp="1"/>
          </p:cNvSpPr>
          <p:nvPr>
            <p:ph idx="1"/>
          </p:nvPr>
        </p:nvSpPr>
        <p:spPr>
          <a:xfrm>
            <a:off x="728870" y="1340769"/>
            <a:ext cx="10641495" cy="4630927"/>
          </a:xfrm>
        </p:spPr>
        <p:txBody>
          <a:bodyPr>
            <a:normAutofit/>
          </a:bodyPr>
          <a:lstStyle/>
          <a:p>
            <a:pPr marL="0" indent="0">
              <a:buNone/>
            </a:pPr>
            <a:r>
              <a:rPr lang="en-GB" sz="2200" dirty="0"/>
              <a:t>Cable protection and cable awareness is </a:t>
            </a:r>
            <a:r>
              <a:rPr lang="en-GB" sz="2200" dirty="0" smtClean="0"/>
              <a:t>a </a:t>
            </a:r>
            <a:r>
              <a:rPr lang="en-GB" sz="2200" dirty="0"/>
              <a:t>fundamental objective of the ICPC</a:t>
            </a:r>
          </a:p>
          <a:p>
            <a:pPr lvl="0"/>
            <a:r>
              <a:rPr lang="en-US" sz="2000" dirty="0"/>
              <a:t>Cable protection can be engineered  through armoring and cable burial</a:t>
            </a:r>
            <a:endParaRPr lang="en-GB" sz="2000" dirty="0"/>
          </a:p>
          <a:p>
            <a:pPr lvl="0"/>
            <a:r>
              <a:rPr lang="en-US" sz="2000" dirty="0"/>
              <a:t>However, cables do remain vulnerable to third party actions particularly from anchors, fishing activity and increasingly from deep sea mining and renewable energy activities</a:t>
            </a:r>
            <a:endParaRPr lang="en-GB" sz="2000" dirty="0"/>
          </a:p>
          <a:p>
            <a:pPr lvl="0"/>
            <a:r>
              <a:rPr lang="en-US" sz="2000" dirty="0"/>
              <a:t>Cable awareness initiatives have been developed by regional Cable Protection Committees (CPCs) for example KIS-ORCA for UK/Europe</a:t>
            </a:r>
            <a:endParaRPr lang="en-GB" sz="2000" dirty="0"/>
          </a:p>
          <a:p>
            <a:pPr lvl="0"/>
            <a:r>
              <a:rPr lang="en-US" sz="2000" dirty="0"/>
              <a:t>Otherwise cable awareness relies on published navigational charts</a:t>
            </a:r>
            <a:endParaRPr lang="en-GB" sz="2000" dirty="0"/>
          </a:p>
          <a:p>
            <a:pPr lvl="0"/>
            <a:r>
              <a:rPr lang="en-US" sz="2000" dirty="0"/>
              <a:t>Cable awareness plays a critical role not only in the protection of the submarine cable infrastructure</a:t>
            </a:r>
            <a:endParaRPr lang="en-GB" sz="2000" dirty="0"/>
          </a:p>
          <a:p>
            <a:pPr lvl="0"/>
            <a:r>
              <a:rPr lang="en-US" sz="2000" dirty="0"/>
              <a:t>Cable awareness also plays a key role in Safety at Sea as not only power cables but also telecom cables can carry very high voltages.  </a:t>
            </a:r>
            <a:endParaRPr lang="en-GB" sz="2000" dirty="0"/>
          </a:p>
          <a:p>
            <a:pPr marL="0" indent="0" algn="just">
              <a:buNone/>
              <a:defRPr/>
            </a:pPr>
            <a:endParaRPr lang="en-GB" sz="2200" dirty="0" smtClean="0"/>
          </a:p>
        </p:txBody>
      </p:sp>
      <p:sp>
        <p:nvSpPr>
          <p:cNvPr id="5" name="Footer Placeholder 3"/>
          <p:cNvSpPr>
            <a:spLocks noGrp="1"/>
          </p:cNvSpPr>
          <p:nvPr>
            <p:ph type="ftr" sz="quarter" idx="11"/>
          </p:nvPr>
        </p:nvSpPr>
        <p:spPr>
          <a:xfrm>
            <a:off x="4038600" y="6276122"/>
            <a:ext cx="4114800" cy="365125"/>
          </a:xfrm>
        </p:spPr>
        <p:txBody>
          <a:bodyPr/>
          <a:lstStyle/>
          <a:p>
            <a:r>
              <a:rPr lang="en-HK" dirty="0"/>
              <a:t>NCWG-4, The Hague, Netherlands 6 – 9 November 2018</a:t>
            </a:r>
            <a:endParaRPr lang="en-HK" dirty="0"/>
          </a:p>
        </p:txBody>
      </p:sp>
    </p:spTree>
    <p:extLst>
      <p:ext uri="{BB962C8B-B14F-4D97-AF65-F5344CB8AC3E}">
        <p14:creationId xmlns:p14="http://schemas.microsoft.com/office/powerpoint/2010/main" val="33736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IHO-ICPC MoU – Short Term Objectives </a:t>
            </a:r>
            <a:endParaRPr lang="en-AU" dirty="0"/>
          </a:p>
        </p:txBody>
      </p:sp>
      <p:sp>
        <p:nvSpPr>
          <p:cNvPr id="3" name="Content Placeholder 2"/>
          <p:cNvSpPr>
            <a:spLocks noGrp="1"/>
          </p:cNvSpPr>
          <p:nvPr>
            <p:ph idx="1"/>
          </p:nvPr>
        </p:nvSpPr>
        <p:spPr>
          <a:xfrm>
            <a:off x="728870" y="1340769"/>
            <a:ext cx="10641495" cy="4630927"/>
          </a:xfrm>
        </p:spPr>
        <p:txBody>
          <a:bodyPr>
            <a:normAutofit/>
          </a:bodyPr>
          <a:lstStyle/>
          <a:p>
            <a:pPr lvl="0"/>
            <a:r>
              <a:rPr lang="en-GB" sz="2200" dirty="0"/>
              <a:t>The development of standardized information in nautical publications drawing the mariners’ attention to the necessity to protect cables against damage caused by ship operations; ACL No. 10 addresses this objective.</a:t>
            </a:r>
          </a:p>
          <a:p>
            <a:pPr lvl="0"/>
            <a:r>
              <a:rPr lang="en-GB" sz="2200" dirty="0"/>
              <a:t>Development of a uniform set of cable charting standards for submarine cables adopted globally by HOs; and:</a:t>
            </a:r>
          </a:p>
          <a:p>
            <a:pPr lvl="0"/>
            <a:r>
              <a:rPr lang="en-GB" sz="2200" dirty="0"/>
              <a:t>Charting policies that address hazards to submarine cables from deep sea mining</a:t>
            </a:r>
          </a:p>
          <a:p>
            <a:pPr lvl="1" algn="just">
              <a:defRPr/>
            </a:pPr>
            <a:endParaRPr lang="en-GB" sz="2000" dirty="0" smtClean="0"/>
          </a:p>
          <a:p>
            <a:pPr marL="0" indent="0" algn="just">
              <a:buNone/>
              <a:defRPr/>
            </a:pPr>
            <a:endParaRPr lang="en-GB" sz="2600" dirty="0" smtClean="0"/>
          </a:p>
          <a:p>
            <a:pPr lvl="1" algn="just">
              <a:defRPr/>
            </a:pPr>
            <a:endParaRPr lang="en-GB" sz="2200" dirty="0" smtClean="0"/>
          </a:p>
          <a:p>
            <a:pPr lvl="1" algn="just">
              <a:defRPr/>
            </a:pPr>
            <a:endParaRPr lang="en-GB" sz="2200" dirty="0" smtClean="0"/>
          </a:p>
          <a:p>
            <a:pPr algn="just">
              <a:defRPr/>
            </a:pPr>
            <a:endParaRPr lang="en-GB" sz="2400" dirty="0"/>
          </a:p>
        </p:txBody>
      </p:sp>
      <p:sp>
        <p:nvSpPr>
          <p:cNvPr id="5" name="Footer Placeholder 3"/>
          <p:cNvSpPr>
            <a:spLocks noGrp="1"/>
          </p:cNvSpPr>
          <p:nvPr>
            <p:ph type="ftr" sz="quarter" idx="11"/>
          </p:nvPr>
        </p:nvSpPr>
        <p:spPr>
          <a:xfrm>
            <a:off x="4038600" y="6276122"/>
            <a:ext cx="4114800" cy="365125"/>
          </a:xfrm>
        </p:spPr>
        <p:txBody>
          <a:bodyPr/>
          <a:lstStyle/>
          <a:p>
            <a:r>
              <a:rPr lang="en-HK" dirty="0"/>
              <a:t>NCWG-4, The Hague, Netherlands 6 – 9 November 2018</a:t>
            </a:r>
            <a:endParaRPr lang="en-HK" dirty="0"/>
          </a:p>
        </p:txBody>
      </p:sp>
    </p:spTree>
    <p:extLst>
      <p:ext uri="{BB962C8B-B14F-4D97-AF65-F5344CB8AC3E}">
        <p14:creationId xmlns:p14="http://schemas.microsoft.com/office/powerpoint/2010/main" val="40821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ICPC Proposals</a:t>
            </a:r>
            <a:endParaRPr lang="en-AU" dirty="0"/>
          </a:p>
        </p:txBody>
      </p:sp>
      <p:sp>
        <p:nvSpPr>
          <p:cNvPr id="3" name="Content Placeholder 2"/>
          <p:cNvSpPr>
            <a:spLocks noGrp="1"/>
          </p:cNvSpPr>
          <p:nvPr>
            <p:ph idx="1"/>
          </p:nvPr>
        </p:nvSpPr>
        <p:spPr>
          <a:xfrm>
            <a:off x="728870" y="1340769"/>
            <a:ext cx="10641495" cy="4630927"/>
          </a:xfrm>
        </p:spPr>
        <p:txBody>
          <a:bodyPr>
            <a:normAutofit fontScale="92500" lnSpcReduction="10000"/>
          </a:bodyPr>
          <a:lstStyle/>
          <a:p>
            <a:pPr lvl="0"/>
            <a:r>
              <a:rPr lang="en-GB" sz="2400" dirty="0"/>
              <a:t>Development of a uniform set of cable charting standards for submarine cables adopted globally by HOs; and:</a:t>
            </a:r>
          </a:p>
          <a:p>
            <a:pPr lvl="0"/>
            <a:r>
              <a:rPr lang="en-GB" sz="2400" dirty="0"/>
              <a:t>Charting policies that address hazards to submarine cables from deep sea mining</a:t>
            </a:r>
          </a:p>
          <a:p>
            <a:pPr lvl="0"/>
            <a:r>
              <a:rPr lang="en-GB" sz="2400" dirty="0"/>
              <a:t>As a minimum S4 B-443 and S4 C-408.1 requirements for charting of cables to 2,000m should be uniformly applied by all </a:t>
            </a:r>
            <a:r>
              <a:rPr lang="en-GB" sz="2400" dirty="0" smtClean="0"/>
              <a:t>Hydrographic Offices</a:t>
            </a:r>
          </a:p>
          <a:p>
            <a:r>
              <a:rPr lang="en-GB" sz="2400" dirty="0"/>
              <a:t>ISA license blocks should be shown on </a:t>
            </a:r>
            <a:r>
              <a:rPr lang="en-GB" sz="2400" dirty="0" smtClean="0"/>
              <a:t>relevant </a:t>
            </a:r>
            <a:r>
              <a:rPr lang="en-GB" sz="2400" dirty="0"/>
              <a:t>nautical </a:t>
            </a:r>
            <a:r>
              <a:rPr lang="en-GB" sz="2400" dirty="0" smtClean="0"/>
              <a:t>charts</a:t>
            </a:r>
            <a:endParaRPr lang="en-GB" sz="2400" dirty="0"/>
          </a:p>
          <a:p>
            <a:pPr lvl="0"/>
            <a:r>
              <a:rPr lang="en-GB" sz="2400" dirty="0"/>
              <a:t>Where ISA deep sea mining tenements are </a:t>
            </a:r>
            <a:r>
              <a:rPr lang="en-GB" sz="2400" dirty="0" smtClean="0"/>
              <a:t>demarcated, </a:t>
            </a:r>
            <a:r>
              <a:rPr lang="en-GB" sz="2400" dirty="0"/>
              <a:t>cables should be charted to full ocean depth</a:t>
            </a:r>
          </a:p>
          <a:p>
            <a:pPr lvl="0"/>
            <a:r>
              <a:rPr lang="en-GB" sz="2400" dirty="0" smtClean="0"/>
              <a:t>Charting </a:t>
            </a:r>
            <a:r>
              <a:rPr lang="en-GB" sz="2400" dirty="0"/>
              <a:t>standards should align with new ICPC Recommendation </a:t>
            </a:r>
            <a:r>
              <a:rPr lang="en-GB" sz="2400" dirty="0" smtClean="0"/>
              <a:t>17 on </a:t>
            </a:r>
            <a:r>
              <a:rPr lang="en-GB" sz="2400" dirty="0"/>
              <a:t>Deep Sea </a:t>
            </a:r>
            <a:r>
              <a:rPr lang="en-GB" sz="2400" dirty="0" smtClean="0"/>
              <a:t>Mining which requires mining contractors to research submarine cables from published information during the preparation of their Plans of Work</a:t>
            </a:r>
          </a:p>
          <a:p>
            <a:pPr lvl="0"/>
            <a:r>
              <a:rPr lang="en-GB" sz="2400" dirty="0"/>
              <a:t>S443.8 should be deleted </a:t>
            </a:r>
            <a:r>
              <a:rPr lang="en-GB" sz="2400" dirty="0" smtClean="0"/>
              <a:t>or amended as </a:t>
            </a:r>
            <a:r>
              <a:rPr lang="en-GB" sz="2400" dirty="0"/>
              <a:t>this gives the false impression that deep buried submarine cables are adequately protected against threats from </a:t>
            </a:r>
            <a:r>
              <a:rPr lang="en-GB" sz="2400" dirty="0" smtClean="0"/>
              <a:t>anchoring – </a:t>
            </a:r>
            <a:r>
              <a:rPr lang="en-GB" sz="2400" dirty="0" smtClean="0">
                <a:solidFill>
                  <a:srgbClr val="FF0000"/>
                </a:solidFill>
              </a:rPr>
              <a:t>THEY ARE NOT</a:t>
            </a:r>
            <a:endParaRPr lang="en-GB" sz="2400" dirty="0" smtClean="0"/>
          </a:p>
          <a:p>
            <a:pPr lvl="0"/>
            <a:endParaRPr lang="en-GB" sz="2200" dirty="0"/>
          </a:p>
          <a:p>
            <a:pPr lvl="1" algn="just">
              <a:defRPr/>
            </a:pPr>
            <a:endParaRPr lang="en-GB" sz="2000" dirty="0" smtClean="0"/>
          </a:p>
          <a:p>
            <a:pPr marL="0" indent="0" algn="just">
              <a:buNone/>
              <a:defRPr/>
            </a:pPr>
            <a:endParaRPr lang="en-GB" sz="2600" dirty="0" smtClean="0"/>
          </a:p>
          <a:p>
            <a:pPr lvl="1" algn="just">
              <a:defRPr/>
            </a:pPr>
            <a:endParaRPr lang="en-GB" sz="2200" dirty="0" smtClean="0"/>
          </a:p>
          <a:p>
            <a:pPr lvl="1" algn="just">
              <a:defRPr/>
            </a:pPr>
            <a:endParaRPr lang="en-GB" sz="2200" dirty="0" smtClean="0"/>
          </a:p>
          <a:p>
            <a:pPr algn="just">
              <a:defRPr/>
            </a:pPr>
            <a:endParaRPr lang="en-GB" sz="2400" dirty="0"/>
          </a:p>
        </p:txBody>
      </p:sp>
      <p:sp>
        <p:nvSpPr>
          <p:cNvPr id="5" name="Footer Placeholder 3"/>
          <p:cNvSpPr>
            <a:spLocks noGrp="1"/>
          </p:cNvSpPr>
          <p:nvPr>
            <p:ph type="ftr" sz="quarter" idx="11"/>
          </p:nvPr>
        </p:nvSpPr>
        <p:spPr>
          <a:xfrm>
            <a:off x="4038600" y="6276122"/>
            <a:ext cx="4114800" cy="365125"/>
          </a:xfrm>
        </p:spPr>
        <p:txBody>
          <a:bodyPr/>
          <a:lstStyle/>
          <a:p>
            <a:r>
              <a:rPr lang="en-HK" dirty="0"/>
              <a:t>NCWG-4, The Hague, Netherlands 6 – 9 November 2018</a:t>
            </a:r>
            <a:endParaRPr lang="en-HK" dirty="0"/>
          </a:p>
        </p:txBody>
      </p:sp>
    </p:spTree>
    <p:extLst>
      <p:ext uri="{BB962C8B-B14F-4D97-AF65-F5344CB8AC3E}">
        <p14:creationId xmlns:p14="http://schemas.microsoft.com/office/powerpoint/2010/main" val="3959162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70" y="277815"/>
            <a:ext cx="8981868" cy="636586"/>
          </a:xfrm>
        </p:spPr>
        <p:txBody>
          <a:bodyPr>
            <a:normAutofit fontScale="90000"/>
          </a:bodyPr>
          <a:lstStyle/>
          <a:p>
            <a:pPr eaLnBrk="1" hangingPunct="1">
              <a:defRPr/>
            </a:pPr>
            <a:r>
              <a:rPr lang="en-AU" dirty="0" smtClean="0"/>
              <a:t>Action requested of </a:t>
            </a:r>
            <a:r>
              <a:rPr lang="en-AU" dirty="0" smtClean="0"/>
              <a:t>NCWG</a:t>
            </a:r>
            <a:endParaRPr lang="en-AU" dirty="0"/>
          </a:p>
        </p:txBody>
      </p:sp>
      <p:sp>
        <p:nvSpPr>
          <p:cNvPr id="3" name="Content Placeholder 2"/>
          <p:cNvSpPr>
            <a:spLocks noGrp="1"/>
          </p:cNvSpPr>
          <p:nvPr>
            <p:ph idx="1"/>
          </p:nvPr>
        </p:nvSpPr>
        <p:spPr>
          <a:xfrm>
            <a:off x="728870" y="1340769"/>
            <a:ext cx="10641495" cy="4530725"/>
          </a:xfrm>
        </p:spPr>
        <p:txBody>
          <a:bodyPr>
            <a:normAutofit/>
          </a:bodyPr>
          <a:lstStyle/>
          <a:p>
            <a:pPr marL="0" indent="0" algn="just">
              <a:buNone/>
              <a:defRPr/>
            </a:pPr>
            <a:r>
              <a:rPr lang="en-HK" sz="2400" dirty="0"/>
              <a:t>The ICPC invite the NCWG to endorse these proposals and to share with the ICPC any alternatives that will achieve the main objectives of these proposals, and subsequently take action for their adoption.</a:t>
            </a:r>
            <a:endParaRPr lang="en-GB" sz="2400" dirty="0" smtClean="0"/>
          </a:p>
          <a:p>
            <a:pPr algn="just">
              <a:defRPr/>
            </a:pPr>
            <a:endParaRPr lang="en-GB" sz="2400" b="1" dirty="0"/>
          </a:p>
        </p:txBody>
      </p:sp>
      <p:sp>
        <p:nvSpPr>
          <p:cNvPr id="5" name="Footer Placeholder 3"/>
          <p:cNvSpPr>
            <a:spLocks noGrp="1"/>
          </p:cNvSpPr>
          <p:nvPr>
            <p:ph type="ftr" sz="quarter" idx="11"/>
          </p:nvPr>
        </p:nvSpPr>
        <p:spPr>
          <a:xfrm>
            <a:off x="4038600" y="6276122"/>
            <a:ext cx="4114800" cy="365125"/>
          </a:xfrm>
        </p:spPr>
        <p:txBody>
          <a:bodyPr/>
          <a:lstStyle/>
          <a:p>
            <a:r>
              <a:rPr lang="en-HK"/>
              <a:t>NCWG-4, The Hague, Netherlands 6 – 9 November 2018</a:t>
            </a:r>
            <a:endParaRPr lang="en-HK" dirty="0"/>
          </a:p>
        </p:txBody>
      </p:sp>
    </p:spTree>
    <p:extLst>
      <p:ext uri="{BB962C8B-B14F-4D97-AF65-F5344CB8AC3E}">
        <p14:creationId xmlns:p14="http://schemas.microsoft.com/office/powerpoint/2010/main" val="129635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IHO presentations template" id="{C657DD33-74A5-46FF-87DC-702489CC64DD}" vid="{C4CF7E2C-A930-4DFE-9432-DAC967E2A5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IHO presentations template</Template>
  <TotalTime>5419</TotalTime>
  <Words>840</Words>
  <Application>Microsoft Office PowerPoint</Application>
  <PresentationFormat>Custom</PresentationFormat>
  <Paragraphs>60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ICPC Proposal to Adapt S-4 Charting Specifications (B443 &amp; C408) For Submarine Cables Taking Into Account Deep Sea Mining      NCWG4 – ACTION A29/HSSC8/68   </vt:lpstr>
      <vt:lpstr>Background</vt:lpstr>
      <vt:lpstr>Submarine Cables – Global Critical Infrastructure</vt:lpstr>
      <vt:lpstr>Submarine Cables – Global Critical Infrastructure</vt:lpstr>
      <vt:lpstr>IHO-ICPC MoU – Short Term Objectives </vt:lpstr>
      <vt:lpstr>ICPC Proposals</vt:lpstr>
      <vt:lpstr>Action requested of NCWG</vt:lpstr>
    </vt:vector>
  </TitlesOfParts>
  <Company>IHO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DTech</dc:creator>
  <cp:lastModifiedBy>Graham</cp:lastModifiedBy>
  <cp:revision>148</cp:revision>
  <cp:lastPrinted>2017-10-13T08:19:11Z</cp:lastPrinted>
  <dcterms:created xsi:type="dcterms:W3CDTF">2017-10-09T13:46:17Z</dcterms:created>
  <dcterms:modified xsi:type="dcterms:W3CDTF">2018-11-07T09:04:46Z</dcterms:modified>
</cp:coreProperties>
</file>