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sldIdLst>
    <p:sldId id="275" r:id="rId2"/>
    <p:sldId id="281" r:id="rId3"/>
    <p:sldId id="276" r:id="rId4"/>
    <p:sldId id="277" r:id="rId5"/>
    <p:sldId id="280" r:id="rId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30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2/23/2018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IHO COUNCIL</a:t>
            </a:r>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IHO COUNCIL</a:t>
            </a:r>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IHO COUNCIL</a:t>
            </a:r>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IHO COUNCIL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ho.in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hb.maplytic.no/enccoverage.html" TargetMode="External"/><Relationship Id="rId2" Type="http://schemas.openxmlformats.org/officeDocument/2006/relationships/hyperlink" Target="https://www.iho.int/mtg_docs/com_wg/WEND/WENDWG_Repository/ENC%20DATA%20FLOW%20v2%20January%202017.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4682" y="505706"/>
            <a:ext cx="9144000" cy="784432"/>
          </a:xfrm>
        </p:spPr>
        <p:txBody>
          <a:bodyPr>
            <a:normAutofit/>
          </a:bodyPr>
          <a:lstStyle/>
          <a:p>
            <a:r>
              <a:rPr lang="en-US" dirty="0"/>
              <a:t>WORLDWIDE ENC DATABASE WORKING GROUP (WENDWG)</a:t>
            </a:r>
          </a:p>
        </p:txBody>
      </p:sp>
      <p:sp>
        <p:nvSpPr>
          <p:cNvPr id="4"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sp>
        <p:nvSpPr>
          <p:cNvPr id="5" name="Subtitle 2"/>
          <p:cNvSpPr>
            <a:spLocks noGrp="1"/>
          </p:cNvSpPr>
          <p:nvPr>
            <p:ph type="ctrTitle"/>
          </p:nvPr>
        </p:nvSpPr>
        <p:spPr>
          <a:xfrm>
            <a:off x="1523999" y="2045729"/>
            <a:ext cx="9663953" cy="2999063"/>
          </a:xfrm>
        </p:spPr>
        <p:txBody>
          <a:bodyPr>
            <a:normAutofit/>
          </a:bodyPr>
          <a:lstStyle/>
          <a:p>
            <a:pPr eaLnBrk="1" hangingPunct="1">
              <a:defRPr/>
            </a:pPr>
            <a:r>
              <a:rPr lang="en-AU" sz="3600" dirty="0" smtClean="0"/>
              <a:t>Developmen</a:t>
            </a:r>
            <a:r>
              <a:rPr lang="en-AU" sz="3600" dirty="0" smtClean="0"/>
              <a:t>t of the IHO ENC Coverage Catalogue</a:t>
            </a:r>
            <a:r>
              <a:rPr lang="en-AU" sz="3600" dirty="0"/>
              <a:t/>
            </a:r>
            <a:br>
              <a:rPr lang="en-AU" sz="3600" dirty="0"/>
            </a:br>
            <a:r>
              <a:rPr lang="en-AU" sz="2800" dirty="0" smtClean="0"/>
              <a:t>(Agenda WENDWG8-04.2H1)</a:t>
            </a:r>
            <a:r>
              <a:rPr lang="fr-FR" sz="2800" dirty="0" smtClean="0"/>
              <a:t/>
            </a:r>
            <a:br>
              <a:rPr lang="fr-FR" sz="2800" dirty="0" smtClean="0"/>
            </a:br>
            <a:r>
              <a:rPr lang="fr-FR" sz="3600" dirty="0" smtClean="0"/>
              <a:t/>
            </a:r>
            <a:br>
              <a:rPr lang="fr-FR" sz="3600" dirty="0" smtClean="0"/>
            </a:br>
            <a:r>
              <a:rPr lang="fr-FR" sz="3600" dirty="0" smtClean="0"/>
              <a:t>IHO </a:t>
            </a:r>
            <a:r>
              <a:rPr lang="fr-FR" sz="3600" dirty="0" err="1" smtClean="0"/>
              <a:t>Secretariat</a:t>
            </a:r>
            <a:endParaRPr lang="en-AU" sz="3600" dirty="0"/>
          </a:p>
          <a:p>
            <a:pPr eaLnBrk="1" hangingPunct="1">
              <a:defRPr/>
            </a:pPr>
            <a:endParaRPr lang="en-AU" sz="3600" dirty="0"/>
          </a:p>
        </p:txBody>
      </p:sp>
    </p:spTree>
    <p:extLst>
      <p:ext uri="{BB962C8B-B14F-4D97-AF65-F5344CB8AC3E}">
        <p14:creationId xmlns:p14="http://schemas.microsoft.com/office/powerpoint/2010/main" val="4929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02" y="299555"/>
            <a:ext cx="11339699" cy="636586"/>
          </a:xfrm>
        </p:spPr>
        <p:txBody>
          <a:bodyPr>
            <a:normAutofit/>
          </a:bodyPr>
          <a:lstStyle/>
          <a:p>
            <a:pPr eaLnBrk="1" hangingPunct="1">
              <a:defRPr/>
            </a:pPr>
            <a:r>
              <a:rPr lang="en-AU" sz="3200" dirty="0" smtClean="0"/>
              <a:t>Background information</a:t>
            </a:r>
            <a:endParaRPr lang="en-AU" sz="3200" dirty="0"/>
          </a:p>
        </p:txBody>
      </p:sp>
      <p:sp>
        <p:nvSpPr>
          <p:cNvPr id="3" name="Content Placeholder 2"/>
          <p:cNvSpPr>
            <a:spLocks noGrp="1"/>
          </p:cNvSpPr>
          <p:nvPr>
            <p:ph idx="1"/>
          </p:nvPr>
        </p:nvSpPr>
        <p:spPr>
          <a:xfrm>
            <a:off x="728870" y="1340769"/>
            <a:ext cx="10641495" cy="4530725"/>
          </a:xfrm>
        </p:spPr>
        <p:txBody>
          <a:bodyPr>
            <a:normAutofit fontScale="92500" lnSpcReduction="10000"/>
          </a:bodyPr>
          <a:lstStyle/>
          <a:p>
            <a:pPr marL="0" indent="0" algn="just">
              <a:buNone/>
              <a:defRPr/>
            </a:pPr>
            <a:r>
              <a:rPr lang="en-US" dirty="0"/>
              <a:t>Objective </a:t>
            </a:r>
            <a:r>
              <a:rPr lang="en-US" dirty="0" smtClean="0"/>
              <a:t>of the IHO ENC Catalogue</a:t>
            </a:r>
          </a:p>
          <a:p>
            <a:pPr marL="0" indent="0" algn="just">
              <a:buNone/>
              <a:defRPr/>
            </a:pPr>
            <a:r>
              <a:rPr lang="en-US" dirty="0" smtClean="0">
                <a:solidFill>
                  <a:schemeClr val="bg2">
                    <a:lumMod val="50000"/>
                  </a:schemeClr>
                </a:solidFill>
              </a:rPr>
              <a:t>IMO </a:t>
            </a:r>
            <a:r>
              <a:rPr lang="en-US" dirty="0">
                <a:solidFill>
                  <a:schemeClr val="bg2">
                    <a:lumMod val="50000"/>
                  </a:schemeClr>
                </a:solidFill>
              </a:rPr>
              <a:t>NCSR </a:t>
            </a:r>
            <a:r>
              <a:rPr lang="en-US" dirty="0" smtClean="0">
                <a:solidFill>
                  <a:schemeClr val="bg2">
                    <a:lumMod val="50000"/>
                  </a:schemeClr>
                </a:solidFill>
              </a:rPr>
              <a:t>1/WP.8</a:t>
            </a:r>
            <a:r>
              <a:rPr lang="en-US" dirty="0"/>
              <a:t>*</a:t>
            </a:r>
            <a:r>
              <a:rPr lang="en-US" dirty="0" smtClean="0">
                <a:solidFill>
                  <a:schemeClr val="bg2">
                    <a:lumMod val="50000"/>
                  </a:schemeClr>
                </a:solidFill>
              </a:rPr>
              <a:t> “ECDIS </a:t>
            </a:r>
            <a:r>
              <a:rPr lang="en-US" dirty="0">
                <a:solidFill>
                  <a:schemeClr val="bg2">
                    <a:lumMod val="50000"/>
                  </a:schemeClr>
                </a:solidFill>
              </a:rPr>
              <a:t>– Guidance for Good </a:t>
            </a:r>
            <a:r>
              <a:rPr lang="en-US" dirty="0" smtClean="0">
                <a:solidFill>
                  <a:schemeClr val="bg2">
                    <a:lumMod val="50000"/>
                  </a:schemeClr>
                </a:solidFill>
              </a:rPr>
              <a:t>Practice”</a:t>
            </a:r>
            <a:r>
              <a:rPr lang="en-US" dirty="0" smtClean="0"/>
              <a:t> </a:t>
            </a:r>
          </a:p>
          <a:p>
            <a:pPr marL="0" indent="0" algn="just">
              <a:buNone/>
              <a:defRPr/>
            </a:pPr>
            <a:r>
              <a:rPr lang="en-US" dirty="0" smtClean="0"/>
              <a:t>“…</a:t>
            </a:r>
          </a:p>
          <a:p>
            <a:pPr marL="0" indent="0" algn="just">
              <a:buNone/>
              <a:defRPr/>
            </a:pPr>
            <a:r>
              <a:rPr lang="en-US" i="1" dirty="0" smtClean="0"/>
              <a:t>The </a:t>
            </a:r>
            <a:r>
              <a:rPr lang="en-US" i="1" dirty="0"/>
              <a:t>IHO provides an </a:t>
            </a:r>
            <a:r>
              <a:rPr lang="en-US" i="1" dirty="0">
                <a:solidFill>
                  <a:srgbClr val="FF0000"/>
                </a:solidFill>
              </a:rPr>
              <a:t>online chart catalogue </a:t>
            </a:r>
            <a:r>
              <a:rPr lang="en-US" i="1" dirty="0"/>
              <a:t>that details the coverage of ENCs together with references to coastal state guidance on any requirements for paper charts (where this has been provided). The catalogue also provides links to IHO Member States’ websites where additional information may be found. The IHO online chart catalogue can be accessed from the IHO website</a:t>
            </a:r>
            <a:r>
              <a:rPr lang="en-US" i="1" dirty="0" smtClean="0"/>
              <a:t>.</a:t>
            </a:r>
          </a:p>
          <a:p>
            <a:pPr marL="0" indent="0" algn="just">
              <a:buNone/>
              <a:defRPr/>
            </a:pPr>
            <a:r>
              <a:rPr lang="en-US" i="1" dirty="0" smtClean="0"/>
              <a:t>…</a:t>
            </a:r>
            <a:r>
              <a:rPr lang="en-US" dirty="0" smtClean="0"/>
              <a:t>”</a:t>
            </a:r>
            <a:endParaRPr lang="en-GB" dirty="0"/>
          </a:p>
          <a:p>
            <a:pPr marL="0" indent="0" algn="just">
              <a:buNone/>
              <a:defRPr/>
            </a:pPr>
            <a:endParaRPr lang="en-GB" sz="2400" b="1" dirty="0"/>
          </a:p>
          <a:p>
            <a:pPr marL="0" indent="0" algn="just">
              <a:buNone/>
              <a:defRPr/>
            </a:pPr>
            <a:r>
              <a:rPr lang="en-GB" sz="2400" b="1" dirty="0" smtClean="0"/>
              <a:t>*</a:t>
            </a:r>
            <a:r>
              <a:rPr lang="en-GB" dirty="0">
                <a:solidFill>
                  <a:schemeClr val="bg2">
                    <a:lumMod val="50000"/>
                  </a:schemeClr>
                </a:solidFill>
              </a:rPr>
              <a:t>now superseded by </a:t>
            </a:r>
            <a:r>
              <a:rPr lang="en-GB" b="1" dirty="0">
                <a:solidFill>
                  <a:schemeClr val="bg2">
                    <a:lumMod val="50000"/>
                  </a:schemeClr>
                </a:solidFill>
              </a:rPr>
              <a:t>MSC.1/Circ. </a:t>
            </a:r>
            <a:r>
              <a:rPr lang="en-GB" b="1" dirty="0" smtClean="0">
                <a:solidFill>
                  <a:schemeClr val="bg2">
                    <a:lumMod val="50000"/>
                  </a:schemeClr>
                </a:solidFill>
              </a:rPr>
              <a:t>1503/Rev.1</a:t>
            </a:r>
            <a:r>
              <a:rPr lang="en-GB" dirty="0" smtClean="0">
                <a:solidFill>
                  <a:schemeClr val="bg2">
                    <a:lumMod val="50000"/>
                  </a:schemeClr>
                </a:solidFill>
              </a:rPr>
              <a:t>, 16 </a:t>
            </a:r>
            <a:r>
              <a:rPr lang="en-GB" dirty="0">
                <a:solidFill>
                  <a:schemeClr val="bg2">
                    <a:lumMod val="50000"/>
                  </a:schemeClr>
                </a:solidFill>
              </a:rPr>
              <a:t>June 2017 </a:t>
            </a:r>
            <a:endParaRPr lang="en-GB" dirty="0">
              <a:solidFill>
                <a:schemeClr val="bg2">
                  <a:lumMod val="50000"/>
                </a:schemeClr>
              </a:solidFill>
            </a:endParaRPr>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spTree>
    <p:extLst>
      <p:ext uri="{BB962C8B-B14F-4D97-AF65-F5344CB8AC3E}">
        <p14:creationId xmlns:p14="http://schemas.microsoft.com/office/powerpoint/2010/main" val="3819797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02" y="299555"/>
            <a:ext cx="11339699" cy="636586"/>
          </a:xfrm>
        </p:spPr>
        <p:txBody>
          <a:bodyPr>
            <a:normAutofit/>
          </a:bodyPr>
          <a:lstStyle/>
          <a:p>
            <a:pPr eaLnBrk="1" hangingPunct="1">
              <a:defRPr/>
            </a:pPr>
            <a:r>
              <a:rPr lang="en-AU" sz="3200" dirty="0" smtClean="0"/>
              <a:t>Background information</a:t>
            </a:r>
            <a:endParaRPr lang="en-AU" sz="3200"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4" name="Picture 3"/>
          <p:cNvPicPr>
            <a:picLocks noChangeAspect="1"/>
          </p:cNvPicPr>
          <p:nvPr/>
        </p:nvPicPr>
        <p:blipFill>
          <a:blip r:embed="rId2"/>
          <a:stretch>
            <a:fillRect/>
          </a:stretch>
        </p:blipFill>
        <p:spPr>
          <a:xfrm>
            <a:off x="0" y="1017371"/>
            <a:ext cx="8140441" cy="4578998"/>
          </a:xfrm>
          <a:prstGeom prst="rect">
            <a:avLst/>
          </a:prstGeom>
        </p:spPr>
      </p:pic>
      <p:sp>
        <p:nvSpPr>
          <p:cNvPr id="5" name="Content Placeholder 4"/>
          <p:cNvSpPr>
            <a:spLocks noGrp="1"/>
          </p:cNvSpPr>
          <p:nvPr>
            <p:ph idx="1"/>
          </p:nvPr>
        </p:nvSpPr>
        <p:spPr>
          <a:xfrm>
            <a:off x="6454589" y="5662607"/>
            <a:ext cx="5741894" cy="343744"/>
          </a:xfrm>
        </p:spPr>
        <p:txBody>
          <a:bodyPr>
            <a:normAutofit fontScale="77500" lnSpcReduction="20000"/>
          </a:bodyPr>
          <a:lstStyle/>
          <a:p>
            <a:pPr marL="0" indent="0" algn="r">
              <a:buNone/>
            </a:pPr>
            <a:r>
              <a:rPr lang="fr-FR" b="1" dirty="0" smtClean="0">
                <a:hlinkClick r:id="rId3"/>
              </a:rPr>
              <a:t>www.iho.int</a:t>
            </a:r>
            <a:r>
              <a:rPr lang="fr-FR" b="1" dirty="0" smtClean="0"/>
              <a:t> &gt; </a:t>
            </a:r>
            <a:r>
              <a:rPr lang="fr-FR" b="1" dirty="0" err="1" smtClean="0"/>
              <a:t>ENCs</a:t>
            </a:r>
            <a:r>
              <a:rPr lang="fr-FR" b="1" dirty="0" smtClean="0"/>
              <a:t> &amp; ECDIS &gt; ENC </a:t>
            </a:r>
            <a:r>
              <a:rPr lang="fr-FR" b="1" dirty="0" err="1" smtClean="0"/>
              <a:t>Availability</a:t>
            </a:r>
            <a:endParaRPr lang="en-US" b="1" dirty="0"/>
          </a:p>
        </p:txBody>
      </p:sp>
    </p:spTree>
    <p:extLst>
      <p:ext uri="{BB962C8B-B14F-4D97-AF65-F5344CB8AC3E}">
        <p14:creationId xmlns:p14="http://schemas.microsoft.com/office/powerpoint/2010/main" val="338604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156903"/>
            <a:ext cx="11060089" cy="636586"/>
          </a:xfrm>
        </p:spPr>
        <p:txBody>
          <a:bodyPr>
            <a:normAutofit fontScale="90000"/>
          </a:bodyPr>
          <a:lstStyle/>
          <a:p>
            <a:pPr eaLnBrk="1" hangingPunct="1">
              <a:defRPr/>
            </a:pPr>
            <a:r>
              <a:rPr lang="en-AU" sz="3200" dirty="0" smtClean="0"/>
              <a:t>Way ahead (as decided in 2016, obstacles to WEND Principles, etc…)</a:t>
            </a:r>
            <a:endParaRPr lang="en-AU" sz="3600" dirty="0"/>
          </a:p>
        </p:txBody>
      </p:sp>
      <p:sp>
        <p:nvSpPr>
          <p:cNvPr id="3" name="Content Placeholder 2"/>
          <p:cNvSpPr>
            <a:spLocks noGrp="1"/>
          </p:cNvSpPr>
          <p:nvPr>
            <p:ph idx="1"/>
          </p:nvPr>
        </p:nvSpPr>
        <p:spPr>
          <a:xfrm>
            <a:off x="98612" y="1251119"/>
            <a:ext cx="12093388" cy="4530725"/>
          </a:xfrm>
        </p:spPr>
        <p:txBody>
          <a:bodyPr>
            <a:noAutofit/>
          </a:bodyPr>
          <a:lstStyle/>
          <a:p>
            <a:pPr algn="just">
              <a:defRPr/>
            </a:pPr>
            <a:r>
              <a:rPr lang="en-GB" dirty="0"/>
              <a:t>Link the IHO ENC Catalogue and the INT Chart Web Catalogue</a:t>
            </a:r>
            <a:endParaRPr lang="en-GB" dirty="0"/>
          </a:p>
          <a:p>
            <a:pPr marL="0" indent="0" algn="just">
              <a:buNone/>
              <a:defRPr/>
            </a:pPr>
            <a:r>
              <a:rPr lang="en-GB" dirty="0">
                <a:sym typeface="Wingdings" panose="05000000000000000000" pitchFamily="2" charset="2"/>
              </a:rPr>
              <a:t> </a:t>
            </a:r>
            <a:r>
              <a:rPr lang="en-GB" b="1" dirty="0">
                <a:sym typeface="Wingdings" panose="05000000000000000000" pitchFamily="2" charset="2"/>
              </a:rPr>
              <a:t>In progress </a:t>
            </a:r>
            <a:r>
              <a:rPr lang="en-GB" dirty="0">
                <a:sym typeface="Wingdings" panose="05000000000000000000" pitchFamily="2" charset="2"/>
              </a:rPr>
              <a:t>(</a:t>
            </a:r>
            <a:r>
              <a:rPr lang="en-GB" dirty="0" smtClean="0">
                <a:sym typeface="Wingdings" panose="05000000000000000000" pitchFamily="2" charset="2"/>
              </a:rPr>
              <a:t>Reference: </a:t>
            </a:r>
            <a:r>
              <a:rPr lang="en-GB" dirty="0" err="1">
                <a:sym typeface="Wingdings" panose="05000000000000000000" pitchFamily="2" charset="2"/>
              </a:rPr>
              <a:t>INToGIS</a:t>
            </a:r>
            <a:r>
              <a:rPr lang="en-GB" dirty="0">
                <a:sym typeface="Wingdings" panose="05000000000000000000" pitchFamily="2" charset="2"/>
              </a:rPr>
              <a:t> Phase II </a:t>
            </a:r>
            <a:r>
              <a:rPr lang="en-GB" dirty="0" smtClean="0">
                <a:sym typeface="Wingdings" panose="05000000000000000000" pitchFamily="2" charset="2"/>
              </a:rPr>
              <a:t>Project), Charting Regions, etc.</a:t>
            </a:r>
            <a:endParaRPr lang="en-GB" dirty="0">
              <a:sym typeface="Wingdings" panose="05000000000000000000" pitchFamily="2" charset="2"/>
            </a:endParaRPr>
          </a:p>
          <a:p>
            <a:pPr algn="just">
              <a:defRPr/>
            </a:pPr>
            <a:endParaRPr lang="en-GB" dirty="0">
              <a:sym typeface="Wingdings" panose="05000000000000000000" pitchFamily="2" charset="2"/>
            </a:endParaRPr>
          </a:p>
          <a:p>
            <a:pPr algn="just">
              <a:defRPr/>
            </a:pPr>
            <a:r>
              <a:rPr lang="en-GB" dirty="0">
                <a:sym typeface="Wingdings" panose="05000000000000000000" pitchFamily="2" charset="2"/>
              </a:rPr>
              <a:t>Improve the automated generation of IHO Performance Indicators and information to be reported to IMO (NCSR)</a:t>
            </a:r>
          </a:p>
          <a:p>
            <a:pPr marL="0" indent="0" algn="just">
              <a:buNone/>
              <a:defRPr/>
            </a:pPr>
            <a:r>
              <a:rPr lang="en-GB" dirty="0">
                <a:sym typeface="Wingdings" panose="05000000000000000000" pitchFamily="2" charset="2"/>
              </a:rPr>
              <a:t> </a:t>
            </a:r>
            <a:r>
              <a:rPr lang="en-GB" b="1" dirty="0">
                <a:sym typeface="Wingdings" panose="05000000000000000000" pitchFamily="2" charset="2"/>
              </a:rPr>
              <a:t>On hold</a:t>
            </a:r>
            <a:r>
              <a:rPr lang="en-GB" dirty="0">
                <a:sym typeface="Wingdings" panose="05000000000000000000" pitchFamily="2" charset="2"/>
              </a:rPr>
              <a:t>, waiting for outcomes of the Strategic Plan Review WG</a:t>
            </a:r>
          </a:p>
          <a:p>
            <a:pPr algn="just">
              <a:defRPr/>
            </a:pPr>
            <a:endParaRPr lang="en-GB" dirty="0">
              <a:sym typeface="Wingdings" panose="05000000000000000000" pitchFamily="2" charset="2"/>
            </a:endParaRPr>
          </a:p>
          <a:p>
            <a:pPr algn="just">
              <a:defRPr/>
            </a:pPr>
            <a:r>
              <a:rPr lang="en-GB" dirty="0">
                <a:sym typeface="Wingdings" panose="05000000000000000000" pitchFamily="2" charset="2"/>
              </a:rPr>
              <a:t>Improve display to align with </a:t>
            </a:r>
            <a:r>
              <a:rPr lang="en-GB" dirty="0">
                <a:sym typeface="Wingdings" panose="05000000000000000000" pitchFamily="2" charset="2"/>
                <a:hlinkClick r:id="rId2"/>
              </a:rPr>
              <a:t>ENC Data Flow Diagram</a:t>
            </a:r>
            <a:endParaRPr lang="en-GB" dirty="0">
              <a:sym typeface="Wingdings" panose="05000000000000000000" pitchFamily="2" charset="2"/>
            </a:endParaRPr>
          </a:p>
          <a:p>
            <a:pPr marL="0" indent="0" algn="just">
              <a:buNone/>
              <a:defRPr/>
            </a:pPr>
            <a:r>
              <a:rPr lang="en-GB" dirty="0">
                <a:sym typeface="Wingdings" panose="05000000000000000000" pitchFamily="2" charset="2"/>
              </a:rPr>
              <a:t> </a:t>
            </a:r>
            <a:r>
              <a:rPr lang="en-GB" b="1" dirty="0" smtClean="0">
                <a:sym typeface="Wingdings" panose="05000000000000000000" pitchFamily="2" charset="2"/>
                <a:hlinkClick r:id="rId3"/>
              </a:rPr>
              <a:t>Beta-version</a:t>
            </a:r>
            <a:r>
              <a:rPr lang="en-GB" b="1" dirty="0" smtClean="0">
                <a:sym typeface="Wingdings" panose="05000000000000000000" pitchFamily="2" charset="2"/>
              </a:rPr>
              <a:t> developed by RENCs </a:t>
            </a:r>
            <a:r>
              <a:rPr lang="en-GB" dirty="0" smtClean="0">
                <a:sym typeface="Wingdings" panose="05000000000000000000" pitchFamily="2" charset="2"/>
              </a:rPr>
              <a:t>for 2 years in liaison with IHO Secretariat</a:t>
            </a:r>
            <a:endParaRPr lang="en-GB"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spTree>
    <p:extLst>
      <p:ext uri="{BB962C8B-B14F-4D97-AF65-F5344CB8AC3E}">
        <p14:creationId xmlns:p14="http://schemas.microsoft.com/office/powerpoint/2010/main" val="310678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032" y="277815"/>
            <a:ext cx="10531536" cy="636586"/>
          </a:xfrm>
        </p:spPr>
        <p:txBody>
          <a:bodyPr>
            <a:normAutofit/>
          </a:bodyPr>
          <a:lstStyle/>
          <a:p>
            <a:pPr eaLnBrk="1" hangingPunct="1">
              <a:defRPr/>
            </a:pPr>
            <a:r>
              <a:rPr lang="en-AU" sz="3200" dirty="0" smtClean="0"/>
              <a:t>Action to be taken by WENDWG</a:t>
            </a:r>
            <a:endParaRPr lang="en-AU" sz="3600" dirty="0"/>
          </a:p>
        </p:txBody>
      </p:sp>
      <p:sp>
        <p:nvSpPr>
          <p:cNvPr id="3" name="Content Placeholder 2"/>
          <p:cNvSpPr>
            <a:spLocks noGrp="1"/>
          </p:cNvSpPr>
          <p:nvPr>
            <p:ph idx="1"/>
          </p:nvPr>
        </p:nvSpPr>
        <p:spPr>
          <a:xfrm>
            <a:off x="80682" y="1313874"/>
            <a:ext cx="5630991" cy="4620761"/>
          </a:xfrm>
        </p:spPr>
        <p:txBody>
          <a:bodyPr>
            <a:normAutofit fontScale="92500"/>
          </a:bodyPr>
          <a:lstStyle/>
          <a:p>
            <a:pPr algn="just">
              <a:defRPr/>
            </a:pPr>
            <a:r>
              <a:rPr lang="en-GB" dirty="0" smtClean="0"/>
              <a:t>T</a:t>
            </a:r>
            <a:r>
              <a:rPr lang="en-GB" dirty="0"/>
              <a:t>o decide on the commissioning of the new version </a:t>
            </a:r>
            <a:r>
              <a:rPr lang="en-GB" dirty="0" smtClean="0"/>
              <a:t>that </a:t>
            </a:r>
            <a:r>
              <a:rPr lang="en-GB" dirty="0"/>
              <a:t>will replace the </a:t>
            </a:r>
            <a:r>
              <a:rPr lang="en-GB" dirty="0" smtClean="0"/>
              <a:t>current IHO ENC Coverage Catalogue</a:t>
            </a:r>
          </a:p>
          <a:p>
            <a:pPr algn="just">
              <a:defRPr/>
            </a:pPr>
            <a:endParaRPr lang="en-GB" dirty="0"/>
          </a:p>
          <a:p>
            <a:pPr algn="just">
              <a:defRPr/>
            </a:pPr>
            <a:endParaRPr lang="en-GB" dirty="0" smtClean="0"/>
          </a:p>
          <a:p>
            <a:pPr algn="just">
              <a:defRPr/>
            </a:pPr>
            <a:endParaRPr lang="en-GB" dirty="0"/>
          </a:p>
          <a:p>
            <a:pPr algn="just">
              <a:defRPr/>
            </a:pPr>
            <a:r>
              <a:rPr lang="en-GB" dirty="0"/>
              <a:t>To consider the possibility that some WENDWG Members contribute to the testing of </a:t>
            </a:r>
            <a:r>
              <a:rPr lang="en-GB" dirty="0" err="1"/>
              <a:t>INToGIS</a:t>
            </a:r>
            <a:r>
              <a:rPr lang="en-GB" dirty="0"/>
              <a:t> Phase </a:t>
            </a:r>
            <a:r>
              <a:rPr lang="en-GB" dirty="0" smtClean="0"/>
              <a:t>II, by submitting their ENC Schemes</a:t>
            </a:r>
            <a:endParaRPr lang="en-GB" dirty="0"/>
          </a:p>
        </p:txBody>
      </p:sp>
      <p:sp>
        <p:nvSpPr>
          <p:cNvPr id="6"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4" name="Picture 3"/>
          <p:cNvPicPr>
            <a:picLocks noChangeAspect="1"/>
          </p:cNvPicPr>
          <p:nvPr/>
        </p:nvPicPr>
        <p:blipFill>
          <a:blip r:embed="rId2"/>
          <a:stretch>
            <a:fillRect/>
          </a:stretch>
        </p:blipFill>
        <p:spPr>
          <a:xfrm>
            <a:off x="5890971" y="955285"/>
            <a:ext cx="6222529" cy="3500173"/>
          </a:xfrm>
          <a:prstGeom prst="rect">
            <a:avLst/>
          </a:prstGeom>
        </p:spPr>
      </p:pic>
    </p:spTree>
    <p:extLst>
      <p:ext uri="{BB962C8B-B14F-4D97-AF65-F5344CB8AC3E}">
        <p14:creationId xmlns:p14="http://schemas.microsoft.com/office/powerpoint/2010/main" val="386062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547</TotalTime>
  <Words>318</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Development of the IHO ENC Coverage Catalogue (Agenda WENDWG8-04.2H1)  IHO Secretariat </vt:lpstr>
      <vt:lpstr>Background information</vt:lpstr>
      <vt:lpstr>Background information</vt:lpstr>
      <vt:lpstr>Way ahead (as decided in 2016, obstacles to WEND Principles, etc…)</vt:lpstr>
      <vt:lpstr>Action to be taken by WENDWG</vt:lpstr>
    </vt:vector>
  </TitlesOfParts>
  <Company>IHO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Yves</cp:lastModifiedBy>
  <cp:revision>80</cp:revision>
  <cp:lastPrinted>2017-10-13T08:19:11Z</cp:lastPrinted>
  <dcterms:created xsi:type="dcterms:W3CDTF">2017-10-09T13:46:17Z</dcterms:created>
  <dcterms:modified xsi:type="dcterms:W3CDTF">2018-02-23T14:37:31Z</dcterms:modified>
</cp:coreProperties>
</file>