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sldIdLst>
    <p:sldId id="257" r:id="rId3"/>
    <p:sldId id="265" r:id="rId4"/>
    <p:sldId id="269" r:id="rId5"/>
    <p:sldId id="262" r:id="rId6"/>
    <p:sldId id="263" r:id="rId7"/>
    <p:sldId id="266" r:id="rId8"/>
    <p:sldId id="267" r:id="rId9"/>
    <p:sldId id="268" r:id="rId10"/>
    <p:sldId id="259" r:id="rId11"/>
    <p:sldId id="272" r:id="rId12"/>
    <p:sldId id="261"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67" autoAdjust="0"/>
  </p:normalViewPr>
  <p:slideViewPr>
    <p:cSldViewPr snapToGrid="0">
      <p:cViewPr varScale="1">
        <p:scale>
          <a:sx n="81" d="100"/>
          <a:sy n="81"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1F9FE-9A4C-4CD5-8AD8-89373F03046D}"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C5877-7885-48EB-A356-3B22B498DD0E}" type="slidenum">
              <a:rPr lang="en-US" smtClean="0"/>
              <a:t>‹#›</a:t>
            </a:fld>
            <a:endParaRPr lang="en-US"/>
          </a:p>
        </p:txBody>
      </p:sp>
    </p:spTree>
    <p:extLst>
      <p:ext uri="{BB962C8B-B14F-4D97-AF65-F5344CB8AC3E}">
        <p14:creationId xmlns:p14="http://schemas.microsoft.com/office/powerpoint/2010/main" val="88014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C5877-7885-48EB-A356-3B22B498DD0E}" type="slidenum">
              <a:rPr lang="en-US" smtClean="0"/>
              <a:t>1</a:t>
            </a:fld>
            <a:endParaRPr lang="en-US"/>
          </a:p>
        </p:txBody>
      </p:sp>
    </p:spTree>
    <p:extLst>
      <p:ext uri="{BB962C8B-B14F-4D97-AF65-F5344CB8AC3E}">
        <p14:creationId xmlns:p14="http://schemas.microsoft.com/office/powerpoint/2010/main" val="256123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C5877-7885-48EB-A356-3B22B498DD0E}" type="slidenum">
              <a:rPr lang="en-US" smtClean="0"/>
              <a:t>3</a:t>
            </a:fld>
            <a:endParaRPr lang="en-US"/>
          </a:p>
        </p:txBody>
      </p:sp>
    </p:spTree>
    <p:extLst>
      <p:ext uri="{BB962C8B-B14F-4D97-AF65-F5344CB8AC3E}">
        <p14:creationId xmlns:p14="http://schemas.microsoft.com/office/powerpoint/2010/main" val="88945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Joint report furthers the collaboration and common interests of IHO and OGC, established in their Memorandum of Understanding (MOU), and contributes to the development of a foundational report for the development of MSDIs worldwide. </a:t>
            </a:r>
          </a:p>
          <a:p>
            <a:endParaRPr lang="en-US" dirty="0"/>
          </a:p>
        </p:txBody>
      </p:sp>
      <p:sp>
        <p:nvSpPr>
          <p:cNvPr id="4" name="Slide Number Placeholder 3"/>
          <p:cNvSpPr>
            <a:spLocks noGrp="1"/>
          </p:cNvSpPr>
          <p:nvPr>
            <p:ph type="sldNum" sz="quarter" idx="10"/>
          </p:nvPr>
        </p:nvSpPr>
        <p:spPr/>
        <p:txBody>
          <a:bodyPr/>
          <a:lstStyle/>
          <a:p>
            <a:fld id="{D26C5877-7885-48EB-A356-3B22B498DD0E}" type="slidenum">
              <a:rPr lang="en-US" smtClean="0"/>
              <a:t>12</a:t>
            </a:fld>
            <a:endParaRPr lang="en-US"/>
          </a:p>
        </p:txBody>
      </p:sp>
    </p:spTree>
    <p:extLst>
      <p:ext uri="{BB962C8B-B14F-4D97-AF65-F5344CB8AC3E}">
        <p14:creationId xmlns:p14="http://schemas.microsoft.com/office/powerpoint/2010/main" val="112850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82AE5-FAC3-423A-B758-BBDC686AEF6F}"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3615670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2AE5-FAC3-423A-B758-BBDC686AEF6F}"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2997928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2AE5-FAC3-423A-B758-BBDC686AEF6F}"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480382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82AE5-FAC3-423A-B758-BBDC686AEF6F}"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590410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D882AE5-FAC3-423A-B758-BBDC686AEF6F}"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34588628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82AE5-FAC3-423A-B758-BBDC686AEF6F}"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5383-AF90-4642-BF35-34EA9D262291}"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Tree>
    <p:extLst>
      <p:ext uri="{BB962C8B-B14F-4D97-AF65-F5344CB8AC3E}">
        <p14:creationId xmlns:p14="http://schemas.microsoft.com/office/powerpoint/2010/main" val="9353436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82AE5-FAC3-423A-B758-BBDC686AEF6F}"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29450481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82AE5-FAC3-423A-B758-BBDC686AEF6F}"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34975350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Date Placeholder 1"/>
          <p:cNvSpPr>
            <a:spLocks noGrp="1"/>
          </p:cNvSpPr>
          <p:nvPr>
            <p:ph type="dt" sz="half" idx="10"/>
          </p:nvPr>
        </p:nvSpPr>
        <p:spPr/>
        <p:txBody>
          <a:bodyPr/>
          <a:lstStyle/>
          <a:p>
            <a:fld id="{6D882AE5-FAC3-423A-B758-BBDC686AEF6F}"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31833307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882AE5-FAC3-423A-B758-BBDC686AEF6F}"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18462749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023"/>
            <a:ext cx="994409" cy="132588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D882AE5-FAC3-423A-B758-BBDC686AEF6F}"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5383-AF90-4642-BF35-34EA9D262291}" type="slidenum">
              <a:rPr lang="en-US" smtClean="0"/>
              <a:t>‹#›</a:t>
            </a:fld>
            <a:endParaRPr lang="en-US"/>
          </a:p>
        </p:txBody>
      </p:sp>
    </p:spTree>
    <p:extLst>
      <p:ext uri="{BB962C8B-B14F-4D97-AF65-F5344CB8AC3E}">
        <p14:creationId xmlns:p14="http://schemas.microsoft.com/office/powerpoint/2010/main" val="25934855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82AE5-FAC3-423A-B758-BBDC686AEF6F}"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15383-AF90-4642-BF35-34EA9D262291}" type="slidenum">
              <a:rPr lang="en-US" smtClean="0"/>
              <a:t>‹#›</a:t>
            </a:fld>
            <a:endParaRPr lang="en-US"/>
          </a:p>
        </p:txBody>
      </p:sp>
      <p:sp>
        <p:nvSpPr>
          <p:cNvPr id="9" name="AACG_CaveatHeader_Shape"/>
          <p:cNvSpPr txBox="1"/>
          <p:nvPr userDrawn="1"/>
        </p:nvSpPr>
        <p:spPr>
          <a:xfrm>
            <a:off x="0" y="279400"/>
            <a:ext cx="12192000" cy="276999"/>
          </a:xfrm>
          <a:prstGeom prst="rect">
            <a:avLst/>
          </a:prstGeom>
          <a:noFill/>
        </p:spPr>
        <p:txBody>
          <a:bodyPr vert="horz" wrap="square" rtlCol="0">
            <a:spAutoFit/>
          </a:bodyPr>
          <a:lstStyle/>
          <a:p>
            <a:pPr algn="l"/>
            <a:endParaRPr lang="en-US" sz="1200" b="0" dirty="0">
              <a:solidFill>
                <a:srgbClr val="000000"/>
              </a:solidFill>
              <a:latin typeface="Calibri Light" panose="020F0302020204030204" pitchFamily="34" charset="0"/>
            </a:endParaRPr>
          </a:p>
        </p:txBody>
      </p:sp>
    </p:spTree>
    <p:extLst>
      <p:ext uri="{BB962C8B-B14F-4D97-AF65-F5344CB8AC3E}">
        <p14:creationId xmlns:p14="http://schemas.microsoft.com/office/powerpoint/2010/main" val="373233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opengeospatial.org/projects/initiatives/msdi-cds-2018/" TargetMode="External"/><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portal.opengeospatial.org/files/?artifact_id=8803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070" y="1122363"/>
            <a:ext cx="5897881" cy="2387600"/>
          </a:xfrm>
        </p:spPr>
        <p:txBody>
          <a:bodyPr>
            <a:noAutofit/>
          </a:bodyPr>
          <a:lstStyle/>
          <a:p>
            <a:pPr algn="l"/>
            <a:r>
              <a:rPr lang="en-US" sz="4000" dirty="0" smtClean="0"/>
              <a:t>ARMSDIWG Report</a:t>
            </a:r>
            <a:endParaRPr lang="en-US" sz="4000" dirty="0"/>
          </a:p>
        </p:txBody>
      </p:sp>
      <p:sp>
        <p:nvSpPr>
          <p:cNvPr id="3" name="Subtitle 2"/>
          <p:cNvSpPr>
            <a:spLocks noGrp="1"/>
          </p:cNvSpPr>
          <p:nvPr>
            <p:ph type="subTitle" idx="1"/>
          </p:nvPr>
        </p:nvSpPr>
        <p:spPr>
          <a:xfrm>
            <a:off x="760070" y="3602038"/>
            <a:ext cx="6847009" cy="2112962"/>
          </a:xfrm>
        </p:spPr>
        <p:txBody>
          <a:bodyPr>
            <a:normAutofit fontScale="70000" lnSpcReduction="20000"/>
          </a:bodyPr>
          <a:lstStyle/>
          <a:p>
            <a:pPr algn="l">
              <a:lnSpc>
                <a:spcPct val="120000"/>
              </a:lnSpc>
              <a:spcAft>
                <a:spcPts val="1000"/>
              </a:spcAft>
            </a:pPr>
            <a:r>
              <a:rPr lang="en-US" sz="2900" i="1" dirty="0" smtClean="0"/>
              <a:t>Current status </a:t>
            </a:r>
            <a:r>
              <a:rPr lang="en-US" sz="2900" i="1" dirty="0"/>
              <a:t>and planned actions of the ARMSDIWG in its third full year of </a:t>
            </a:r>
            <a:r>
              <a:rPr lang="en-US" sz="2900" i="1" dirty="0" smtClean="0"/>
              <a:t>operation.</a:t>
            </a:r>
          </a:p>
          <a:p>
            <a:pPr algn="l"/>
            <a:endParaRPr lang="en-US" dirty="0" smtClean="0"/>
          </a:p>
          <a:p>
            <a:pPr algn="l"/>
            <a:endParaRPr lang="en-US" dirty="0" smtClean="0"/>
          </a:p>
          <a:p>
            <a:pPr algn="l"/>
            <a:r>
              <a:rPr lang="en-US" dirty="0" smtClean="0">
                <a:solidFill>
                  <a:schemeClr val="tx1">
                    <a:lumMod val="50000"/>
                    <a:lumOff val="50000"/>
                  </a:schemeClr>
                </a:solidFill>
              </a:rPr>
              <a:t>9</a:t>
            </a:r>
            <a:r>
              <a:rPr lang="en-US" baseline="30000" dirty="0" smtClean="0">
                <a:solidFill>
                  <a:schemeClr val="tx1">
                    <a:lumMod val="50000"/>
                    <a:lumOff val="50000"/>
                  </a:schemeClr>
                </a:solidFill>
              </a:rPr>
              <a:t>th</a:t>
            </a:r>
            <a:r>
              <a:rPr lang="en-US" dirty="0">
                <a:solidFill>
                  <a:schemeClr val="tx1">
                    <a:lumMod val="50000"/>
                    <a:lumOff val="50000"/>
                  </a:schemeClr>
                </a:solidFill>
              </a:rPr>
              <a:t> </a:t>
            </a:r>
            <a:r>
              <a:rPr lang="en-US" dirty="0" smtClean="0">
                <a:solidFill>
                  <a:schemeClr val="tx1">
                    <a:lumMod val="50000"/>
                    <a:lumOff val="50000"/>
                  </a:schemeClr>
                </a:solidFill>
              </a:rPr>
              <a:t>Arctic </a:t>
            </a:r>
            <a:r>
              <a:rPr lang="en-US" dirty="0">
                <a:solidFill>
                  <a:schemeClr val="tx1">
                    <a:lumMod val="50000"/>
                    <a:lumOff val="50000"/>
                  </a:schemeClr>
                </a:solidFill>
              </a:rPr>
              <a:t>Regional Hydrographic Commission Meeting</a:t>
            </a:r>
            <a:endParaRPr lang="en-US" dirty="0" smtClean="0">
              <a:solidFill>
                <a:schemeClr val="tx1">
                  <a:lumMod val="50000"/>
                  <a:lumOff val="50000"/>
                </a:schemeClr>
              </a:solidFill>
            </a:endParaRPr>
          </a:p>
          <a:p>
            <a:pPr algn="l"/>
            <a:r>
              <a:rPr lang="en-US" dirty="0" smtClean="0">
                <a:solidFill>
                  <a:schemeClr val="tx1">
                    <a:lumMod val="50000"/>
                    <a:lumOff val="50000"/>
                  </a:schemeClr>
                </a:solidFill>
              </a:rPr>
              <a:t>17-19 SEP 2019</a:t>
            </a:r>
            <a:endParaRPr lang="en-US" dirty="0">
              <a:solidFill>
                <a:schemeClr val="tx1">
                  <a:lumMod val="50000"/>
                  <a:lumOff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266" y="1143000"/>
            <a:ext cx="3428999" cy="4572000"/>
          </a:xfrm>
          <a:prstGeom prst="rect">
            <a:avLst/>
          </a:prstGeom>
        </p:spPr>
      </p:pic>
    </p:spTree>
    <p:extLst>
      <p:ext uri="{BB962C8B-B14F-4D97-AF65-F5344CB8AC3E}">
        <p14:creationId xmlns:p14="http://schemas.microsoft.com/office/powerpoint/2010/main" val="3337847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DRAFT</a:t>
            </a:r>
            <a:r>
              <a:rPr lang="en-US" sz="3200" dirty="0" smtClean="0"/>
              <a:t> Arctic </a:t>
            </a:r>
            <a:r>
              <a:rPr lang="en-US" sz="3200" dirty="0"/>
              <a:t>SDI and ARHC Joint Statement of Intent</a:t>
            </a:r>
          </a:p>
        </p:txBody>
      </p:sp>
      <p:sp>
        <p:nvSpPr>
          <p:cNvPr id="3" name="Content Placeholder 2"/>
          <p:cNvSpPr>
            <a:spLocks noGrp="1"/>
          </p:cNvSpPr>
          <p:nvPr>
            <p:ph idx="1"/>
          </p:nvPr>
        </p:nvSpPr>
        <p:spPr/>
        <p:txBody>
          <a:bodyPr>
            <a:normAutofit fontScale="92500"/>
          </a:bodyPr>
          <a:lstStyle/>
          <a:p>
            <a:pPr marL="0" indent="0">
              <a:lnSpc>
                <a:spcPct val="150000"/>
              </a:lnSpc>
              <a:buNone/>
            </a:pPr>
            <a:r>
              <a:rPr lang="en-US" sz="2400" dirty="0"/>
              <a:t>The Arctic Spatial Data Infrastructure cooperation (Arctic SDI), based on a Memorandum of Understanding between the National Mapping Agencies of the 8 Arctic countries, and the members of the Arctic Regional Hydrographic Commission (ARHC), maintain a collaborative partnership to provide both the terrestrial and marine foundations in a regional SDI. </a:t>
            </a:r>
            <a:r>
              <a:rPr lang="en-US" sz="2400" b="1" dirty="0"/>
              <a:t>Together, Arctic SDI and the ARHC’s Arctic Regional Marine SDI Working Group (ARMSDIWG) will facilitate an infrastructure that connects users, across domains, to the spatial data valued to support research, planning and decision making in the Arctic.</a:t>
            </a:r>
          </a:p>
        </p:txBody>
      </p:sp>
    </p:spTree>
    <p:extLst>
      <p:ext uri="{BB962C8B-B14F-4D97-AF65-F5344CB8AC3E}">
        <p14:creationId xmlns:p14="http://schemas.microsoft.com/office/powerpoint/2010/main" val="295711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Joint Professional Outreach: ARMSDIWG and Arctic SDI</a:t>
            </a:r>
            <a:endParaRPr lang="en-US" sz="4000" dirty="0"/>
          </a:p>
        </p:txBody>
      </p:sp>
      <p:sp>
        <p:nvSpPr>
          <p:cNvPr id="3" name="Content Placeholder 2"/>
          <p:cNvSpPr>
            <a:spLocks noGrp="1"/>
          </p:cNvSpPr>
          <p:nvPr>
            <p:ph idx="1"/>
          </p:nvPr>
        </p:nvSpPr>
        <p:spPr>
          <a:xfrm>
            <a:off x="838199" y="1825625"/>
            <a:ext cx="5836921" cy="4351338"/>
          </a:xfrm>
        </p:spPr>
        <p:txBody>
          <a:bodyPr>
            <a:normAutofit lnSpcReduction="10000"/>
          </a:bodyPr>
          <a:lstStyle/>
          <a:p>
            <a:r>
              <a:rPr lang="en-US" sz="2400" dirty="0" smtClean="0"/>
              <a:t>United </a:t>
            </a:r>
            <a:r>
              <a:rPr lang="en-US" sz="2400" dirty="0"/>
              <a:t>Nations Headquarters, New </a:t>
            </a:r>
            <a:r>
              <a:rPr lang="en-US" sz="2400" dirty="0" smtClean="0"/>
              <a:t>York</a:t>
            </a:r>
            <a:endParaRPr lang="en-US" sz="2400" dirty="0"/>
          </a:p>
          <a:p>
            <a:r>
              <a:rPr lang="en-US" sz="2400" dirty="0"/>
              <a:t>9</a:t>
            </a:r>
            <a:r>
              <a:rPr lang="en-US" sz="2400" baseline="30000" dirty="0"/>
              <a:t>th</a:t>
            </a:r>
            <a:r>
              <a:rPr lang="en-US" sz="2400" dirty="0"/>
              <a:t> Session </a:t>
            </a:r>
            <a:r>
              <a:rPr lang="en-US" sz="2400" dirty="0" smtClean="0"/>
              <a:t>UN-GGIM (AUG 2019)</a:t>
            </a:r>
          </a:p>
          <a:p>
            <a:pPr lvl="1"/>
            <a:r>
              <a:rPr lang="en-US" sz="1600" dirty="0" smtClean="0"/>
              <a:t>Working </a:t>
            </a:r>
            <a:r>
              <a:rPr lang="en-US" sz="1600" dirty="0"/>
              <a:t>Group on Marine Geospatial Information </a:t>
            </a:r>
            <a:r>
              <a:rPr lang="en-US" sz="1600" dirty="0" smtClean="0"/>
              <a:t>- Side </a:t>
            </a:r>
            <a:r>
              <a:rPr lang="en-US" sz="1600" dirty="0"/>
              <a:t>Event </a:t>
            </a:r>
            <a:endParaRPr lang="en-US" sz="1600" dirty="0" smtClean="0"/>
          </a:p>
          <a:p>
            <a:pPr lvl="2"/>
            <a:r>
              <a:rPr lang="en-US" sz="1600" dirty="0" smtClean="0"/>
              <a:t>Panel:</a:t>
            </a:r>
            <a:r>
              <a:rPr lang="en-US" sz="1600" i="1" dirty="0" smtClean="0"/>
              <a:t> Readily </a:t>
            </a:r>
            <a:r>
              <a:rPr lang="en-US" sz="1600" i="1" dirty="0"/>
              <a:t>available and accessible marine geospatial information – Regional Practices in the </a:t>
            </a:r>
            <a:r>
              <a:rPr lang="en-US" sz="1600" i="1" dirty="0" smtClean="0"/>
              <a:t>Arctic</a:t>
            </a:r>
          </a:p>
          <a:p>
            <a:pPr lvl="3"/>
            <a:r>
              <a:rPr lang="en-US" sz="1600" dirty="0" smtClean="0"/>
              <a:t>Presentation: </a:t>
            </a:r>
            <a:r>
              <a:rPr lang="en-US" sz="1600" i="1" dirty="0" smtClean="0"/>
              <a:t>Cooperation </a:t>
            </a:r>
            <a:r>
              <a:rPr lang="en-US" sz="1600" i="1" dirty="0"/>
              <a:t>between Arctic SDI and ARMSDIWG - access to land and marine data to face challenges in the </a:t>
            </a:r>
            <a:r>
              <a:rPr lang="en-US" sz="1600" i="1" dirty="0" smtClean="0"/>
              <a:t>Arctic</a:t>
            </a:r>
          </a:p>
          <a:p>
            <a:pPr lvl="1"/>
            <a:r>
              <a:rPr lang="en-US" sz="1600" dirty="0"/>
              <a:t>Working Group on Legal and Policy Frameworks for Geospatial Information </a:t>
            </a:r>
            <a:r>
              <a:rPr lang="en-US" sz="1600" dirty="0"/>
              <a:t>Management - Side </a:t>
            </a:r>
            <a:r>
              <a:rPr lang="en-US" sz="1600" dirty="0" smtClean="0"/>
              <a:t>Event</a:t>
            </a:r>
          </a:p>
          <a:p>
            <a:pPr lvl="2"/>
            <a:r>
              <a:rPr lang="en-US" sz="1600" dirty="0"/>
              <a:t>Roundtable: </a:t>
            </a:r>
            <a:r>
              <a:rPr lang="en-US" sz="1600" i="1" dirty="0"/>
              <a:t>Availability, accessibility, application, provenance, privacy and protection of geospatial </a:t>
            </a:r>
            <a:r>
              <a:rPr lang="en-US" sz="1600" i="1" dirty="0" smtClean="0"/>
              <a:t>information</a:t>
            </a:r>
          </a:p>
          <a:p>
            <a:pPr lvl="3"/>
            <a:r>
              <a:rPr lang="en-US" sz="1600" dirty="0" smtClean="0"/>
              <a:t>Panel: </a:t>
            </a:r>
            <a:r>
              <a:rPr lang="en-US" sz="1600" i="1" dirty="0" smtClean="0"/>
              <a:t>Enabling </a:t>
            </a:r>
            <a:r>
              <a:rPr lang="en-US" sz="1600" i="1" dirty="0"/>
              <a:t>regional collaboration and applications. Both Chairs of Arctic SDI and ARMSDIWG</a:t>
            </a:r>
            <a:endParaRPr lang="en-US" sz="1600" i="1" dirty="0"/>
          </a:p>
        </p:txBody>
      </p:sp>
      <p:pic>
        <p:nvPicPr>
          <p:cNvPr id="4" name="Picture 3" descr="C:\Users\carisisp\AppData\Local\Microsoft\Windows\INetCache\Content.Word\17_edi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145" y="2543969"/>
            <a:ext cx="4375655" cy="2914650"/>
          </a:xfrm>
          <a:prstGeom prst="rect">
            <a:avLst/>
          </a:prstGeom>
          <a:noFill/>
          <a:ln>
            <a:noFill/>
          </a:ln>
        </p:spPr>
      </p:pic>
      <p:sp>
        <p:nvSpPr>
          <p:cNvPr id="5" name="Rectangle 4"/>
          <p:cNvSpPr/>
          <p:nvPr/>
        </p:nvSpPr>
        <p:spPr>
          <a:xfrm>
            <a:off x="6978144" y="5476558"/>
            <a:ext cx="4375656" cy="738664"/>
          </a:xfrm>
          <a:prstGeom prst="rect">
            <a:avLst/>
          </a:prstGeom>
        </p:spPr>
        <p:txBody>
          <a:bodyPr wrap="square">
            <a:spAutoFit/>
          </a:bodyPr>
          <a:lstStyle/>
          <a:p>
            <a:pPr algn="r"/>
            <a:r>
              <a:rPr lang="en-US" sz="1050" i="1" dirty="0">
                <a:solidFill>
                  <a:prstClr val="white">
                    <a:lumMod val="50000"/>
                  </a:prstClr>
                </a:solidFill>
                <a:latin typeface="Arial" panose="020B0604020202020204"/>
              </a:rPr>
              <a:t>Chair ARMSDIWG presenting during the panel “Readily available and accessible marine geospatial information – Regional Practices in the Arctic” at the UN-GGIM Working Group on Marine Geospatial Information Side Event – United Nations Headquarters, New York</a:t>
            </a:r>
          </a:p>
        </p:txBody>
      </p:sp>
    </p:spTree>
    <p:extLst>
      <p:ext uri="{BB962C8B-B14F-4D97-AF65-F5344CB8AC3E}">
        <p14:creationId xmlns:p14="http://schemas.microsoft.com/office/powerpoint/2010/main" val="4276287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OGC-IHO Marine </a:t>
            </a:r>
            <a:r>
              <a:rPr lang="en-US" sz="3200" dirty="0"/>
              <a:t>Spatial Data Infrastructure Concept Development Study (MSDI-CDS)</a:t>
            </a:r>
          </a:p>
        </p:txBody>
      </p:sp>
      <p:sp>
        <p:nvSpPr>
          <p:cNvPr id="3" name="Content Placeholder 2"/>
          <p:cNvSpPr>
            <a:spLocks noGrp="1"/>
          </p:cNvSpPr>
          <p:nvPr>
            <p:ph idx="1"/>
          </p:nvPr>
        </p:nvSpPr>
        <p:spPr>
          <a:xfrm>
            <a:off x="838200" y="1825624"/>
            <a:ext cx="7711440" cy="4758055"/>
          </a:xfrm>
        </p:spPr>
        <p:txBody>
          <a:bodyPr>
            <a:normAutofit fontScale="32500" lnSpcReduction="20000"/>
          </a:bodyPr>
          <a:lstStyle/>
          <a:p>
            <a:pPr>
              <a:lnSpc>
                <a:spcPct val="120000"/>
              </a:lnSpc>
              <a:defRPr/>
            </a:pPr>
            <a:r>
              <a:rPr lang="en-US" altLang="en-US" sz="4900" dirty="0"/>
              <a:t>MSDI-CDS</a:t>
            </a:r>
          </a:p>
          <a:p>
            <a:pPr lvl="1">
              <a:lnSpc>
                <a:spcPct val="120000"/>
              </a:lnSpc>
              <a:defRPr/>
            </a:pPr>
            <a:r>
              <a:rPr lang="en-US" altLang="en-US" sz="4300" dirty="0"/>
              <a:t>Organized by OGC and is supported by the </a:t>
            </a:r>
            <a:r>
              <a:rPr lang="en-US" altLang="en-US" sz="4300" dirty="0" smtClean="0"/>
              <a:t>United States on </a:t>
            </a:r>
            <a:r>
              <a:rPr lang="en-US" altLang="en-US" sz="4300" dirty="0"/>
              <a:t>behalf of the International Hydrographic Organization (IHO) and its MSDI focused work programs.</a:t>
            </a:r>
          </a:p>
          <a:p>
            <a:pPr lvl="1">
              <a:lnSpc>
                <a:spcPct val="120000"/>
              </a:lnSpc>
              <a:defRPr/>
            </a:pPr>
            <a:r>
              <a:rPr lang="en-US" altLang="en-US" sz="4300" dirty="0">
                <a:hlinkClick r:id="rId3"/>
              </a:rPr>
              <a:t>http://www.opengeospatial.org/projects/initiatives/msdi-cds-2018/</a:t>
            </a:r>
            <a:endParaRPr lang="en-US" altLang="en-US" sz="4300" dirty="0"/>
          </a:p>
          <a:p>
            <a:pPr>
              <a:lnSpc>
                <a:spcPct val="120000"/>
              </a:lnSpc>
              <a:defRPr/>
            </a:pPr>
            <a:r>
              <a:rPr lang="en-US" altLang="en-US" sz="4900" dirty="0"/>
              <a:t>MSDI-CDS Workshop (23 OCT 2018)</a:t>
            </a:r>
          </a:p>
          <a:p>
            <a:pPr lvl="1">
              <a:lnSpc>
                <a:spcPct val="120000"/>
              </a:lnSpc>
              <a:defRPr/>
            </a:pPr>
            <a:r>
              <a:rPr lang="en-US" altLang="en-US" sz="4300" dirty="0" smtClean="0"/>
              <a:t>Panels: </a:t>
            </a:r>
            <a:r>
              <a:rPr lang="en-US" altLang="en-US" sz="4300" dirty="0"/>
              <a:t>Marine Uses of Spatial Data </a:t>
            </a:r>
            <a:r>
              <a:rPr lang="en-US" altLang="en-US" sz="4300" dirty="0" smtClean="0"/>
              <a:t>Infrastructures, Meeting </a:t>
            </a:r>
            <a:r>
              <a:rPr lang="en-US" altLang="en-US" sz="4300" dirty="0"/>
              <a:t>U.S. Government Needs for Marine Spatial </a:t>
            </a:r>
            <a:r>
              <a:rPr lang="en-US" altLang="en-US" sz="4300" dirty="0" smtClean="0"/>
              <a:t>Data, MSDI </a:t>
            </a:r>
            <a:r>
              <a:rPr lang="en-US" altLang="en-US" sz="4300" dirty="0"/>
              <a:t>Geospatial Technology, Standards and Services</a:t>
            </a:r>
          </a:p>
          <a:p>
            <a:pPr>
              <a:lnSpc>
                <a:spcPct val="120000"/>
              </a:lnSpc>
              <a:defRPr/>
            </a:pPr>
            <a:r>
              <a:rPr lang="en-US" altLang="en-US" sz="4900" dirty="0"/>
              <a:t>Request For Information (RFI) (07 FEB 2018)</a:t>
            </a:r>
          </a:p>
          <a:p>
            <a:pPr lvl="1">
              <a:lnSpc>
                <a:spcPct val="120000"/>
              </a:lnSpc>
              <a:defRPr/>
            </a:pPr>
            <a:r>
              <a:rPr lang="en-US" altLang="en-US" sz="4300" dirty="0"/>
              <a:t>RFI posted on OGC’s website and distributed broadly throughout the international marine community.</a:t>
            </a:r>
          </a:p>
          <a:p>
            <a:pPr>
              <a:lnSpc>
                <a:spcPct val="120000"/>
              </a:lnSpc>
              <a:defRPr/>
            </a:pPr>
            <a:r>
              <a:rPr lang="en-US" altLang="en-US" sz="4900" dirty="0" smtClean="0"/>
              <a:t>MSDI-CDS </a:t>
            </a:r>
            <a:r>
              <a:rPr lang="en-US" altLang="en-US" sz="4900" dirty="0"/>
              <a:t>Roundtable (27 MAR 2019)</a:t>
            </a:r>
          </a:p>
          <a:p>
            <a:pPr lvl="1">
              <a:lnSpc>
                <a:spcPct val="120000"/>
              </a:lnSpc>
              <a:defRPr/>
            </a:pPr>
            <a:r>
              <a:rPr lang="en-US" altLang="en-US" sz="4300" dirty="0"/>
              <a:t>Group of OGC members to review study findings and a draft of the final report.</a:t>
            </a:r>
          </a:p>
          <a:p>
            <a:pPr>
              <a:lnSpc>
                <a:spcPct val="120000"/>
              </a:lnSpc>
              <a:defRPr/>
            </a:pPr>
            <a:r>
              <a:rPr lang="en-US" altLang="en-US" sz="4900" b="1" dirty="0" smtClean="0"/>
              <a:t>Final Engineering </a:t>
            </a:r>
            <a:r>
              <a:rPr lang="en-US" altLang="en-US" sz="4900" b="1" dirty="0"/>
              <a:t>Report is </a:t>
            </a:r>
            <a:r>
              <a:rPr lang="en-US" altLang="en-US" sz="4900" b="1" dirty="0" smtClean="0"/>
              <a:t>posted.</a:t>
            </a:r>
            <a:endParaRPr lang="en-US" altLang="en-US" sz="4900" b="1" dirty="0"/>
          </a:p>
          <a:p>
            <a:pPr lvl="1"/>
            <a:r>
              <a:rPr lang="en-US" sz="4300" i="1" dirty="0"/>
              <a:t>Development of Spatial Data Infrastructures for Marine Data Management</a:t>
            </a:r>
            <a:endParaRPr lang="en-US" sz="4300" i="1" dirty="0" smtClean="0"/>
          </a:p>
          <a:p>
            <a:pPr lvl="1"/>
            <a:r>
              <a:rPr lang="en-US" sz="4300" dirty="0" smtClean="0"/>
              <a:t>Direct </a:t>
            </a:r>
            <a:r>
              <a:rPr lang="en-US" sz="4300" dirty="0"/>
              <a:t>download: </a:t>
            </a:r>
            <a:r>
              <a:rPr lang="en-US" sz="4300" dirty="0">
                <a:hlinkClick r:id="rId4"/>
              </a:rPr>
              <a:t>https://portal.opengeospatial.org/files/?</a:t>
            </a:r>
            <a:r>
              <a:rPr lang="en-US" sz="4300" dirty="0" smtClean="0">
                <a:hlinkClick r:id="rId4"/>
              </a:rPr>
              <a:t>artifact_id=88037</a:t>
            </a:r>
            <a:endParaRPr lang="en-US" sz="4300" dirty="0" smtClean="0"/>
          </a:p>
          <a:p>
            <a:pPr>
              <a:lnSpc>
                <a:spcPct val="120000"/>
              </a:lnSpc>
              <a:defRPr/>
            </a:pPr>
            <a:r>
              <a:rPr lang="en-US" sz="4900" b="1" dirty="0" smtClean="0"/>
              <a:t>ARHC/ARMSDIWG and Arctic SDI contributed to this report.</a:t>
            </a:r>
            <a:endParaRPr lang="en-US" sz="4900" b="1" dirty="0"/>
          </a:p>
          <a:p>
            <a:endParaRPr lang="en-US" dirty="0"/>
          </a:p>
        </p:txBody>
      </p:sp>
      <p:grpSp>
        <p:nvGrpSpPr>
          <p:cNvPr id="10" name="Group 9"/>
          <p:cNvGrpSpPr/>
          <p:nvPr/>
        </p:nvGrpSpPr>
        <p:grpSpPr>
          <a:xfrm>
            <a:off x="9530198" y="1825625"/>
            <a:ext cx="2383672" cy="3720182"/>
            <a:chOff x="9530198" y="1825625"/>
            <a:chExt cx="2383672" cy="3720182"/>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0198" y="3012325"/>
              <a:ext cx="2383671" cy="134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0198" y="1825625"/>
              <a:ext cx="2383672" cy="119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opengeospatial.org/pub/www/files/blog/MarineSDIRF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0198" y="4353345"/>
              <a:ext cx="2383671" cy="1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8"/>
          <a:stretch>
            <a:fillRect/>
          </a:stretch>
        </p:blipFill>
        <p:spPr>
          <a:xfrm rot="20140528">
            <a:off x="8199050" y="4097948"/>
            <a:ext cx="1681737" cy="237994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332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Invited Actions of </a:t>
            </a:r>
            <a:r>
              <a:rPr lang="en-US" dirty="0" smtClean="0"/>
              <a:t>ARHC</a:t>
            </a:r>
            <a:endParaRPr lang="en-US" dirty="0"/>
          </a:p>
        </p:txBody>
      </p:sp>
      <p:sp>
        <p:nvSpPr>
          <p:cNvPr id="3" name="Content Placeholder 2"/>
          <p:cNvSpPr>
            <a:spLocks noGrp="1"/>
          </p:cNvSpPr>
          <p:nvPr>
            <p:ph idx="1"/>
          </p:nvPr>
        </p:nvSpPr>
        <p:spPr>
          <a:xfrm>
            <a:off x="1316182" y="1825624"/>
            <a:ext cx="9559636" cy="4643755"/>
          </a:xfrm>
        </p:spPr>
        <p:txBody>
          <a:bodyPr>
            <a:normAutofit fontScale="70000" lnSpcReduction="20000"/>
          </a:bodyPr>
          <a:lstStyle/>
          <a:p>
            <a:r>
              <a:rPr lang="en-US" dirty="0" smtClean="0"/>
              <a:t>The </a:t>
            </a:r>
            <a:r>
              <a:rPr lang="en-US" dirty="0"/>
              <a:t>ARHC members are invited to:</a:t>
            </a:r>
          </a:p>
          <a:p>
            <a:pPr lvl="1">
              <a:lnSpc>
                <a:spcPct val="120000"/>
              </a:lnSpc>
            </a:pPr>
            <a:r>
              <a:rPr lang="en-US" dirty="0" smtClean="0"/>
              <a:t>Take </a:t>
            </a:r>
            <a:r>
              <a:rPr lang="en-US" dirty="0"/>
              <a:t>note of the report.</a:t>
            </a:r>
          </a:p>
          <a:p>
            <a:pPr lvl="1">
              <a:lnSpc>
                <a:spcPct val="120000"/>
              </a:lnSpc>
            </a:pPr>
            <a:r>
              <a:rPr lang="en-US" dirty="0" smtClean="0"/>
              <a:t>Take </a:t>
            </a:r>
            <a:r>
              <a:rPr lang="en-US" dirty="0"/>
              <a:t>note of updated ARMSDIWG Work Plan provided under separate cover.</a:t>
            </a:r>
          </a:p>
          <a:p>
            <a:pPr lvl="1">
              <a:lnSpc>
                <a:spcPct val="120000"/>
              </a:lnSpc>
            </a:pPr>
            <a:r>
              <a:rPr lang="en-US" dirty="0" smtClean="0"/>
              <a:t>Take </a:t>
            </a:r>
            <a:r>
              <a:rPr lang="en-US" dirty="0"/>
              <a:t>note of the Status of Actions since ARHC8 (Appendix A</a:t>
            </a:r>
            <a:r>
              <a:rPr lang="en-US" dirty="0" smtClean="0"/>
              <a:t>).</a:t>
            </a:r>
            <a:endParaRPr lang="en-US" dirty="0"/>
          </a:p>
          <a:p>
            <a:pPr lvl="1">
              <a:lnSpc>
                <a:spcPct val="120000"/>
              </a:lnSpc>
            </a:pPr>
            <a:r>
              <a:rPr lang="en-US" dirty="0" smtClean="0"/>
              <a:t>Request </a:t>
            </a:r>
            <a:r>
              <a:rPr lang="en-US" dirty="0"/>
              <a:t>from ARHC Members and Associate Members named representatives to participate in ARMSDIWG in an effort to achieve total ARHC member organization representation.</a:t>
            </a:r>
          </a:p>
          <a:p>
            <a:pPr lvl="1">
              <a:lnSpc>
                <a:spcPct val="120000"/>
              </a:lnSpc>
            </a:pPr>
            <a:r>
              <a:rPr lang="en-US" dirty="0" smtClean="0"/>
              <a:t>Request </a:t>
            </a:r>
            <a:r>
              <a:rPr lang="en-US" dirty="0"/>
              <a:t>from ARHC Members and Associate Members if they have a Socio-economic study or other relevant studies and best practices to feature on IHO MSDIWG Body of Knowledge (using the template).</a:t>
            </a:r>
          </a:p>
          <a:p>
            <a:pPr lvl="1">
              <a:lnSpc>
                <a:spcPct val="120000"/>
              </a:lnSpc>
            </a:pPr>
            <a:r>
              <a:rPr lang="en-US" dirty="0" smtClean="0"/>
              <a:t>Request </a:t>
            </a:r>
            <a:r>
              <a:rPr lang="en-US" dirty="0"/>
              <a:t>from Members and Associate Members to complete the AVPG Initialization Survey </a:t>
            </a:r>
            <a:r>
              <a:rPr lang="en-US" b="1" dirty="0"/>
              <a:t>by 25 OCT 2019 </a:t>
            </a:r>
            <a:r>
              <a:rPr lang="en-US" dirty="0"/>
              <a:t>(survey link available from Chair/ARMSDIWG or national ARMSDIWG representative).</a:t>
            </a:r>
          </a:p>
          <a:p>
            <a:pPr lvl="1">
              <a:lnSpc>
                <a:spcPct val="120000"/>
              </a:lnSpc>
            </a:pPr>
            <a:r>
              <a:rPr lang="en-US" dirty="0" smtClean="0"/>
              <a:t>Approve </a:t>
            </a:r>
            <a:r>
              <a:rPr lang="en-US" dirty="0"/>
              <a:t>“Arctic SDI and ARMSDIWG Joint Statement of Intent” (Appendix B).</a:t>
            </a:r>
          </a:p>
          <a:p>
            <a:pPr lvl="1">
              <a:lnSpc>
                <a:spcPct val="120000"/>
              </a:lnSpc>
            </a:pPr>
            <a:r>
              <a:rPr lang="en-US" dirty="0" smtClean="0"/>
              <a:t>Take </a:t>
            </a:r>
            <a:r>
              <a:rPr lang="en-US" dirty="0"/>
              <a:t>action as seen appropriate</a:t>
            </a:r>
            <a:r>
              <a:rPr lang="en-US" dirty="0" smtClean="0"/>
              <a:t>.</a:t>
            </a:r>
            <a:endParaRPr lang="en-US" dirty="0"/>
          </a:p>
          <a:p>
            <a:endParaRPr lang="en-US" dirty="0"/>
          </a:p>
        </p:txBody>
      </p:sp>
    </p:spTree>
    <p:extLst>
      <p:ext uri="{BB962C8B-B14F-4D97-AF65-F5344CB8AC3E}">
        <p14:creationId xmlns:p14="http://schemas.microsoft.com/office/powerpoint/2010/main" val="191329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ARMSDIWG: Year 3</a:t>
            </a:r>
            <a:endParaRPr lang="en-US" dirty="0"/>
          </a:p>
        </p:txBody>
      </p:sp>
      <p:sp>
        <p:nvSpPr>
          <p:cNvPr id="3" name="Text Placeholder 2"/>
          <p:cNvSpPr>
            <a:spLocks noGrp="1"/>
          </p:cNvSpPr>
          <p:nvPr>
            <p:ph type="body" idx="1"/>
          </p:nvPr>
        </p:nvSpPr>
        <p:spPr/>
        <p:txBody>
          <a:bodyPr/>
          <a:lstStyle/>
          <a:p>
            <a:r>
              <a:rPr lang="en-US" dirty="0"/>
              <a:t>(</a:t>
            </a:r>
            <a:r>
              <a:rPr lang="en-US" dirty="0" err="1"/>
              <a:t>ɑrmz</a:t>
            </a:r>
            <a:r>
              <a:rPr lang="en-US" dirty="0"/>
              <a:t> - </a:t>
            </a:r>
            <a:r>
              <a:rPr lang="en-US" dirty="0" err="1"/>
              <a:t>dē</a:t>
            </a:r>
            <a:r>
              <a:rPr lang="en-US" dirty="0"/>
              <a:t> - </a:t>
            </a:r>
            <a:r>
              <a:rPr lang="en-US" dirty="0" err="1"/>
              <a:t>wɪg</a:t>
            </a:r>
            <a:r>
              <a:rPr lang="en-US" dirty="0" smtClean="0"/>
              <a:t>)</a:t>
            </a:r>
            <a:endParaRPr lang="en-US" dirty="0"/>
          </a:p>
        </p:txBody>
      </p:sp>
    </p:spTree>
    <p:extLst>
      <p:ext uri="{BB962C8B-B14F-4D97-AF65-F5344CB8AC3E}">
        <p14:creationId xmlns:p14="http://schemas.microsoft.com/office/powerpoint/2010/main" val="62935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Spatial Data Infrastructures</a:t>
            </a:r>
            <a:endParaRPr lang="en-US" dirty="0"/>
          </a:p>
        </p:txBody>
      </p:sp>
      <p:sp>
        <p:nvSpPr>
          <p:cNvPr id="4" name="Content Placeholder 2">
            <a:extLst>
              <a:ext uri="{FF2B5EF4-FFF2-40B4-BE49-F238E27FC236}">
                <a16:creationId xmlns:a16="http://schemas.microsoft.com/office/drawing/2014/main" id="{CEBDCC22-EBD3-4F08-AA39-1552D4FDD554}"/>
              </a:ext>
            </a:extLst>
          </p:cNvPr>
          <p:cNvSpPr>
            <a:spLocks noGrp="1"/>
          </p:cNvSpPr>
          <p:nvPr>
            <p:ph idx="1"/>
          </p:nvPr>
        </p:nvSpPr>
        <p:spPr>
          <a:xfrm>
            <a:off x="838200" y="1825625"/>
            <a:ext cx="7090607" cy="4351338"/>
          </a:xfrm>
        </p:spPr>
        <p:txBody>
          <a:bodyPr>
            <a:normAutofit fontScale="85000" lnSpcReduction="10000"/>
          </a:bodyPr>
          <a:lstStyle/>
          <a:p>
            <a:r>
              <a:rPr lang="en-US" dirty="0"/>
              <a:t>MSDI</a:t>
            </a:r>
          </a:p>
          <a:p>
            <a:pPr lvl="1"/>
            <a:r>
              <a:rPr lang="en-US" dirty="0"/>
              <a:t>Element of SDI focused on the marine input.</a:t>
            </a:r>
          </a:p>
          <a:p>
            <a:pPr lvl="1"/>
            <a:r>
              <a:rPr lang="en-US" dirty="0"/>
              <a:t>A MSDI is not a collection of hydrographic products, but an infrastructure that promotes interoperability of data at all levels (e.g., national, regional, international).</a:t>
            </a:r>
          </a:p>
          <a:p>
            <a:pPr lvl="2">
              <a:lnSpc>
                <a:spcPct val="110000"/>
              </a:lnSpc>
            </a:pPr>
            <a:r>
              <a:rPr lang="en-US" sz="2200" dirty="0">
                <a:solidFill>
                  <a:schemeClr val="bg1">
                    <a:lumMod val="50000"/>
                  </a:schemeClr>
                </a:solidFill>
              </a:rPr>
              <a:t>Discoverability</a:t>
            </a:r>
          </a:p>
          <a:p>
            <a:pPr lvl="2">
              <a:lnSpc>
                <a:spcPct val="110000"/>
              </a:lnSpc>
            </a:pPr>
            <a:r>
              <a:rPr lang="en-US" sz="2200" dirty="0">
                <a:solidFill>
                  <a:schemeClr val="bg1">
                    <a:lumMod val="50000"/>
                  </a:schemeClr>
                </a:solidFill>
              </a:rPr>
              <a:t>Accessibility</a:t>
            </a:r>
          </a:p>
          <a:p>
            <a:pPr lvl="2">
              <a:lnSpc>
                <a:spcPct val="110000"/>
              </a:lnSpc>
            </a:pPr>
            <a:r>
              <a:rPr lang="en-US" sz="2200" dirty="0">
                <a:solidFill>
                  <a:schemeClr val="bg1">
                    <a:lumMod val="50000"/>
                  </a:schemeClr>
                </a:solidFill>
              </a:rPr>
              <a:t>Interoperability</a:t>
            </a:r>
          </a:p>
          <a:p>
            <a:pPr lvl="2">
              <a:lnSpc>
                <a:spcPct val="110000"/>
              </a:lnSpc>
            </a:pPr>
            <a:r>
              <a:rPr lang="en-US" sz="2200" dirty="0">
                <a:solidFill>
                  <a:schemeClr val="bg1">
                    <a:lumMod val="50000"/>
                  </a:schemeClr>
                </a:solidFill>
              </a:rPr>
              <a:t>Data-centricity (Hydrographic Offices)</a:t>
            </a:r>
          </a:p>
          <a:p>
            <a:pPr lvl="1"/>
            <a:r>
              <a:rPr lang="en-US" dirty="0"/>
              <a:t>Supports wider, non-traditional user-base of marine data typically used for navigation.</a:t>
            </a:r>
          </a:p>
          <a:p>
            <a:pPr lvl="1"/>
            <a:r>
              <a:rPr lang="en-US" dirty="0"/>
              <a:t>MSDI Working Group (MSDIWG)</a:t>
            </a:r>
          </a:p>
          <a:p>
            <a:pPr lvl="2"/>
            <a:r>
              <a:rPr lang="en-US" dirty="0">
                <a:solidFill>
                  <a:schemeClr val="bg1">
                    <a:lumMod val="50000"/>
                  </a:schemeClr>
                </a:solidFill>
              </a:rPr>
              <a:t>International Hydrographic Organization (IHO) working group to deliver IHO MSDI-related policy objectives.</a:t>
            </a:r>
            <a:r>
              <a:rPr lang="en-US" baseline="30000" dirty="0">
                <a:solidFill>
                  <a:schemeClr val="bg1">
                    <a:lumMod val="50000"/>
                  </a:schemeClr>
                </a:solidFill>
              </a:rPr>
              <a:t>1</a:t>
            </a:r>
          </a:p>
          <a:p>
            <a:endParaRPr lang="en-US" dirty="0"/>
          </a:p>
        </p:txBody>
      </p:sp>
      <p:sp>
        <p:nvSpPr>
          <p:cNvPr id="5" name="TextBox 4">
            <a:extLst>
              <a:ext uri="{FF2B5EF4-FFF2-40B4-BE49-F238E27FC236}">
                <a16:creationId xmlns:a16="http://schemas.microsoft.com/office/drawing/2014/main" id="{250EA564-12F3-4EAC-A838-52ADE46DACF6}"/>
              </a:ext>
            </a:extLst>
          </p:cNvPr>
          <p:cNvSpPr txBox="1"/>
          <p:nvPr/>
        </p:nvSpPr>
        <p:spPr>
          <a:xfrm>
            <a:off x="971550" y="6376898"/>
            <a:ext cx="6423102" cy="46166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706F72"/>
                </a:solidFill>
                <a:effectLst/>
                <a:uLnTx/>
                <a:uFillTx/>
                <a:latin typeface="Arial" panose="020B0604020202020204" pitchFamily="34" charset="0"/>
                <a:ea typeface="+mn-ea"/>
                <a:cs typeface="Arial" panose="020B0604020202020204" pitchFamily="34" charset="0"/>
              </a:rPr>
              <a:t>1</a:t>
            </a:r>
            <a:r>
              <a:rPr kumimoji="0" lang="en-US" sz="800" b="0" i="1" u="none" strike="noStrike" kern="1200" cap="none" spc="0" normalizeH="0" baseline="0" noProof="0" dirty="0">
                <a:ln>
                  <a:noFill/>
                </a:ln>
                <a:solidFill>
                  <a:srgbClr val="706F72"/>
                </a:solidFill>
                <a:effectLst/>
                <a:uLnTx/>
                <a:uFillTx/>
                <a:latin typeface="Arial" panose="020B0604020202020204" pitchFamily="34" charset="0"/>
                <a:ea typeface="+mn-ea"/>
                <a:cs typeface="Arial" panose="020B0604020202020204" pitchFamily="34" charset="0"/>
              </a:rPr>
              <a:t> - https://www.iho.int/mtg_docs/com_wg/MSDIWG/MSDIWG8/MSDIWG8-01.4.4b-MSDIWG_white_paper.pdf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0" normalizeH="0" baseline="0" noProof="0" dirty="0">
                <a:ln>
                  <a:noFill/>
                </a:ln>
                <a:solidFill>
                  <a:srgbClr val="706F72"/>
                </a:solidFill>
                <a:effectLst/>
                <a:uLnTx/>
                <a:uFillTx/>
                <a:latin typeface="Arial" panose="020B0604020202020204" pitchFamily="34" charset="0"/>
                <a:ea typeface="+mn-ea"/>
                <a:cs typeface="Arial" panose="020B0604020202020204" pitchFamily="34" charset="0"/>
              </a:rPr>
              <a:t>Slide information and Image Credit</a:t>
            </a:r>
            <a:r>
              <a:rPr kumimoji="0" lang="en-US" sz="800" b="0" i="1" u="none" strike="noStrike" kern="1200" cap="none" spc="0" normalizeH="0" baseline="0" noProof="0" dirty="0">
                <a:ln>
                  <a:noFill/>
                </a:ln>
                <a:solidFill>
                  <a:srgbClr val="706F72"/>
                </a:solidFill>
                <a:effectLst/>
                <a:uLnTx/>
                <a:uFillTx/>
                <a:latin typeface="Arial" panose="020B0604020202020204" pitchFamily="34" charset="0"/>
                <a:ea typeface="+mn-ea"/>
                <a:cs typeface="Arial" panose="020B0604020202020204" pitchFamily="34" charset="0"/>
              </a:rPr>
              <a:t> - (DRAFT) IHO Publication C-17, Spatial Data Infrastructures: “The Marine Dimension” - Guidance for Hydrographic Offices, Ed 2.0, April 2016</a:t>
            </a:r>
          </a:p>
        </p:txBody>
      </p:sp>
      <p:grpSp>
        <p:nvGrpSpPr>
          <p:cNvPr id="6" name="Group 5">
            <a:extLst>
              <a:ext uri="{FF2B5EF4-FFF2-40B4-BE49-F238E27FC236}">
                <a16:creationId xmlns:a16="http://schemas.microsoft.com/office/drawing/2014/main" id="{2C27F185-C8FA-43A8-B2D7-461F14680778}"/>
              </a:ext>
            </a:extLst>
          </p:cNvPr>
          <p:cNvGrpSpPr/>
          <p:nvPr/>
        </p:nvGrpSpPr>
        <p:grpSpPr>
          <a:xfrm>
            <a:off x="7928807" y="1717098"/>
            <a:ext cx="3207753" cy="3521797"/>
            <a:chOff x="7861299" y="1717098"/>
            <a:chExt cx="3207753" cy="3521797"/>
          </a:xfrm>
        </p:grpSpPr>
        <p:pic>
          <p:nvPicPr>
            <p:cNvPr id="7" name="Picture 6">
              <a:extLst>
                <a:ext uri="{FF2B5EF4-FFF2-40B4-BE49-F238E27FC236}">
                  <a16:creationId xmlns:a16="http://schemas.microsoft.com/office/drawing/2014/main" id="{4CEDEC46-FF2C-4F87-B777-CC89E9D85D4E}"/>
                </a:ext>
              </a:extLst>
            </p:cNvPr>
            <p:cNvPicPr>
              <a:picLocks noChangeAspect="1"/>
            </p:cNvPicPr>
            <p:nvPr/>
          </p:nvPicPr>
          <p:blipFill rotWithShape="1">
            <a:blip r:embed="rId3"/>
            <a:srcRect l="21398" r="20636"/>
            <a:stretch/>
          </p:blipFill>
          <p:spPr>
            <a:xfrm>
              <a:off x="7861299" y="2127105"/>
              <a:ext cx="3207753" cy="3111790"/>
            </a:xfrm>
            <a:prstGeom prst="rect">
              <a:avLst/>
            </a:prstGeom>
          </p:spPr>
        </p:pic>
        <p:sp>
          <p:nvSpPr>
            <p:cNvPr id="8" name="TextBox 7">
              <a:extLst>
                <a:ext uri="{FF2B5EF4-FFF2-40B4-BE49-F238E27FC236}">
                  <a16:creationId xmlns:a16="http://schemas.microsoft.com/office/drawing/2014/main" id="{AF08580D-47F4-49CC-B29F-24CA5284C7ED}"/>
                </a:ext>
              </a:extLst>
            </p:cNvPr>
            <p:cNvSpPr txBox="1"/>
            <p:nvPr/>
          </p:nvSpPr>
          <p:spPr>
            <a:xfrm>
              <a:off x="8105190" y="1717098"/>
              <a:ext cx="26867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
              </a:r>
              <a:r>
                <a:rPr kumimoji="0" lang="en-US" sz="1600" b="1" i="0" u="none" strike="noStrike" kern="1200" cap="none" spc="0" normalizeH="0" baseline="0" noProof="0" dirty="0">
                  <a:ln>
                    <a:noFill/>
                  </a:ln>
                  <a:solidFill>
                    <a:prstClr val="black">
                      <a:lumMod val="85000"/>
                    </a:prstClr>
                  </a:solidFill>
                  <a:effectLst/>
                  <a:uLnTx/>
                  <a:uFillTx/>
                  <a:latin typeface="Arial" panose="020B0604020202020204" pitchFamily="34" charset="0"/>
                  <a:ea typeface="+mn-ea"/>
                  <a:cs typeface="Arial" panose="020B0604020202020204" pitchFamily="34" charset="0"/>
                </a:rPr>
                <a:t>SDI Pillars/Components</a:t>
              </a:r>
            </a:p>
          </p:txBody>
        </p:sp>
      </p:grpSp>
      <p:grpSp>
        <p:nvGrpSpPr>
          <p:cNvPr id="9" name="Group 8">
            <a:extLst>
              <a:ext uri="{FF2B5EF4-FFF2-40B4-BE49-F238E27FC236}">
                <a16:creationId xmlns:a16="http://schemas.microsoft.com/office/drawing/2014/main" id="{785D7ED8-63E4-4B6E-848A-D60139A416C2}"/>
              </a:ext>
            </a:extLst>
          </p:cNvPr>
          <p:cNvGrpSpPr/>
          <p:nvPr/>
        </p:nvGrpSpPr>
        <p:grpSpPr>
          <a:xfrm>
            <a:off x="8190630" y="1717638"/>
            <a:ext cx="2648711" cy="3620536"/>
            <a:chOff x="8190630" y="1717638"/>
            <a:chExt cx="2648711" cy="3620536"/>
          </a:xfrm>
        </p:grpSpPr>
        <p:sp>
          <p:nvSpPr>
            <p:cNvPr id="10" name="Rectangle 9">
              <a:extLst>
                <a:ext uri="{FF2B5EF4-FFF2-40B4-BE49-F238E27FC236}">
                  <a16:creationId xmlns:a16="http://schemas.microsoft.com/office/drawing/2014/main" id="{FFDC0B7F-C8EF-45C2-BEEE-A319237AF09A}"/>
                </a:ext>
              </a:extLst>
            </p:cNvPr>
            <p:cNvSpPr/>
            <p:nvPr/>
          </p:nvSpPr>
          <p:spPr>
            <a:xfrm>
              <a:off x="8190630" y="1717638"/>
              <a:ext cx="35618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BC145"/>
                  </a:solidFill>
                  <a:effectLst/>
                  <a:uLnTx/>
                  <a:uFillTx/>
                  <a:latin typeface="Arial" panose="020B0604020202020204" pitchFamily="34" charset="0"/>
                  <a:ea typeface="+mn-ea"/>
                  <a:cs typeface="Arial" panose="020B0604020202020204" pitchFamily="34" charset="0"/>
                </a:rPr>
                <a:t>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210E6046-FEBF-43C6-9C2F-2A3F6267DF41}"/>
                </a:ext>
              </a:extLst>
            </p:cNvPr>
            <p:cNvGrpSpPr/>
            <p:nvPr/>
          </p:nvGrpSpPr>
          <p:grpSpPr>
            <a:xfrm>
              <a:off x="9616622" y="3761129"/>
              <a:ext cx="1222719" cy="1577045"/>
              <a:chOff x="9549114" y="3507129"/>
              <a:chExt cx="1222719" cy="1577045"/>
            </a:xfrm>
          </p:grpSpPr>
          <p:sp>
            <p:nvSpPr>
              <p:cNvPr id="12" name="TextBox 11">
                <a:extLst>
                  <a:ext uri="{FF2B5EF4-FFF2-40B4-BE49-F238E27FC236}">
                    <a16:creationId xmlns:a16="http://schemas.microsoft.com/office/drawing/2014/main" id="{9D0A5D4F-BFFE-45DA-8B6F-678A2453DA4E}"/>
                  </a:ext>
                </a:extLst>
              </p:cNvPr>
              <p:cNvSpPr txBox="1"/>
              <p:nvPr/>
            </p:nvSpPr>
            <p:spPr>
              <a:xfrm>
                <a:off x="9737119" y="4745620"/>
                <a:ext cx="84670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8BC145"/>
                    </a:solidFill>
                    <a:effectLst/>
                    <a:uLnTx/>
                    <a:uFillTx/>
                    <a:latin typeface="Arial" panose="020B0604020202020204" pitchFamily="34" charset="0"/>
                    <a:ea typeface="+mn-ea"/>
                    <a:cs typeface="Arial" panose="020B0604020202020204" pitchFamily="34" charset="0"/>
                  </a:rPr>
                  <a:t>Marine</a:t>
                </a:r>
                <a:endParaRPr kumimoji="0" lang="en-US" sz="1800" b="1" i="0" u="none" strike="noStrike" kern="0" cap="none" spc="0" normalizeH="0" baseline="0" noProof="0" dirty="0">
                  <a:ln>
                    <a:noFill/>
                  </a:ln>
                  <a:solidFill>
                    <a:srgbClr val="8BC145"/>
                  </a:solidFill>
                  <a:effectLst/>
                  <a:uLnTx/>
                  <a:uFillTx/>
                  <a:latin typeface="Arial" panose="020B0604020202020204" pitchFamily="34" charset="0"/>
                  <a:ea typeface="+mn-ea"/>
                  <a:cs typeface="Arial" panose="020B0604020202020204" pitchFamily="34" charset="0"/>
                </a:endParaRPr>
              </a:p>
            </p:txBody>
          </p:sp>
          <p:sp>
            <p:nvSpPr>
              <p:cNvPr id="13" name="Rounded Rectangle 17">
                <a:extLst>
                  <a:ext uri="{FF2B5EF4-FFF2-40B4-BE49-F238E27FC236}">
                    <a16:creationId xmlns:a16="http://schemas.microsoft.com/office/drawing/2014/main" id="{FC95F2DE-C437-4688-87BD-7E07B04B0F4A}"/>
                  </a:ext>
                </a:extLst>
              </p:cNvPr>
              <p:cNvSpPr/>
              <p:nvPr/>
            </p:nvSpPr>
            <p:spPr>
              <a:xfrm>
                <a:off x="9549114" y="3507129"/>
                <a:ext cx="1222719" cy="1238491"/>
              </a:xfrm>
              <a:prstGeom prst="roundRect">
                <a:avLst/>
              </a:prstGeom>
              <a:noFill/>
              <a:ln w="19050" cap="flat" cmpd="sng" algn="ctr">
                <a:solidFill>
                  <a:srgbClr val="92D050"/>
                </a:solidFill>
                <a:prstDash val="solid"/>
                <a:miter lim="800000"/>
              </a:ln>
              <a:effectLst>
                <a:glow rad="63500">
                  <a:srgbClr val="8BC145">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22225">
                    <a:solidFill>
                      <a:srgbClr val="8BC145"/>
                    </a:solidFill>
                    <a:prstDash val="solid"/>
                  </a:ln>
                  <a:solidFill>
                    <a:srgbClr val="8BC145">
                      <a:lumMod val="40000"/>
                      <a:lumOff val="60000"/>
                    </a:srgb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699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ARMSDIWG3 - Reykjavík</a:t>
            </a:r>
            <a:r>
              <a:rPr lang="en-US" dirty="0"/>
              <a:t>, </a:t>
            </a:r>
            <a:r>
              <a:rPr lang="en-US" dirty="0" smtClean="0"/>
              <a:t>Iceland</a:t>
            </a:r>
            <a:endParaRPr lang="en-US" dirty="0"/>
          </a:p>
        </p:txBody>
      </p:sp>
      <p:sp>
        <p:nvSpPr>
          <p:cNvPr id="3" name="Content Placeholder 2"/>
          <p:cNvSpPr>
            <a:spLocks noGrp="1"/>
          </p:cNvSpPr>
          <p:nvPr>
            <p:ph sz="half" idx="1"/>
          </p:nvPr>
        </p:nvSpPr>
        <p:spPr>
          <a:xfrm>
            <a:off x="838200" y="1825625"/>
            <a:ext cx="5862320" cy="4351338"/>
          </a:xfrm>
        </p:spPr>
        <p:txBody>
          <a:bodyPr>
            <a:normAutofit fontScale="85000" lnSpcReduction="20000"/>
          </a:bodyPr>
          <a:lstStyle/>
          <a:p>
            <a:r>
              <a:rPr lang="en-US" sz="2400" dirty="0" smtClean="0"/>
              <a:t>National MSDI Reports</a:t>
            </a:r>
          </a:p>
          <a:p>
            <a:r>
              <a:rPr lang="en-US" sz="2400" dirty="0" smtClean="0"/>
              <a:t>Work Plan Update</a:t>
            </a:r>
          </a:p>
          <a:p>
            <a:r>
              <a:rPr lang="en-US" sz="2400" dirty="0" smtClean="0"/>
              <a:t>Review of 2018 MSDI Questionnaire</a:t>
            </a:r>
          </a:p>
          <a:p>
            <a:pPr lvl="1"/>
            <a:r>
              <a:rPr lang="en-US" sz="2000" dirty="0" smtClean="0"/>
              <a:t>Current: Arctic Voyage Planning Guide</a:t>
            </a:r>
          </a:p>
          <a:p>
            <a:pPr lvl="1"/>
            <a:r>
              <a:rPr lang="en-US" sz="2000" dirty="0" smtClean="0"/>
              <a:t>Upcoming: Norwegian User Survey Report</a:t>
            </a:r>
          </a:p>
          <a:p>
            <a:r>
              <a:rPr lang="en-US" sz="2400" dirty="0" smtClean="0"/>
              <a:t>Discussion of Arctic SDI technology usage or exploration of portal </a:t>
            </a:r>
            <a:r>
              <a:rPr lang="en-US" sz="2400" dirty="0"/>
              <a:t>p</a:t>
            </a:r>
            <a:r>
              <a:rPr lang="en-US" sz="2400" dirty="0" smtClean="0"/>
              <a:t>rototypes</a:t>
            </a:r>
          </a:p>
          <a:p>
            <a:r>
              <a:rPr lang="en-US" sz="2400" dirty="0" smtClean="0"/>
              <a:t>Discussion of OGC-IHO MSDI-CDS Follow-on Pilot Arctic Use Cases</a:t>
            </a:r>
          </a:p>
          <a:p>
            <a:r>
              <a:rPr lang="en-US" sz="2400" dirty="0" smtClean="0"/>
              <a:t>Arctic SDI Collaboration </a:t>
            </a:r>
            <a:r>
              <a:rPr lang="en-US" sz="2400" dirty="0" smtClean="0"/>
              <a:t>structure</a:t>
            </a:r>
          </a:p>
          <a:p>
            <a:r>
              <a:rPr lang="en-US" sz="2400" dirty="0" smtClean="0"/>
              <a:t>Joint Meeting with Arctic SDI</a:t>
            </a:r>
          </a:p>
          <a:p>
            <a:pPr lvl="1"/>
            <a:r>
              <a:rPr lang="en-US" dirty="0"/>
              <a:t>Executive Secretary of the Arctic Council’s Conservation of Arctic Flora and Fauna (CAFF) working group</a:t>
            </a:r>
            <a:endParaRPr lang="en-US" sz="2000" dirty="0" smtClean="0"/>
          </a:p>
          <a:p>
            <a:r>
              <a:rPr lang="en-US" sz="2400" dirty="0" smtClean="0"/>
              <a:t>Modern approach to Organization of Work</a:t>
            </a:r>
          </a:p>
          <a:p>
            <a:endParaRPr lang="en-US" sz="2400" dirty="0" smtClean="0"/>
          </a:p>
          <a:p>
            <a:pPr lvl="1"/>
            <a:endParaRPr lang="en-US" sz="2000" dirty="0" smtClean="0"/>
          </a:p>
          <a:p>
            <a:endParaRPr lang="en-US" sz="2400" dirty="0"/>
          </a:p>
        </p:txBody>
      </p:sp>
      <p:pic>
        <p:nvPicPr>
          <p:cNvPr id="9" name="Content Placeholder 8"/>
          <p:cNvPicPr>
            <a:picLocks noGrp="1" noChangeAspect="1"/>
          </p:cNvPicPr>
          <p:nvPr>
            <p:ph sz="half" idx="2"/>
          </p:nvPr>
        </p:nvPicPr>
        <p:blipFill>
          <a:blip r:embed="rId2"/>
          <a:stretch>
            <a:fillRect/>
          </a:stretch>
        </p:blipFill>
        <p:spPr>
          <a:xfrm>
            <a:off x="6700520" y="2541302"/>
            <a:ext cx="5181600" cy="2919983"/>
          </a:xfrm>
          <a:prstGeom prst="rect">
            <a:avLst/>
          </a:prstGeom>
        </p:spPr>
      </p:pic>
      <p:sp>
        <p:nvSpPr>
          <p:cNvPr id="10" name="TextBox 9">
            <a:extLst>
              <a:ext uri="{FF2B5EF4-FFF2-40B4-BE49-F238E27FC236}">
                <a16:creationId xmlns:a16="http://schemas.microsoft.com/office/drawing/2014/main" id="{7FF73F68-0573-4812-9874-F220364694D1}"/>
              </a:ext>
            </a:extLst>
          </p:cNvPr>
          <p:cNvSpPr txBox="1"/>
          <p:nvPr/>
        </p:nvSpPr>
        <p:spPr>
          <a:xfrm>
            <a:off x="7666799" y="5461285"/>
            <a:ext cx="421532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ARMSDIWG 3</a:t>
            </a:r>
            <a:r>
              <a:rPr kumimoji="0" lang="en-US" sz="1200" b="0" i="1" u="none" strike="noStrike" kern="1200" cap="none" spc="0" normalizeH="0" baseline="30000" noProof="0" dirty="0">
                <a:ln>
                  <a:noFill/>
                </a:ln>
                <a:solidFill>
                  <a:prstClr val="white">
                    <a:lumMod val="50000"/>
                  </a:prstClr>
                </a:solidFill>
                <a:effectLst/>
                <a:uLnTx/>
                <a:uFillTx/>
                <a:latin typeface="Arial" panose="020B0604020202020204"/>
                <a:ea typeface="+mn-ea"/>
                <a:cs typeface="+mn-cs"/>
              </a:rPr>
              <a:t>rd</a:t>
            </a:r>
            <a:r>
              <a:rPr kumimoji="0" lang="en-US" sz="1200"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meeting in Reykjavík, Iceland - April 2019 </a:t>
            </a:r>
          </a:p>
        </p:txBody>
      </p:sp>
    </p:spTree>
    <p:extLst>
      <p:ext uri="{BB962C8B-B14F-4D97-AF65-F5344CB8AC3E}">
        <p14:creationId xmlns:p14="http://schemas.microsoft.com/office/powerpoint/2010/main" val="935653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AVPG Initialization Survey </a:t>
            </a:r>
            <a:endParaRPr lang="en-US" dirty="0"/>
          </a:p>
        </p:txBody>
      </p:sp>
      <p:sp>
        <p:nvSpPr>
          <p:cNvPr id="3" name="Content Placeholder 2"/>
          <p:cNvSpPr>
            <a:spLocks noGrp="1"/>
          </p:cNvSpPr>
          <p:nvPr>
            <p:ph sz="half" idx="1"/>
          </p:nvPr>
        </p:nvSpPr>
        <p:spPr>
          <a:xfrm>
            <a:off x="838200" y="1825625"/>
            <a:ext cx="7127240" cy="4351338"/>
          </a:xfrm>
        </p:spPr>
        <p:txBody>
          <a:bodyPr>
            <a:normAutofit/>
          </a:bodyPr>
          <a:lstStyle/>
          <a:p>
            <a:r>
              <a:rPr lang="en-US" sz="2400" dirty="0" smtClean="0"/>
              <a:t>Discussed during ARMSDIWG 3.1</a:t>
            </a:r>
          </a:p>
          <a:p>
            <a:r>
              <a:rPr lang="en-US" sz="2400" dirty="0" smtClean="0"/>
              <a:t>Immediate identification </a:t>
            </a:r>
            <a:r>
              <a:rPr lang="en-US" sz="2400" dirty="0"/>
              <a:t>common web </a:t>
            </a:r>
            <a:r>
              <a:rPr lang="en-US" sz="2400" dirty="0" smtClean="0"/>
              <a:t>services, already available.</a:t>
            </a:r>
          </a:p>
          <a:p>
            <a:r>
              <a:rPr lang="en-US" sz="2400" dirty="0" smtClean="0"/>
              <a:t>Identify web </a:t>
            </a:r>
            <a:r>
              <a:rPr lang="en-US" sz="2400" dirty="0"/>
              <a:t>service/data gaps in the themes of the AVPG, upon response from each ARMSDIWG </a:t>
            </a:r>
            <a:r>
              <a:rPr lang="en-US" sz="2400" dirty="0" smtClean="0"/>
              <a:t>representative</a:t>
            </a:r>
          </a:p>
          <a:p>
            <a:r>
              <a:rPr lang="en-US" sz="2400" dirty="0" smtClean="0"/>
              <a:t>Encourage completion of survey </a:t>
            </a:r>
            <a:r>
              <a:rPr lang="en-US" sz="2400" b="1" dirty="0" smtClean="0"/>
              <a:t>by 25 OCT 2019</a:t>
            </a:r>
            <a:endParaRPr lang="en-US" sz="2400" b="1" dirty="0"/>
          </a:p>
        </p:txBody>
      </p:sp>
      <p:pic>
        <p:nvPicPr>
          <p:cNvPr id="5" name="Content Placeholder 4"/>
          <p:cNvPicPr>
            <a:picLocks noGrp="1" noChangeAspect="1"/>
          </p:cNvPicPr>
          <p:nvPr>
            <p:ph sz="half" idx="2"/>
          </p:nvPr>
        </p:nvPicPr>
        <p:blipFill>
          <a:blip r:embed="rId2"/>
          <a:stretch>
            <a:fillRect/>
          </a:stretch>
        </p:blipFill>
        <p:spPr>
          <a:xfrm>
            <a:off x="8284668" y="213949"/>
            <a:ext cx="3379012" cy="6430102"/>
          </a:xfrm>
          <a:prstGeom prst="rect">
            <a:avLst/>
          </a:prstGeom>
        </p:spPr>
      </p:pic>
    </p:spTree>
    <p:extLst>
      <p:ext uri="{BB962C8B-B14F-4D97-AF65-F5344CB8AC3E}">
        <p14:creationId xmlns:p14="http://schemas.microsoft.com/office/powerpoint/2010/main" val="112022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Work</a:t>
            </a:r>
            <a:endParaRPr lang="en-US" dirty="0"/>
          </a:p>
        </p:txBody>
      </p:sp>
      <p:sp>
        <p:nvSpPr>
          <p:cNvPr id="3" name="Content Placeholder 2"/>
          <p:cNvSpPr>
            <a:spLocks noGrp="1"/>
          </p:cNvSpPr>
          <p:nvPr>
            <p:ph sz="half" idx="1"/>
          </p:nvPr>
        </p:nvSpPr>
        <p:spPr>
          <a:xfrm>
            <a:off x="838200" y="1825625"/>
            <a:ext cx="4948266" cy="4351338"/>
          </a:xfrm>
        </p:spPr>
        <p:txBody>
          <a:bodyPr>
            <a:normAutofit/>
          </a:bodyPr>
          <a:lstStyle/>
          <a:p>
            <a:r>
              <a:rPr lang="en-US" sz="2400" dirty="0" smtClean="0"/>
              <a:t>Use of Trello boards as online platform to organize work.</a:t>
            </a:r>
          </a:p>
          <a:p>
            <a:r>
              <a:rPr lang="en-US" sz="2400" dirty="0" smtClean="0"/>
              <a:t>Tracking ARMSDIWG progress on Meeting and Work </a:t>
            </a:r>
            <a:r>
              <a:rPr lang="en-US" sz="2400" dirty="0"/>
              <a:t>Plan actions </a:t>
            </a:r>
            <a:endParaRPr lang="en-US" sz="2400" dirty="0" smtClean="0"/>
          </a:p>
          <a:p>
            <a:r>
              <a:rPr lang="en-US" sz="2400" dirty="0" smtClean="0"/>
              <a:t>Shared hub for communication and documents by ARMSDIWG participants.</a:t>
            </a:r>
            <a:endParaRPr lang="en-US" sz="2400" dirty="0"/>
          </a:p>
        </p:txBody>
      </p:sp>
      <p:pic>
        <p:nvPicPr>
          <p:cNvPr id="7" name="Picture 6"/>
          <p:cNvPicPr>
            <a:picLocks noChangeAspect="1"/>
          </p:cNvPicPr>
          <p:nvPr/>
        </p:nvPicPr>
        <p:blipFill>
          <a:blip r:embed="rId2"/>
          <a:stretch>
            <a:fillRect/>
          </a:stretch>
        </p:blipFill>
        <p:spPr>
          <a:xfrm>
            <a:off x="5786466" y="1690688"/>
            <a:ext cx="5574202" cy="2556741"/>
          </a:xfrm>
          <a:prstGeom prst="rect">
            <a:avLst/>
          </a:prstGeom>
          <a:effectLst>
            <a:reflection blurRad="6350" stA="52000" endA="300" endPos="35000" dir="5400000" sy="-100000" algn="bl" rotWithShape="0"/>
          </a:effectLst>
        </p:spPr>
      </p:pic>
      <p:pic>
        <p:nvPicPr>
          <p:cNvPr id="8" name="Picture 7"/>
          <p:cNvPicPr>
            <a:picLocks noChangeAspect="1"/>
          </p:cNvPicPr>
          <p:nvPr/>
        </p:nvPicPr>
        <p:blipFill>
          <a:blip r:embed="rId3"/>
          <a:stretch>
            <a:fillRect/>
          </a:stretch>
        </p:blipFill>
        <p:spPr>
          <a:xfrm>
            <a:off x="8437167" y="2589658"/>
            <a:ext cx="3617673" cy="272529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30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2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Hydrographic Office Data </a:t>
            </a:r>
            <a:r>
              <a:rPr lang="en-US" dirty="0"/>
              <a:t>Reuse</a:t>
            </a:r>
          </a:p>
        </p:txBody>
      </p:sp>
      <p:pic>
        <p:nvPicPr>
          <p:cNvPr id="4" name="Bilde 2">
            <a:extLst>
              <a:ext uri="{FF2B5EF4-FFF2-40B4-BE49-F238E27FC236}">
                <a16:creationId xmlns:a16="http://schemas.microsoft.com/office/drawing/2014/main" id="{F567D03C-3909-4BAC-A42F-2416A3559629}"/>
              </a:ext>
            </a:extLst>
          </p:cNvPr>
          <p:cNvPicPr>
            <a:picLocks noChangeAspect="1"/>
          </p:cNvPicPr>
          <p:nvPr/>
        </p:nvPicPr>
        <p:blipFill>
          <a:blip r:embed="rId2"/>
          <a:stretch>
            <a:fillRect/>
          </a:stretch>
        </p:blipFill>
        <p:spPr>
          <a:xfrm>
            <a:off x="1481867" y="1695975"/>
            <a:ext cx="4272161" cy="4682794"/>
          </a:xfrm>
          <a:prstGeom prst="rect">
            <a:avLst/>
          </a:prstGeom>
        </p:spPr>
      </p:pic>
      <p:sp>
        <p:nvSpPr>
          <p:cNvPr id="5" name="TextBox 4">
            <a:extLst>
              <a:ext uri="{FF2B5EF4-FFF2-40B4-BE49-F238E27FC236}">
                <a16:creationId xmlns:a16="http://schemas.microsoft.com/office/drawing/2014/main" id="{B2A08414-5DA8-4D79-BAF5-902DFD53554C}"/>
              </a:ext>
            </a:extLst>
          </p:cNvPr>
          <p:cNvSpPr txBox="1"/>
          <p:nvPr/>
        </p:nvSpPr>
        <p:spPr>
          <a:xfrm>
            <a:off x="5754027" y="1690688"/>
            <a:ext cx="5798635" cy="1200329"/>
          </a:xfrm>
          <a:prstGeom prst="rect">
            <a:avLst/>
          </a:prstGeom>
          <a:noFill/>
        </p:spPr>
        <p:txBody>
          <a:bodyPr wrap="square" r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Canadian Arctic Voyage Planning Guide (AVPG) web service displaying in Norway Marine Spatial Management Tool made possible by OGC WMX standards.</a:t>
            </a:r>
          </a:p>
        </p:txBody>
      </p:sp>
    </p:spTree>
    <p:extLst>
      <p:ext uri="{BB962C8B-B14F-4D97-AF65-F5344CB8AC3E}">
        <p14:creationId xmlns:p14="http://schemas.microsoft.com/office/powerpoint/2010/main" val="300737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Arctic SDI &amp; ARMSDIWG:</a:t>
            </a:r>
            <a:br>
              <a:rPr lang="en-US" sz="3600" dirty="0"/>
            </a:br>
            <a:r>
              <a:rPr lang="en-US" sz="3600" dirty="0"/>
              <a:t>Marine Networks Data Reuse</a:t>
            </a:r>
          </a:p>
        </p:txBody>
      </p:sp>
      <p:pic>
        <p:nvPicPr>
          <p:cNvPr id="4" name="Picture 3">
            <a:extLst>
              <a:ext uri="{FF2B5EF4-FFF2-40B4-BE49-F238E27FC236}">
                <a16:creationId xmlns:a16="http://schemas.microsoft.com/office/drawing/2014/main" id="{3EDEFFB6-DB76-407F-97E7-C73C95FAC0C9}"/>
              </a:ext>
            </a:extLst>
          </p:cNvPr>
          <p:cNvPicPr>
            <a:picLocks noChangeAspect="1"/>
          </p:cNvPicPr>
          <p:nvPr/>
        </p:nvPicPr>
        <p:blipFill>
          <a:blip r:embed="rId2"/>
          <a:stretch>
            <a:fillRect/>
          </a:stretch>
        </p:blipFill>
        <p:spPr>
          <a:xfrm>
            <a:off x="439387" y="1891270"/>
            <a:ext cx="7822486" cy="3658114"/>
          </a:xfrm>
          <a:prstGeom prst="rect">
            <a:avLst/>
          </a:prstGeom>
        </p:spPr>
      </p:pic>
      <p:sp>
        <p:nvSpPr>
          <p:cNvPr id="5" name="TextBox 4">
            <a:extLst>
              <a:ext uri="{FF2B5EF4-FFF2-40B4-BE49-F238E27FC236}">
                <a16:creationId xmlns:a16="http://schemas.microsoft.com/office/drawing/2014/main" id="{3D48098B-F73B-4F2A-8F5B-515AFFD50F5A}"/>
              </a:ext>
            </a:extLst>
          </p:cNvPr>
          <p:cNvSpPr txBox="1"/>
          <p:nvPr/>
        </p:nvSpPr>
        <p:spPr>
          <a:xfrm>
            <a:off x="8261873" y="1891270"/>
            <a:ext cx="3930127" cy="2862322"/>
          </a:xfrm>
          <a:prstGeom prst="rect">
            <a:avLst/>
          </a:prstGeom>
          <a:noFill/>
        </p:spPr>
        <p:txBody>
          <a:bodyPr wrap="square" r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Arctic SDI Geoportal displaying Arctic SDI </a:t>
            </a:r>
            <a:r>
              <a:rPr kumimoji="0" lang="en-US" b="0" i="1" u="none" strike="noStrike" kern="1200" cap="none" spc="0" normalizeH="0" baseline="0" noProof="0" dirty="0" err="1">
                <a:ln>
                  <a:noFill/>
                </a:ln>
                <a:solidFill>
                  <a:prstClr val="white">
                    <a:lumMod val="50000"/>
                  </a:prstClr>
                </a:solidFill>
                <a:effectLst/>
                <a:uLnTx/>
                <a:uFillTx/>
                <a:latin typeface="Arial" panose="020B0604020202020204"/>
                <a:ea typeface="+mn-ea"/>
                <a:cs typeface="+mn-cs"/>
              </a:rPr>
              <a:t>Basemap</a:t>
            </a:r>
            <a:r>
              <a:rPr kumimoji="0" lang="en-US" b="0" i="1"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 utilizing  International Bathymetric Chart of the Arctic Ocean (IBCAO), and the GEBCO Sub-Committee on Undersea Feature Names (SCUFN) digital gazetteer service of the names, generic feature type and geographic position of features on the seafloor.</a:t>
            </a:r>
          </a:p>
        </p:txBody>
      </p:sp>
    </p:spTree>
    <p:extLst>
      <p:ext uri="{BB962C8B-B14F-4D97-AF65-F5344CB8AC3E}">
        <p14:creationId xmlns:p14="http://schemas.microsoft.com/office/powerpoint/2010/main" val="2461626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1150F-AB90-4EB1-9A8D-9A986AF3A9C6}"/>
              </a:ext>
            </a:extLst>
          </p:cNvPr>
          <p:cNvPicPr>
            <a:picLocks noChangeAspect="1"/>
          </p:cNvPicPr>
          <p:nvPr/>
        </p:nvPicPr>
        <p:blipFill rotWithShape="1">
          <a:blip r:embed="rId2"/>
          <a:srcRect t="20133"/>
          <a:stretch/>
        </p:blipFill>
        <p:spPr>
          <a:xfrm>
            <a:off x="963929" y="2071798"/>
            <a:ext cx="9908191" cy="4018449"/>
          </a:xfrm>
          <a:prstGeom prst="rect">
            <a:avLst/>
          </a:prstGeom>
        </p:spPr>
      </p:pic>
      <p:pic>
        <p:nvPicPr>
          <p:cNvPr id="6" name="Picture 5">
            <a:extLst>
              <a:ext uri="{FF2B5EF4-FFF2-40B4-BE49-F238E27FC236}">
                <a16:creationId xmlns:a16="http://schemas.microsoft.com/office/drawing/2014/main" id="{1602EE08-3917-40D0-A10C-8758BC27E2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093" y="2183308"/>
            <a:ext cx="1616696" cy="512903"/>
          </a:xfrm>
          <a:prstGeom prst="rect">
            <a:avLst/>
          </a:prstGeom>
        </p:spPr>
      </p:pic>
      <p:pic>
        <p:nvPicPr>
          <p:cNvPr id="7" name="Picture 6">
            <a:extLst>
              <a:ext uri="{FF2B5EF4-FFF2-40B4-BE49-F238E27FC236}">
                <a16:creationId xmlns:a16="http://schemas.microsoft.com/office/drawing/2014/main" id="{8E88C5F3-0D8E-49F1-BDC9-F2195F4745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134" y="2183308"/>
            <a:ext cx="681924" cy="909232"/>
          </a:xfrm>
          <a:prstGeom prst="rect">
            <a:avLst/>
          </a:prstGeom>
        </p:spPr>
      </p:pic>
      <p:pic>
        <p:nvPicPr>
          <p:cNvPr id="8" name="Picture 7">
            <a:extLst>
              <a:ext uri="{FF2B5EF4-FFF2-40B4-BE49-F238E27FC236}">
                <a16:creationId xmlns:a16="http://schemas.microsoft.com/office/drawing/2014/main" id="{86B7F98D-279A-4B64-9EE7-99856C247FC3}"/>
              </a:ext>
            </a:extLst>
          </p:cNvPr>
          <p:cNvPicPr>
            <a:picLocks noChangeAspect="1"/>
          </p:cNvPicPr>
          <p:nvPr/>
        </p:nvPicPr>
        <p:blipFill>
          <a:blip r:embed="rId5"/>
          <a:stretch>
            <a:fillRect/>
          </a:stretch>
        </p:blipFill>
        <p:spPr>
          <a:xfrm>
            <a:off x="10932182" y="4507543"/>
            <a:ext cx="1166188" cy="387712"/>
          </a:xfrm>
          <a:prstGeom prst="rect">
            <a:avLst/>
          </a:prstGeom>
        </p:spPr>
      </p:pic>
      <p:pic>
        <p:nvPicPr>
          <p:cNvPr id="9" name="Picture 8" descr="Image result for ogc logo">
            <a:extLst>
              <a:ext uri="{FF2B5EF4-FFF2-40B4-BE49-F238E27FC236}">
                <a16:creationId xmlns:a16="http://schemas.microsoft.com/office/drawing/2014/main" id="{B2718E5E-5867-4E6A-9EAB-6149DC85A4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201" y="4973809"/>
            <a:ext cx="940151" cy="4738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GEBCO logo">
            <a:extLst>
              <a:ext uri="{FF2B5EF4-FFF2-40B4-BE49-F238E27FC236}">
                <a16:creationId xmlns:a16="http://schemas.microsoft.com/office/drawing/2014/main" id="{B6369D29-6F52-4660-920E-ABFB610C75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56802" y="5531515"/>
            <a:ext cx="516949" cy="5169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EMODnet">
            <a:extLst>
              <a:ext uri="{FF2B5EF4-FFF2-40B4-BE49-F238E27FC236}">
                <a16:creationId xmlns:a16="http://schemas.microsoft.com/office/drawing/2014/main" id="{4C084ED2-0F1B-445B-A63B-26D4C5FF7F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80779" y="6134942"/>
            <a:ext cx="668994" cy="516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unggim logo">
            <a:extLst>
              <a:ext uri="{FF2B5EF4-FFF2-40B4-BE49-F238E27FC236}">
                <a16:creationId xmlns:a16="http://schemas.microsoft.com/office/drawing/2014/main" id="{1579A24E-9200-4528-AF89-565F15D010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0561" y="5805836"/>
            <a:ext cx="697728" cy="6977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9">
            <a:extLst>
              <a:ext uri="{FF2B5EF4-FFF2-40B4-BE49-F238E27FC236}">
                <a16:creationId xmlns:a16="http://schemas.microsoft.com/office/drawing/2014/main" id="{4A2CABF5-77FB-48BB-A830-D3E7DFAEE48E}"/>
              </a:ext>
            </a:extLst>
          </p:cNvPr>
          <p:cNvSpPr txBox="1"/>
          <p:nvPr/>
        </p:nvSpPr>
        <p:spPr>
          <a:xfrm>
            <a:off x="8857234" y="6027742"/>
            <a:ext cx="784936" cy="253916"/>
          </a:xfrm>
          <a:prstGeom prst="rect">
            <a:avLst/>
          </a:prstGeom>
          <a:noFill/>
        </p:spPr>
        <p:txBody>
          <a:bodyPr wrap="square" rtlCol="0">
            <a:spAutoFit/>
          </a:bodyPr>
          <a:ls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rPr>
              <a:t>WG-MGI</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itle 1"/>
          <p:cNvSpPr>
            <a:spLocks noGrp="1"/>
          </p:cNvSpPr>
          <p:nvPr>
            <p:ph type="title"/>
          </p:nvPr>
        </p:nvSpPr>
        <p:spPr/>
        <p:txBody>
          <a:bodyPr>
            <a:normAutofit/>
          </a:bodyPr>
          <a:lstStyle/>
          <a:p>
            <a:r>
              <a:rPr lang="en-US" sz="3600" dirty="0"/>
              <a:t>Proposed Arctic SDI &amp; ARHC ARMSDIWG Cooperation Structure</a:t>
            </a:r>
            <a:endParaRPr lang="en-US" sz="3600" dirty="0"/>
          </a:p>
        </p:txBody>
      </p:sp>
    </p:spTree>
    <p:extLst>
      <p:ext uri="{BB962C8B-B14F-4D97-AF65-F5344CB8AC3E}">
        <p14:creationId xmlns:p14="http://schemas.microsoft.com/office/powerpoint/2010/main" val="798241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lass:Classification xmlns:class="urn:us:gov:cia:enterprise:schema:Classification:2.3" dateClassified="2019-07-26" portionMarking="false" caveat="false" tool="AACG" toolVersion="201820">
  <class:ClassificationMarking type="USClassificationMarking" value="UNCLASSIFIED"/>
  <class:ClassifiedBy/>
  <class:ClassificationHeader>
    <class:ClassificationBanner>UNCLASSIFIED</class:ClassificationBanner>
    <class:SCICaveat/>
    <class:DescriptiveMarkings/>
  </class:ClassificationHeader>
  <class:ClassificationFooter>
    <class:DescriptiveMarkings/>
    <class:ClassificationBanner>UNCLASSIFIED</class:ClassificationBanner>
  </class:ClassificationFooter>
</class:Classification>
</file>

<file path=customXml/itemProps1.xml><?xml version="1.0" encoding="utf-8"?>
<ds:datastoreItem xmlns:ds="http://schemas.openxmlformats.org/officeDocument/2006/customXml" ds:itemID="{B826E6F8-A648-43D2-A8E7-64F389011F55}">
  <ds:schemaRefs>
    <ds:schemaRef ds:uri="urn:us:gov:cia:enterprise:schema:Classification:2.3"/>
  </ds:schemaRefs>
</ds:datastoreItem>
</file>

<file path=docProps/app.xml><?xml version="1.0" encoding="utf-8"?>
<Properties xmlns="http://schemas.openxmlformats.org/officeDocument/2006/extended-properties" xmlns:vt="http://schemas.openxmlformats.org/officeDocument/2006/docPropsVTypes">
  <TotalTime>856</TotalTime>
  <Words>1023</Words>
  <Application>Microsoft Office PowerPoint</Application>
  <PresentationFormat>Widescreen</PresentationFormat>
  <Paragraphs>93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ARMSDIWG Report</vt:lpstr>
      <vt:lpstr>ARMSDIWG: Year 3</vt:lpstr>
      <vt:lpstr>Marine Spatial Data Infrastructures</vt:lpstr>
      <vt:lpstr>ARMSDIWG3 - Reykjavík, Iceland</vt:lpstr>
      <vt:lpstr>AVPG Initialization Survey </vt:lpstr>
      <vt:lpstr>Organization of Work</vt:lpstr>
      <vt:lpstr>Hydrographic Office Data Reuse</vt:lpstr>
      <vt:lpstr>Arctic SDI &amp; ARMSDIWG: Marine Networks Data Reuse</vt:lpstr>
      <vt:lpstr>Proposed Arctic SDI &amp; ARHC ARMSDIWG Cooperation Structure</vt:lpstr>
      <vt:lpstr>DRAFT Arctic SDI and ARHC Joint Statement of Intent</vt:lpstr>
      <vt:lpstr>Joint Professional Outreach: ARMSDIWG and Arctic SDI</vt:lpstr>
      <vt:lpstr>OGC-IHO Marine Spatial Data Infrastructure Concept Development Study (MSDI-CDS)</vt:lpstr>
      <vt:lpstr>Invited Actions of ARHC</vt:lpstr>
    </vt:vector>
  </TitlesOfParts>
  <Company>U.S.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Carisio Sebastian P Mr NGA-SFHNA USA CIV</dc:creator>
  <cp:lastModifiedBy>Carisio Sebastian P Mr NGA-SFHNA USA CIV</cp:lastModifiedBy>
  <cp:revision>47</cp:revision>
  <dcterms:created xsi:type="dcterms:W3CDTF">2019-07-26T13:23:55Z</dcterms:created>
  <dcterms:modified xsi:type="dcterms:W3CDTF">2019-09-06T16:06:10Z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PortionWaiver">
    <vt:lpwstr/>
  </property>
  <property fmtid="{D5CDD505-2E9C-101B-9397-08002B2CF9AE}" pid="15" name="AACG_OrconOriginator">
    <vt:lpwstr/>
  </property>
  <property fmtid="{D5CDD505-2E9C-101B-9397-08002B2CF9AE}" pid="16" name="AACG_OrconRecipients">
    <vt:lpwstr/>
  </property>
  <property fmtid="{D5CDD505-2E9C-101B-9397-08002B2CF9AE}" pid="17" name="AACG_SatWarningType">
    <vt:lpwstr/>
  </property>
  <property fmtid="{D5CDD505-2E9C-101B-9397-08002B2CF9AE}" pid="18" name="AACG_NatoWarningClassLevel">
    <vt:lpwstr/>
  </property>
  <property fmtid="{D5CDD505-2E9C-101B-9397-08002B2CF9AE}" pid="19" name="AACG_Version">
    <vt:lpwstr>201820</vt:lpwstr>
  </property>
  <property fmtid="{D5CDD505-2E9C-101B-9397-08002B2CF9AE}" pid="20" name="AACG_CustomClassXMLPart">
    <vt:lpwstr>{B826E6F8-A648-43D2-A8E7-64F389011F55}</vt:lpwstr>
  </property>
</Properties>
</file>