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8C605-DC72-4388-BC61-B1431280FE7F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BFEC8-5B8B-45CB-A304-406EAE07F32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07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47C-F108-49A7-934E-C4662514E6FB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25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8D4-9836-4B73-A135-A4ACB2E4D4B9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4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D8AF-AABC-4EC9-9B24-2705E82A350D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25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1CE-2AAA-4B81-B684-4757FA19E36F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70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9131-1452-42D8-BA47-F37365F32E48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5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B3B1-6963-486C-9B74-7937F912D64E}" type="datetime1">
              <a:rPr lang="nl-NL" smtClean="0"/>
              <a:t>10-12-2013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216-014A-453C-854D-4EAD46C48E21}" type="datetime1">
              <a:rPr lang="nl-NL" smtClean="0"/>
              <a:t>10-12-2013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92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8CAC-F731-430E-A606-5703F7593AD7}" type="datetime1">
              <a:rPr lang="nl-NL" smtClean="0"/>
              <a:t>10-12-2013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73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B8E-6F71-4CA8-8B0B-B6591D6A357C}" type="datetime1">
              <a:rPr lang="nl-NL" smtClean="0"/>
              <a:t>10-12-2013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8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1D5D-84F4-4DA1-91CD-FC4B7968ECBA}" type="datetime1">
              <a:rPr lang="nl-NL" smtClean="0"/>
              <a:t>10-12-2013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26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584F-E807-4E91-8A1C-E4BDE7CEF7E3}" type="datetime1">
              <a:rPr lang="nl-NL" smtClean="0"/>
              <a:t>10-12-2013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01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1514E-CFC3-483D-961F-EFF11C88DAB1}" type="datetime1">
              <a:rPr lang="nl-NL" smtClean="0"/>
              <a:t>10-12-2013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5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IRCC 5 Report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 MACHC</a:t>
            </a:r>
          </a:p>
          <a:p>
            <a:r>
              <a:rPr lang="en-US" dirty="0" smtClean="0"/>
              <a:t>Dec 2013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5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Report IRCC5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presented after consultation with the chair of the three working groups.</a:t>
            </a:r>
          </a:p>
          <a:p>
            <a:r>
              <a:rPr lang="en-US" dirty="0" smtClean="0"/>
              <a:t>The IRCC 5 report on the Website with all decisions.</a:t>
            </a:r>
          </a:p>
          <a:p>
            <a:r>
              <a:rPr lang="en-US" dirty="0" smtClean="0"/>
              <a:t>Actionable items MACHC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3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IRCC5 actions (1)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230839"/>
              </p:ext>
            </p:extLst>
          </p:nvPr>
        </p:nvGraphicFramePr>
        <p:xfrm>
          <a:off x="533400" y="1600200"/>
          <a:ext cx="77724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604070"/>
                <a:gridCol w="142513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IRCC5/01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the approval of pending</a:t>
                      </a:r>
                    </a:p>
                    <a:p>
                      <a:r>
                        <a:rPr lang="en-US" dirty="0" smtClean="0"/>
                        <a:t>applications for IHO membership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r>
                        <a:rPr lang="en-US" baseline="0" dirty="0" smtClean="0"/>
                        <a:t> 14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IRCC5/03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to engage suspended</a:t>
                      </a:r>
                    </a:p>
                    <a:p>
                      <a:r>
                        <a:rPr lang="en-US" dirty="0" smtClean="0"/>
                        <a:t>Member States in their region to</a:t>
                      </a:r>
                    </a:p>
                    <a:p>
                      <a:r>
                        <a:rPr lang="en-US" dirty="0" smtClean="0"/>
                        <a:t>encourage their re-insertion in IHO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Jan 14 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IRCC5/04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Comply with the CBSC Procedures</a:t>
                      </a:r>
                    </a:p>
                    <a:p>
                      <a:r>
                        <a:rPr lang="en-US" dirty="0" smtClean="0"/>
                        <a:t>and ensure the timely provision of</a:t>
                      </a:r>
                    </a:p>
                    <a:p>
                      <a:r>
                        <a:rPr lang="en-US" dirty="0" smtClean="0"/>
                        <a:t>the appropriate documentation that</a:t>
                      </a:r>
                    </a:p>
                    <a:p>
                      <a:r>
                        <a:rPr lang="en-US" dirty="0" smtClean="0"/>
                        <a:t>justify expenses associated to CB</a:t>
                      </a:r>
                    </a:p>
                    <a:p>
                      <a:r>
                        <a:rPr lang="en-US" dirty="0" smtClean="0"/>
                        <a:t>projects, and to demand refund, if</a:t>
                      </a:r>
                    </a:p>
                    <a:p>
                      <a:r>
                        <a:rPr lang="en-US" dirty="0" smtClean="0"/>
                        <a:t>needed, not later than one month</a:t>
                      </a:r>
                    </a:p>
                    <a:p>
                      <a:r>
                        <a:rPr lang="en-US" dirty="0" smtClean="0"/>
                        <a:t>after the event has finalized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1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IRCC5 actions (2)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00981"/>
              </p:ext>
            </p:extLst>
          </p:nvPr>
        </p:nvGraphicFramePr>
        <p:xfrm>
          <a:off x="762000" y="1524000"/>
          <a:ext cx="7696201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962400"/>
                <a:gridCol w="1676401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Invite GEBCO Guiding Committee</a:t>
                      </a:r>
                    </a:p>
                    <a:p>
                      <a:r>
                        <a:rPr lang="en-US" dirty="0" smtClean="0"/>
                        <a:t>/ Bathymetric Regional Project</a:t>
                      </a:r>
                    </a:p>
                    <a:p>
                      <a:r>
                        <a:rPr lang="en-US" dirty="0" smtClean="0"/>
                        <a:t>Chairs to attend corresponding</a:t>
                      </a:r>
                    </a:p>
                    <a:p>
                      <a:r>
                        <a:rPr lang="en-US" dirty="0" smtClean="0"/>
                        <a:t>RHCs meetings, aiming at</a:t>
                      </a:r>
                    </a:p>
                    <a:p>
                      <a:r>
                        <a:rPr lang="en-US" dirty="0" smtClean="0"/>
                        <a:t>strengthening collaboration with a</a:t>
                      </a:r>
                    </a:p>
                    <a:p>
                      <a:r>
                        <a:rPr lang="en-US" dirty="0" smtClean="0"/>
                        <a:t>priority on improving high</a:t>
                      </a:r>
                    </a:p>
                    <a:p>
                      <a:r>
                        <a:rPr lang="en-US" dirty="0" smtClean="0"/>
                        <a:t>resolution shallow water</a:t>
                      </a:r>
                    </a:p>
                    <a:p>
                      <a:r>
                        <a:rPr lang="en-US" dirty="0" smtClean="0"/>
                        <a:t>bathymetry at the regional level (6)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the participation of the</a:t>
                      </a:r>
                    </a:p>
                    <a:p>
                      <a:r>
                        <a:rPr lang="en-US" dirty="0" smtClean="0"/>
                        <a:t>stakeholders at the RHC</a:t>
                      </a:r>
                    </a:p>
                    <a:p>
                      <a:r>
                        <a:rPr lang="en-US" dirty="0" smtClean="0"/>
                        <a:t>conferences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the IRCC Chair with the</a:t>
                      </a:r>
                    </a:p>
                    <a:p>
                      <a:r>
                        <a:rPr lang="en-US" dirty="0" smtClean="0"/>
                        <a:t>reports on the progress of the</a:t>
                      </a:r>
                    </a:p>
                    <a:p>
                      <a:r>
                        <a:rPr lang="en-US" dirty="0" smtClean="0"/>
                        <a:t>relevant tasks of the IHO 2013</a:t>
                      </a:r>
                    </a:p>
                    <a:p>
                      <a:r>
                        <a:rPr lang="en-US" dirty="0" smtClean="0"/>
                        <a:t>Work </a:t>
                      </a:r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 (10)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jan</a:t>
                      </a:r>
                      <a:r>
                        <a:rPr lang="en-US" dirty="0" smtClean="0"/>
                        <a:t> 2014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1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IRCC5 actions (3)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922214"/>
              </p:ext>
            </p:extLst>
          </p:nvPr>
        </p:nvGraphicFramePr>
        <p:xfrm>
          <a:off x="762000" y="1524000"/>
          <a:ext cx="7696201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962400"/>
                <a:gridCol w="1676401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to the IRCC Chair the</a:t>
                      </a:r>
                    </a:p>
                    <a:p>
                      <a:r>
                        <a:rPr lang="en-US" dirty="0" smtClean="0"/>
                        <a:t>estimated values of SPIs and agreed</a:t>
                      </a:r>
                    </a:p>
                    <a:p>
                      <a:r>
                        <a:rPr lang="en-US" dirty="0" smtClean="0"/>
                        <a:t>WPIs as of 31 December 2013 and</a:t>
                      </a:r>
                    </a:p>
                    <a:p>
                      <a:r>
                        <a:rPr lang="en-US" dirty="0" smtClean="0"/>
                        <a:t>target values for 31 December</a:t>
                      </a:r>
                    </a:p>
                    <a:p>
                      <a:r>
                        <a:rPr lang="en-US" dirty="0" smtClean="0"/>
                        <a:t>2017, complemented by the</a:t>
                      </a:r>
                    </a:p>
                    <a:p>
                      <a:r>
                        <a:rPr lang="en-US" dirty="0" smtClean="0"/>
                        <a:t>comments on the difficulties</a:t>
                      </a:r>
                    </a:p>
                    <a:p>
                      <a:r>
                        <a:rPr lang="en-US" dirty="0" smtClean="0"/>
                        <a:t>encountered and suggestions for the</a:t>
                      </a:r>
                    </a:p>
                    <a:p>
                      <a:r>
                        <a:rPr lang="en-US" dirty="0" smtClean="0"/>
                        <a:t>way forward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 jan 2014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IRCC5/20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proposing agenda items to</a:t>
                      </a:r>
                    </a:p>
                    <a:p>
                      <a:r>
                        <a:rPr lang="en-US" dirty="0" smtClean="0"/>
                        <a:t>the next EIHC5 (4)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 jan 2014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IRCC5/28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RHCs to support</a:t>
                      </a:r>
                    </a:p>
                    <a:p>
                      <a:r>
                        <a:rPr lang="en-US" dirty="0" smtClean="0"/>
                        <a:t>GEBCO regional mapping projects</a:t>
                      </a:r>
                    </a:p>
                    <a:p>
                      <a:r>
                        <a:rPr lang="en-US" dirty="0" smtClean="0"/>
                        <a:t>and report back to IRCC (6)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8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IRCC5 actions (4)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63897"/>
              </p:ext>
            </p:extLst>
          </p:nvPr>
        </p:nvGraphicFramePr>
        <p:xfrm>
          <a:off x="762000" y="1524000"/>
          <a:ext cx="7696201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962400"/>
                <a:gridCol w="1676401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IRCC5/29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participation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Stakeholders in the region on IFHSIHO</a:t>
                      </a:r>
                    </a:p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Stakeholders Conference of</a:t>
                      </a:r>
                    </a:p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October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2013 (7)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absolete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IRCC5/34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Member States and</a:t>
                      </a:r>
                    </a:p>
                    <a:p>
                      <a:r>
                        <a:rPr lang="en-US" dirty="0" smtClean="0"/>
                        <a:t>representatives of industry and</a:t>
                      </a:r>
                    </a:p>
                    <a:p>
                      <a:r>
                        <a:rPr lang="en-US" dirty="0" smtClean="0"/>
                        <a:t>academia to promote and to work</a:t>
                      </a:r>
                    </a:p>
                    <a:p>
                      <a:r>
                        <a:rPr lang="en-US" dirty="0" smtClean="0"/>
                        <a:t>together to ensure that the best</a:t>
                      </a:r>
                    </a:p>
                    <a:p>
                      <a:r>
                        <a:rPr lang="en-US" dirty="0" smtClean="0"/>
                        <a:t>possible use is made of Satellite</a:t>
                      </a:r>
                    </a:p>
                    <a:p>
                      <a:r>
                        <a:rPr lang="en-US" dirty="0" smtClean="0"/>
                        <a:t>Derived Bathymetry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discussions on how</a:t>
                      </a:r>
                    </a:p>
                    <a:p>
                      <a:r>
                        <a:rPr lang="en-US" dirty="0" smtClean="0"/>
                        <a:t>Crowd Source Bathymetry can be</a:t>
                      </a:r>
                    </a:p>
                    <a:p>
                      <a:r>
                        <a:rPr lang="en-US" dirty="0" smtClean="0"/>
                        <a:t>used in official navigational</a:t>
                      </a:r>
                    </a:p>
                    <a:p>
                      <a:r>
                        <a:rPr lang="en-US" dirty="0" smtClean="0"/>
                        <a:t>products and report back to IRCC6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2014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2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IRCC5 actions (5)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618451"/>
              </p:ext>
            </p:extLst>
          </p:nvPr>
        </p:nvGraphicFramePr>
        <p:xfrm>
          <a:off x="762000" y="1524000"/>
          <a:ext cx="769620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962400"/>
                <a:gridCol w="1676401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IRCC5/36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material to the IHB to</a:t>
                      </a:r>
                    </a:p>
                    <a:p>
                      <a:r>
                        <a:rPr lang="en-US" dirty="0" smtClean="0"/>
                        <a:t>promote the achievements of IRCC</a:t>
                      </a:r>
                    </a:p>
                    <a:p>
                      <a:r>
                        <a:rPr lang="en-US" dirty="0" smtClean="0"/>
                        <a:t>Bodies including CBSC, GEBCO,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ongoing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4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395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IRCC 5 Report</vt:lpstr>
      <vt:lpstr>Chair Report IRCC5</vt:lpstr>
      <vt:lpstr>IRCC5 actions (1)</vt:lpstr>
      <vt:lpstr>IRCC5 actions (2)</vt:lpstr>
      <vt:lpstr>IRCC5 actions (3)</vt:lpstr>
      <vt:lpstr>IRCC5 actions (4)</vt:lpstr>
      <vt:lpstr>IRCC5 actions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IRCC 5 Report</dc:title>
  <dc:creator>Michel Amafo</dc:creator>
  <cp:lastModifiedBy>Gladys Denswil</cp:lastModifiedBy>
  <cp:revision>16</cp:revision>
  <dcterms:created xsi:type="dcterms:W3CDTF">2013-12-09T19:10:16Z</dcterms:created>
  <dcterms:modified xsi:type="dcterms:W3CDTF">2013-12-10T14:48:21Z</dcterms:modified>
</cp:coreProperties>
</file>