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1170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D8C605-DC72-4388-BC61-B1431280FE7F}" type="datetimeFigureOut">
              <a:rPr lang="nl-NL" smtClean="0"/>
              <a:t>10-12-2013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8BFEC8-5B8B-45CB-A304-406EAE07F328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5070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3747C-F108-49A7-934E-C4662514E6FB}" type="datetime1">
              <a:rPr lang="nl-NL" smtClean="0"/>
              <a:t>10-12-2013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7A4-CBC9-4992-B4F6-87B413D5081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7256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5A8D4-9836-4B73-A135-A4ACB2E4D4B9}" type="datetime1">
              <a:rPr lang="nl-NL" smtClean="0"/>
              <a:t>10-12-2013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7A4-CBC9-4992-B4F6-87B413D5081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44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CD8AF-AABC-4EC9-9B24-2705E82A350D}" type="datetime1">
              <a:rPr lang="nl-NL" smtClean="0"/>
              <a:t>10-12-2013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7A4-CBC9-4992-B4F6-87B413D5081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4255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431CE-2AAA-4B81-B684-4757FA19E36F}" type="datetime1">
              <a:rPr lang="nl-NL" smtClean="0"/>
              <a:t>10-12-2013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7A4-CBC9-4992-B4F6-87B413D5081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7702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9131-1452-42D8-BA47-F37365F32E48}" type="datetime1">
              <a:rPr lang="nl-NL" smtClean="0"/>
              <a:t>10-12-2013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7A4-CBC9-4992-B4F6-87B413D5081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5155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EB3B1-6963-486C-9B74-7937F912D64E}" type="datetime1">
              <a:rPr lang="nl-NL" smtClean="0"/>
              <a:t>10-12-2013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7A4-CBC9-4992-B4F6-87B413D5081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7244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D216-014A-453C-854D-4EAD46C48E21}" type="datetime1">
              <a:rPr lang="nl-NL" smtClean="0"/>
              <a:t>10-12-2013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7A4-CBC9-4992-B4F6-87B413D5081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9924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98CAC-F731-430E-A606-5703F7593AD7}" type="datetime1">
              <a:rPr lang="nl-NL" smtClean="0"/>
              <a:t>10-12-2013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7A4-CBC9-4992-B4F6-87B413D5081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2730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EFB8E-6F71-4CA8-8B0B-B6591D6A357C}" type="datetime1">
              <a:rPr lang="nl-NL" smtClean="0"/>
              <a:t>10-12-2013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7A4-CBC9-4992-B4F6-87B413D5081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4893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1D5D-84F4-4DA1-91CD-FC4B7968ECBA}" type="datetime1">
              <a:rPr lang="nl-NL" smtClean="0"/>
              <a:t>10-12-2013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7A4-CBC9-4992-B4F6-87B413D5081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4262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E584F-E807-4E91-8A1C-E4BDE7CEF7E3}" type="datetime1">
              <a:rPr lang="nl-NL" smtClean="0"/>
              <a:t>10-12-2013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7A4-CBC9-4992-B4F6-87B413D5081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1018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1514E-CFC3-483D-961F-EFF11C88DAB1}" type="datetime1">
              <a:rPr lang="nl-NL" smtClean="0"/>
              <a:t>10-12-2013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D37A4-CBC9-4992-B4F6-87B413D5081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953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IRCC 5 Report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Chair MACHC</a:t>
            </a:r>
          </a:p>
          <a:p>
            <a:r>
              <a:rPr lang="en-US" dirty="0" smtClean="0"/>
              <a:t>Dec 2013</a:t>
            </a: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7A4-CBC9-4992-B4F6-87B413D5081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854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Chair Report IRCC5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Report presented after consultation with the chair of the three working groups.</a:t>
            </a:r>
          </a:p>
          <a:p>
            <a:r>
              <a:rPr lang="en-US" dirty="0" smtClean="0"/>
              <a:t>The IRCC 5 report on the Website with all decisions.</a:t>
            </a:r>
          </a:p>
          <a:p>
            <a:r>
              <a:rPr lang="en-US" dirty="0" smtClean="0"/>
              <a:t>Actionable items MACHC</a:t>
            </a: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7A4-CBC9-4992-B4F6-87B413D50813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235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IRCC5 actions (1)</a:t>
            </a:r>
            <a:endParaRPr lang="nl-NL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8230839"/>
              </p:ext>
            </p:extLst>
          </p:nvPr>
        </p:nvGraphicFramePr>
        <p:xfrm>
          <a:off x="533400" y="1600200"/>
          <a:ext cx="7772400" cy="393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3604070"/>
                <a:gridCol w="1425130"/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status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IRCC5/01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Encourage the approval of pending</a:t>
                      </a:r>
                    </a:p>
                    <a:p>
                      <a:r>
                        <a:rPr lang="en-US" dirty="0" smtClean="0"/>
                        <a:t>applications for IHO membership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</a:t>
                      </a:r>
                      <a:r>
                        <a:rPr lang="en-US" baseline="0" dirty="0" smtClean="0"/>
                        <a:t> 14 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IRCC5/03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Continue to engage suspended</a:t>
                      </a:r>
                    </a:p>
                    <a:p>
                      <a:r>
                        <a:rPr lang="en-US" dirty="0" smtClean="0"/>
                        <a:t>Member States in their region to</a:t>
                      </a:r>
                    </a:p>
                    <a:p>
                      <a:r>
                        <a:rPr lang="en-US" dirty="0" smtClean="0"/>
                        <a:t>encourage their re-insertion in IHO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Jan 14 </a:t>
                      </a:r>
                    </a:p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IRCC5/04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Comply with the CBSC Procedures</a:t>
                      </a:r>
                    </a:p>
                    <a:p>
                      <a:r>
                        <a:rPr lang="en-US" dirty="0" smtClean="0"/>
                        <a:t>and ensure the timely provision of</a:t>
                      </a:r>
                    </a:p>
                    <a:p>
                      <a:r>
                        <a:rPr lang="en-US" dirty="0" smtClean="0"/>
                        <a:t>the appropriate documentation that</a:t>
                      </a:r>
                    </a:p>
                    <a:p>
                      <a:r>
                        <a:rPr lang="en-US" dirty="0" smtClean="0"/>
                        <a:t>justify expenses associated to CB</a:t>
                      </a:r>
                    </a:p>
                    <a:p>
                      <a:r>
                        <a:rPr lang="en-US" dirty="0" smtClean="0"/>
                        <a:t>projects, and to demand refund, if</a:t>
                      </a:r>
                    </a:p>
                    <a:p>
                      <a:r>
                        <a:rPr lang="en-US" dirty="0" smtClean="0"/>
                        <a:t>needed, not later than one month</a:t>
                      </a:r>
                    </a:p>
                    <a:p>
                      <a:r>
                        <a:rPr lang="en-US" dirty="0" smtClean="0"/>
                        <a:t>after the event has finalized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ongoing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7A4-CBC9-4992-B4F6-87B413D50813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916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IRCC5 actions (2)</a:t>
            </a:r>
            <a:endParaRPr lang="nl-NL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500981"/>
              </p:ext>
            </p:extLst>
          </p:nvPr>
        </p:nvGraphicFramePr>
        <p:xfrm>
          <a:off x="762000" y="1524000"/>
          <a:ext cx="7696201" cy="475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3962400"/>
                <a:gridCol w="1676401"/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status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IRCC5/06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Invite GEBCO Guiding Committee</a:t>
                      </a:r>
                    </a:p>
                    <a:p>
                      <a:r>
                        <a:rPr lang="en-US" dirty="0" smtClean="0"/>
                        <a:t>/ Bathymetric Regional Project</a:t>
                      </a:r>
                    </a:p>
                    <a:p>
                      <a:r>
                        <a:rPr lang="en-US" dirty="0" smtClean="0"/>
                        <a:t>Chairs to attend corresponding</a:t>
                      </a:r>
                    </a:p>
                    <a:p>
                      <a:r>
                        <a:rPr lang="en-US" dirty="0" smtClean="0"/>
                        <a:t>RHCs meetings, aiming at</a:t>
                      </a:r>
                    </a:p>
                    <a:p>
                      <a:r>
                        <a:rPr lang="en-US" dirty="0" smtClean="0"/>
                        <a:t>strengthening collaboration with a</a:t>
                      </a:r>
                    </a:p>
                    <a:p>
                      <a:r>
                        <a:rPr lang="en-US" dirty="0" smtClean="0"/>
                        <a:t>priority on improving high</a:t>
                      </a:r>
                    </a:p>
                    <a:p>
                      <a:r>
                        <a:rPr lang="en-US" dirty="0" smtClean="0"/>
                        <a:t>resolution shallow water</a:t>
                      </a:r>
                    </a:p>
                    <a:p>
                      <a:r>
                        <a:rPr lang="en-US" dirty="0" smtClean="0"/>
                        <a:t>bathymetry at the regional level (6)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ongoing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IRCC5/07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Consider the participation of the</a:t>
                      </a:r>
                    </a:p>
                    <a:p>
                      <a:r>
                        <a:rPr lang="en-US" dirty="0" smtClean="0"/>
                        <a:t>stakeholders at the RHC</a:t>
                      </a:r>
                    </a:p>
                    <a:p>
                      <a:r>
                        <a:rPr lang="en-US" dirty="0" smtClean="0"/>
                        <a:t>conferences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done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IRCC5/16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Provide the IRCC Chair with the</a:t>
                      </a:r>
                    </a:p>
                    <a:p>
                      <a:r>
                        <a:rPr lang="en-US" dirty="0" smtClean="0"/>
                        <a:t>reports on the progress of the</a:t>
                      </a:r>
                    </a:p>
                    <a:p>
                      <a:r>
                        <a:rPr lang="en-US" dirty="0" smtClean="0"/>
                        <a:t>relevant tasks of the IHO 2013</a:t>
                      </a:r>
                    </a:p>
                    <a:p>
                      <a:r>
                        <a:rPr lang="en-US" dirty="0" smtClean="0"/>
                        <a:t>Work </a:t>
                      </a:r>
                      <a:r>
                        <a:rPr lang="en-US" dirty="0" err="1" smtClean="0"/>
                        <a:t>Programme</a:t>
                      </a:r>
                      <a:r>
                        <a:rPr lang="en-US" dirty="0" smtClean="0"/>
                        <a:t> (10)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 </a:t>
                      </a:r>
                      <a:r>
                        <a:rPr lang="en-US" dirty="0" err="1" smtClean="0"/>
                        <a:t>jan</a:t>
                      </a:r>
                      <a:r>
                        <a:rPr lang="en-US" dirty="0" smtClean="0"/>
                        <a:t> 2014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7A4-CBC9-4992-B4F6-87B413D50813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817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IRCC5 actions (3)</a:t>
            </a:r>
            <a:endParaRPr lang="nl-NL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7922214"/>
              </p:ext>
            </p:extLst>
          </p:nvPr>
        </p:nvGraphicFramePr>
        <p:xfrm>
          <a:off x="762000" y="1524000"/>
          <a:ext cx="7696201" cy="421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3962400"/>
                <a:gridCol w="1676401"/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status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IRCC5/19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Provide to the IRCC Chair the</a:t>
                      </a:r>
                    </a:p>
                    <a:p>
                      <a:r>
                        <a:rPr lang="en-US" dirty="0" smtClean="0"/>
                        <a:t>estimated values of SPIs and agreed</a:t>
                      </a:r>
                    </a:p>
                    <a:p>
                      <a:r>
                        <a:rPr lang="en-US" dirty="0" smtClean="0"/>
                        <a:t>WPIs as of 31 December 2013 and</a:t>
                      </a:r>
                    </a:p>
                    <a:p>
                      <a:r>
                        <a:rPr lang="en-US" dirty="0" smtClean="0"/>
                        <a:t>target values for 31 December</a:t>
                      </a:r>
                    </a:p>
                    <a:p>
                      <a:r>
                        <a:rPr lang="en-US" dirty="0" smtClean="0"/>
                        <a:t>2017, complemented by the</a:t>
                      </a:r>
                    </a:p>
                    <a:p>
                      <a:r>
                        <a:rPr lang="en-US" dirty="0" smtClean="0"/>
                        <a:t>comments on the difficulties</a:t>
                      </a:r>
                    </a:p>
                    <a:p>
                      <a:r>
                        <a:rPr lang="en-US" dirty="0" smtClean="0"/>
                        <a:t>encountered and suggestions for the</a:t>
                      </a:r>
                    </a:p>
                    <a:p>
                      <a:r>
                        <a:rPr lang="en-US" dirty="0" smtClean="0"/>
                        <a:t>way forward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15 jan 2014</a:t>
                      </a:r>
                    </a:p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IRCC5/20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Consider proposing agenda items to</a:t>
                      </a:r>
                    </a:p>
                    <a:p>
                      <a:r>
                        <a:rPr lang="en-US" dirty="0" smtClean="0"/>
                        <a:t>the next EIHC5 (4)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15 jan 2014</a:t>
                      </a:r>
                    </a:p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IRCC5/28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Encourage RHCs to support</a:t>
                      </a:r>
                    </a:p>
                    <a:p>
                      <a:r>
                        <a:rPr lang="en-US" dirty="0" smtClean="0"/>
                        <a:t>GEBCO regional mapping projects</a:t>
                      </a:r>
                    </a:p>
                    <a:p>
                      <a:r>
                        <a:rPr lang="en-US" dirty="0" smtClean="0"/>
                        <a:t>and report back to IRCC (6)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ongoing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7A4-CBC9-4992-B4F6-87B413D50813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780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IRCC5 actions (4)</a:t>
            </a:r>
            <a:endParaRPr lang="nl-NL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563897"/>
              </p:ext>
            </p:extLst>
          </p:nvPr>
        </p:nvGraphicFramePr>
        <p:xfrm>
          <a:off x="762000" y="1524000"/>
          <a:ext cx="7696201" cy="448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3962400"/>
                <a:gridCol w="1676401"/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status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IRCC5/29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Encourage</a:t>
                      </a:r>
                      <a:r>
                        <a:rPr lang="nl-N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nl-NL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participation</a:t>
                      </a:r>
                      <a:r>
                        <a:rPr lang="nl-N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Stakeholders in the region on IFHSIHO</a:t>
                      </a:r>
                    </a:p>
                    <a:p>
                      <a:r>
                        <a:rPr lang="nl-N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Stakeholders Conference of</a:t>
                      </a:r>
                    </a:p>
                    <a:p>
                      <a:r>
                        <a:rPr lang="nl-NL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October</a:t>
                      </a:r>
                      <a:r>
                        <a:rPr lang="nl-N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2013 (7)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absolete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IRCC5/34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Encourage Member States and</a:t>
                      </a:r>
                    </a:p>
                    <a:p>
                      <a:r>
                        <a:rPr lang="en-US" dirty="0" smtClean="0"/>
                        <a:t>representatives of industry and</a:t>
                      </a:r>
                    </a:p>
                    <a:p>
                      <a:r>
                        <a:rPr lang="en-US" dirty="0" smtClean="0"/>
                        <a:t>academia to promote and to work</a:t>
                      </a:r>
                    </a:p>
                    <a:p>
                      <a:r>
                        <a:rPr lang="en-US" dirty="0" smtClean="0"/>
                        <a:t>together to ensure that the best</a:t>
                      </a:r>
                    </a:p>
                    <a:p>
                      <a:r>
                        <a:rPr lang="en-US" dirty="0" smtClean="0"/>
                        <a:t>possible use is made of Satellite</a:t>
                      </a:r>
                    </a:p>
                    <a:p>
                      <a:r>
                        <a:rPr lang="en-US" dirty="0" smtClean="0"/>
                        <a:t>Derived Bathymetry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ongoing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IRCC5/35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Encourage discussions on how</a:t>
                      </a:r>
                    </a:p>
                    <a:p>
                      <a:r>
                        <a:rPr lang="en-US" dirty="0" smtClean="0"/>
                        <a:t>Crowd Source Bathymetry can be</a:t>
                      </a:r>
                    </a:p>
                    <a:p>
                      <a:r>
                        <a:rPr lang="en-US" dirty="0" smtClean="0"/>
                        <a:t>used in official navigational</a:t>
                      </a:r>
                    </a:p>
                    <a:p>
                      <a:r>
                        <a:rPr lang="en-US" dirty="0" smtClean="0"/>
                        <a:t>products and report back to IRCC6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Feb 2014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7A4-CBC9-4992-B4F6-87B413D50813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023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IRCC5 actions (5)</a:t>
            </a:r>
            <a:endParaRPr lang="nl-NL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0618451"/>
              </p:ext>
            </p:extLst>
          </p:nvPr>
        </p:nvGraphicFramePr>
        <p:xfrm>
          <a:off x="762000" y="1524000"/>
          <a:ext cx="7696201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3962400"/>
                <a:gridCol w="1676401"/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status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IRCC5/36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Provide material to the IHB to</a:t>
                      </a:r>
                    </a:p>
                    <a:p>
                      <a:r>
                        <a:rPr lang="en-US" dirty="0" smtClean="0"/>
                        <a:t>promote the achievements of IRCC</a:t>
                      </a:r>
                    </a:p>
                    <a:p>
                      <a:r>
                        <a:rPr lang="en-US" dirty="0" smtClean="0"/>
                        <a:t>Bodies including CBSC, GEBCO,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ongoing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7A4-CBC9-4992-B4F6-87B413D50813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440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395</Words>
  <Application>Microsoft Office PowerPoint</Application>
  <PresentationFormat>On-screen Show (4:3)</PresentationFormat>
  <Paragraphs>112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IRCC 5 Report</vt:lpstr>
      <vt:lpstr>Chair Report IRCC5</vt:lpstr>
      <vt:lpstr>IRCC5 actions (1)</vt:lpstr>
      <vt:lpstr>IRCC5 actions (2)</vt:lpstr>
      <vt:lpstr>IRCC5 actions (3)</vt:lpstr>
      <vt:lpstr>IRCC5 actions (4)</vt:lpstr>
      <vt:lpstr>IRCC5 actions (5)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IRCC 5 Report</dc:title>
  <dc:creator>Michel Amafo</dc:creator>
  <cp:lastModifiedBy>Gladys Denswil</cp:lastModifiedBy>
  <cp:revision>16</cp:revision>
  <dcterms:created xsi:type="dcterms:W3CDTF">2013-12-09T19:10:16Z</dcterms:created>
  <dcterms:modified xsi:type="dcterms:W3CDTF">2013-12-10T14:48:21Z</dcterms:modified>
</cp:coreProperties>
</file>