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-1109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28AF9-75A6-A84F-AA33-B05545720FBB}" type="datetimeFigureOut">
              <a:rPr lang="es-ES" smtClean="0"/>
              <a:t>14/01/2016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E01C2-8FBE-DD4F-BACF-430630CDFE8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3893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28AF9-75A6-A84F-AA33-B05545720FBB}" type="datetimeFigureOut">
              <a:rPr lang="es-ES" smtClean="0"/>
              <a:t>14/01/2016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E01C2-8FBE-DD4F-BACF-430630CDFE8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5618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28AF9-75A6-A84F-AA33-B05545720FBB}" type="datetimeFigureOut">
              <a:rPr lang="es-ES" smtClean="0"/>
              <a:t>14/01/2016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E01C2-8FBE-DD4F-BACF-430630CDFE8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906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28AF9-75A6-A84F-AA33-B05545720FBB}" type="datetimeFigureOut">
              <a:rPr lang="es-ES" smtClean="0"/>
              <a:t>14/01/2016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E01C2-8FBE-DD4F-BACF-430630CDFE8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6576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28AF9-75A6-A84F-AA33-B05545720FBB}" type="datetimeFigureOut">
              <a:rPr lang="es-ES" smtClean="0"/>
              <a:t>14/01/2016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E01C2-8FBE-DD4F-BACF-430630CDFE8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3495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28AF9-75A6-A84F-AA33-B05545720FBB}" type="datetimeFigureOut">
              <a:rPr lang="es-ES" smtClean="0"/>
              <a:t>14/01/2016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E01C2-8FBE-DD4F-BACF-430630CDFE8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4686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28AF9-75A6-A84F-AA33-B05545720FBB}" type="datetimeFigureOut">
              <a:rPr lang="es-ES" smtClean="0"/>
              <a:t>14/01/2016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E01C2-8FBE-DD4F-BACF-430630CDFE8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3516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28AF9-75A6-A84F-AA33-B05545720FBB}" type="datetimeFigureOut">
              <a:rPr lang="es-ES" smtClean="0"/>
              <a:t>14/01/2016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E01C2-8FBE-DD4F-BACF-430630CDFE8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4556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28AF9-75A6-A84F-AA33-B05545720FBB}" type="datetimeFigureOut">
              <a:rPr lang="es-ES" smtClean="0"/>
              <a:t>14/01/2016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E01C2-8FBE-DD4F-BACF-430630CDFE8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7312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28AF9-75A6-A84F-AA33-B05545720FBB}" type="datetimeFigureOut">
              <a:rPr lang="es-ES" smtClean="0"/>
              <a:t>14/01/2016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E01C2-8FBE-DD4F-BACF-430630CDFE8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0500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28AF9-75A6-A84F-AA33-B05545720FBB}" type="datetimeFigureOut">
              <a:rPr lang="es-ES" smtClean="0"/>
              <a:t>14/01/2016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E01C2-8FBE-DD4F-BACF-430630CDFE8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2022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28AF9-75A6-A84F-AA33-B05545720FBB}" type="datetimeFigureOut">
              <a:rPr lang="es-ES" smtClean="0"/>
              <a:t>14/01/2016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E01C2-8FBE-DD4F-BACF-430630CDFE8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5223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2015-12-10 a las 11.45.29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1870" y="1774927"/>
            <a:ext cx="5939728" cy="4953199"/>
          </a:xfrm>
          <a:prstGeom prst="rect">
            <a:avLst/>
          </a:prstGeom>
        </p:spPr>
      </p:pic>
      <p:pic>
        <p:nvPicPr>
          <p:cNvPr id="5" name="Imagen 4" descr="hydro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9356" y="317467"/>
            <a:ext cx="2730751" cy="2236696"/>
          </a:xfrm>
          <a:prstGeom prst="rect">
            <a:avLst/>
          </a:prstGeom>
        </p:spPr>
      </p:pic>
      <p:pic>
        <p:nvPicPr>
          <p:cNvPr id="6" name="Imagen 5" descr="MACHCLogo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6998" y="5743259"/>
            <a:ext cx="2577002" cy="111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427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Captura de pantalla 2015-12-10 a las 12.25.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511" y="0"/>
            <a:ext cx="8982489" cy="6858000"/>
          </a:xfrm>
          <a:prstGeom prst="rect">
            <a:avLst/>
          </a:prstGeom>
        </p:spPr>
      </p:pic>
      <p:pic>
        <p:nvPicPr>
          <p:cNvPr id="5" name="Imagen 4" descr="MACHCLogo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6998" y="5743259"/>
            <a:ext cx="2577002" cy="111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525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2015-12-10 a las 12.35.4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51775"/>
            <a:ext cx="9144000" cy="4432310"/>
          </a:xfrm>
          <a:prstGeom prst="rect">
            <a:avLst/>
          </a:prstGeom>
        </p:spPr>
      </p:pic>
      <p:pic>
        <p:nvPicPr>
          <p:cNvPr id="5" name="Imagen 4" descr="MACHCLogo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6998" y="5743259"/>
            <a:ext cx="2577002" cy="111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64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Captura de pantalla 2015-12-10 a las 12.37.19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28440"/>
          </a:xfrm>
          <a:prstGeom prst="rect">
            <a:avLst/>
          </a:prstGeom>
        </p:spPr>
      </p:pic>
      <p:pic>
        <p:nvPicPr>
          <p:cNvPr id="5" name="Imagen 4" descr="MACHCLogo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6998" y="5743259"/>
            <a:ext cx="2577002" cy="111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96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Captura de pantalla 2015-12-10 a las 11.48.06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724"/>
            <a:ext cx="9144000" cy="6909719"/>
          </a:xfrm>
          <a:prstGeom prst="rect">
            <a:avLst/>
          </a:prstGeom>
        </p:spPr>
      </p:pic>
      <p:pic>
        <p:nvPicPr>
          <p:cNvPr id="3" name="Imagen 2" descr="MACHCLogo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6998" y="5743259"/>
            <a:ext cx="2577002" cy="111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04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" y="0"/>
            <a:ext cx="9144000" cy="3231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aseline="30000" dirty="0"/>
              <a:t>Campaña hidrográfica “</a:t>
            </a:r>
            <a:r>
              <a:rPr lang="es-ES" b="1" baseline="30000" dirty="0" err="1"/>
              <a:t>Guaymas,Son</a:t>
            </a:r>
            <a:r>
              <a:rPr lang="es-ES" baseline="30000" dirty="0"/>
              <a:t>.” con el fin de actualizar la carta náutica SM-233.4 </a:t>
            </a:r>
            <a:r>
              <a:rPr lang="es-ES" baseline="30000" dirty="0" err="1"/>
              <a:t>Guaymas,Son</a:t>
            </a:r>
            <a:r>
              <a:rPr lang="es-ES" baseline="30000" dirty="0"/>
              <a:t>., escala 1:15,000.</a:t>
            </a:r>
          </a:p>
          <a:p>
            <a:r>
              <a:rPr lang="es-ES" baseline="30000" dirty="0"/>
              <a:t>Campaña hidrográfica “</a:t>
            </a:r>
            <a:r>
              <a:rPr lang="es-ES" b="1" baseline="30000" dirty="0" err="1"/>
              <a:t>Mimaloya</a:t>
            </a:r>
            <a:r>
              <a:rPr lang="es-ES" b="1" baseline="30000" dirty="0"/>
              <a:t>, Jal.</a:t>
            </a:r>
            <a:r>
              <a:rPr lang="es-ES" baseline="30000" dirty="0"/>
              <a:t>” con el fin de construir la primera edición de la carta náutica SM-421.5 </a:t>
            </a:r>
            <a:r>
              <a:rPr lang="es-ES" baseline="30000" dirty="0" err="1"/>
              <a:t>Mismaloya</a:t>
            </a:r>
            <a:r>
              <a:rPr lang="es-ES" baseline="30000" dirty="0"/>
              <a:t>, Jal., escala 1:3,000. Campaña hidrográfica “</a:t>
            </a:r>
            <a:r>
              <a:rPr lang="es-ES" b="1" baseline="30000" dirty="0"/>
              <a:t>Laguna de Términos, Camp</a:t>
            </a:r>
            <a:r>
              <a:rPr lang="es-ES" baseline="30000" dirty="0"/>
              <a:t>.” (Entrada Oeste) con el fin de actualizar la carta náutica SM-842.2 Laguna de Términos, Camp. (Entrada Oeste), escala 1:20,000.</a:t>
            </a:r>
          </a:p>
          <a:p>
            <a:r>
              <a:rPr lang="es-ES" baseline="30000" dirty="0"/>
              <a:t>Campaña hidrográfica “</a:t>
            </a:r>
            <a:r>
              <a:rPr lang="es-ES" b="1" baseline="30000" dirty="0" err="1"/>
              <a:t>Tomatlan</a:t>
            </a:r>
            <a:r>
              <a:rPr lang="es-ES" b="1" baseline="30000" dirty="0"/>
              <a:t> y </a:t>
            </a:r>
            <a:r>
              <a:rPr lang="es-ES" b="1" baseline="30000" dirty="0" err="1"/>
              <a:t>Yelapa</a:t>
            </a:r>
            <a:r>
              <a:rPr lang="es-ES" b="1" baseline="30000" dirty="0"/>
              <a:t>, Jal</a:t>
            </a:r>
            <a:r>
              <a:rPr lang="es-ES" baseline="30000" dirty="0"/>
              <a:t>.” con el fin de construir la primera edición de las cartas náuticas SM-421.6 Boca de </a:t>
            </a:r>
            <a:r>
              <a:rPr lang="es-ES" baseline="30000" dirty="0" err="1"/>
              <a:t>Tomatlan</a:t>
            </a:r>
            <a:r>
              <a:rPr lang="es-ES" baseline="30000" dirty="0"/>
              <a:t>, Jal., y SM-421.7 </a:t>
            </a:r>
            <a:r>
              <a:rPr lang="es-ES" baseline="30000" dirty="0" err="1"/>
              <a:t>Yelapa</a:t>
            </a:r>
            <a:r>
              <a:rPr lang="es-ES" baseline="30000" dirty="0"/>
              <a:t>, Jal., escala 1:3,000 respectivamente.</a:t>
            </a:r>
          </a:p>
          <a:p>
            <a:r>
              <a:rPr lang="es-ES" baseline="30000" dirty="0"/>
              <a:t>Campaña hidrográfica “Barra de Tonalá, Ver.” con el fin de construir la primera edición de la carta náutica SM-831.9 Barra de Tonalá, Ver., escala 1:5,000.</a:t>
            </a:r>
          </a:p>
          <a:p>
            <a:r>
              <a:rPr lang="es-ES" baseline="30000" dirty="0"/>
              <a:t>Campaña hidrográfica “</a:t>
            </a:r>
            <a:r>
              <a:rPr lang="es-ES" b="1" baseline="30000" dirty="0"/>
              <a:t>Corrales y </a:t>
            </a:r>
            <a:r>
              <a:rPr lang="es-ES" b="1" baseline="30000" dirty="0" err="1"/>
              <a:t>Tehuamixtle</a:t>
            </a:r>
            <a:r>
              <a:rPr lang="es-ES" b="1" baseline="30000" dirty="0"/>
              <a:t>, Jal</a:t>
            </a:r>
            <a:r>
              <a:rPr lang="es-ES" baseline="30000" dirty="0"/>
              <a:t>.” con el fin de construir la primera edición de las cartas náuticas SM-421.8 Corrales, Jal. y SM- 421.9 </a:t>
            </a:r>
            <a:r>
              <a:rPr lang="es-ES" baseline="30000" dirty="0" err="1"/>
              <a:t>Tehuamixtle</a:t>
            </a:r>
            <a:r>
              <a:rPr lang="es-ES" baseline="30000" dirty="0"/>
              <a:t>, Jal., escala 1:3,000 respectivamente.</a:t>
            </a:r>
          </a:p>
          <a:p>
            <a:r>
              <a:rPr lang="es-ES" baseline="30000" dirty="0"/>
              <a:t>Campaña hidrográfica “</a:t>
            </a:r>
            <a:r>
              <a:rPr lang="es-ES" b="1" baseline="30000" dirty="0"/>
              <a:t>Arrecife Alacrán</a:t>
            </a:r>
            <a:r>
              <a:rPr lang="es-ES" baseline="30000" dirty="0"/>
              <a:t>” con el fin de construir la primera edición de la carta náutica SM-911.2 Arrecife Alacrán, escala 1:35,000. Campaña hidrográfica “</a:t>
            </a:r>
            <a:r>
              <a:rPr lang="es-ES" b="1" baseline="30000" dirty="0"/>
              <a:t>El Paraíso, Jal</a:t>
            </a:r>
            <a:r>
              <a:rPr lang="es-ES" baseline="30000" dirty="0"/>
              <a:t>.” con el fin de construir la primera edición de la carta náutica SM-423.5 El Paraíso, Jal., escala 1:3,000. Campaña hidrográfica “</a:t>
            </a:r>
            <a:r>
              <a:rPr lang="es-ES" b="1" baseline="30000" dirty="0" err="1"/>
              <a:t>Takuntah</a:t>
            </a:r>
            <a:r>
              <a:rPr lang="es-ES" b="1" baseline="30000" dirty="0"/>
              <a:t> y </a:t>
            </a:r>
            <a:r>
              <a:rPr lang="es-ES" b="1" baseline="30000" dirty="0" err="1"/>
              <a:t>Yuum</a:t>
            </a:r>
            <a:r>
              <a:rPr lang="es-ES" b="1" baseline="30000" dirty="0"/>
              <a:t> </a:t>
            </a:r>
            <a:r>
              <a:rPr lang="es-ES" b="1" baseline="30000" dirty="0" err="1"/>
              <a:t>Kak</a:t>
            </a:r>
            <a:r>
              <a:rPr lang="es-ES" b="1" baseline="30000" dirty="0"/>
              <a:t> </a:t>
            </a:r>
            <a:r>
              <a:rPr lang="es-ES" b="1" baseline="30000" dirty="0" err="1"/>
              <a:t>Naab</a:t>
            </a:r>
            <a:r>
              <a:rPr lang="es-ES" baseline="30000" dirty="0"/>
              <a:t>.” con el fin de construir la primera edición de las cartas náuticas SM-840.2 </a:t>
            </a:r>
            <a:r>
              <a:rPr lang="es-ES" baseline="30000" dirty="0" err="1"/>
              <a:t>Takuntah</a:t>
            </a:r>
            <a:r>
              <a:rPr lang="es-ES" baseline="30000" dirty="0"/>
              <a:t> y SM-840.1 </a:t>
            </a:r>
            <a:r>
              <a:rPr lang="es-ES" baseline="30000" dirty="0" err="1"/>
              <a:t>Yuum</a:t>
            </a:r>
            <a:r>
              <a:rPr lang="es-ES" baseline="30000" dirty="0"/>
              <a:t> </a:t>
            </a:r>
            <a:r>
              <a:rPr lang="es-ES" baseline="30000" dirty="0" err="1"/>
              <a:t>Kak</a:t>
            </a:r>
            <a:r>
              <a:rPr lang="es-ES" baseline="30000" dirty="0"/>
              <a:t> </a:t>
            </a:r>
            <a:r>
              <a:rPr lang="es-ES" baseline="30000" dirty="0" err="1"/>
              <a:t>Naab</a:t>
            </a:r>
            <a:r>
              <a:rPr lang="es-ES" baseline="30000" dirty="0"/>
              <a:t>, escala 1:5,000 respectivamente.</a:t>
            </a:r>
          </a:p>
          <a:p>
            <a:r>
              <a:rPr lang="es-ES" baseline="30000" dirty="0"/>
              <a:t>Campaña hidrográfica “</a:t>
            </a:r>
            <a:r>
              <a:rPr lang="es-ES" b="1" baseline="30000" dirty="0"/>
              <a:t>La Paz, B.C.S.” </a:t>
            </a:r>
            <a:r>
              <a:rPr lang="es-ES" baseline="30000" dirty="0"/>
              <a:t>con el fin de actualizar la carta náutica SM-323.3 La Paz, B.C.S., escala 1:10,000.</a:t>
            </a:r>
          </a:p>
          <a:p>
            <a:r>
              <a:rPr lang="es-ES" baseline="30000" dirty="0"/>
              <a:t>Campaña hidrográfica “</a:t>
            </a:r>
            <a:r>
              <a:rPr lang="es-ES" b="1" baseline="30000" dirty="0"/>
              <a:t>Laguna de Términos, Camp</a:t>
            </a:r>
            <a:r>
              <a:rPr lang="es-ES" baseline="30000" dirty="0"/>
              <a:t>.” (Entrada Este) con el fin de actualizar la carta náutica SM-842.3 Laguna de Términos, Camp. (Entrada Este), escala 1:20,000.</a:t>
            </a:r>
            <a:endParaRPr lang="es-ES" dirty="0"/>
          </a:p>
        </p:txBody>
      </p:sp>
      <p:pic>
        <p:nvPicPr>
          <p:cNvPr id="5" name="Imagen 4" descr="Captura de pantalla 2015-12-10 a las 11.49.04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00478"/>
            <a:ext cx="5094231" cy="3757522"/>
          </a:xfrm>
          <a:prstGeom prst="rect">
            <a:avLst/>
          </a:prstGeom>
        </p:spPr>
      </p:pic>
      <p:pic>
        <p:nvPicPr>
          <p:cNvPr id="6" name="Imagen 5" descr="MACHCLogo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6998" y="5743259"/>
            <a:ext cx="2577002" cy="111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61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18423675">
            <a:off x="3524120" y="2112144"/>
            <a:ext cx="8229600" cy="1143000"/>
          </a:xfrm>
        </p:spPr>
        <p:txBody>
          <a:bodyPr/>
          <a:lstStyle/>
          <a:p>
            <a:r>
              <a:rPr lang="es-ES" dirty="0" smtClean="0"/>
              <a:t>New </a:t>
            </a:r>
            <a:r>
              <a:rPr lang="es-ES" dirty="0" err="1" smtClean="0"/>
              <a:t>ENC´s</a:t>
            </a:r>
            <a:endParaRPr lang="es-ES" dirty="0"/>
          </a:p>
        </p:txBody>
      </p:sp>
      <p:pic>
        <p:nvPicPr>
          <p:cNvPr id="4" name="Imagen 3" descr="Captura de pantalla 2015-12-10 a las 11.52.17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98733"/>
            <a:ext cx="6693867" cy="1975967"/>
          </a:xfrm>
          <a:prstGeom prst="rect">
            <a:avLst/>
          </a:prstGeom>
        </p:spPr>
      </p:pic>
      <p:pic>
        <p:nvPicPr>
          <p:cNvPr id="5" name="Imagen 4" descr="Captura de pantalla 2015-12-10 a las 11.53.30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975967"/>
            <a:ext cx="6693869" cy="4648861"/>
          </a:xfrm>
          <a:prstGeom prst="rect">
            <a:avLst/>
          </a:prstGeom>
        </p:spPr>
      </p:pic>
      <p:pic>
        <p:nvPicPr>
          <p:cNvPr id="6" name="Imagen 5" descr="MACHCLogo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6998" y="5743259"/>
            <a:ext cx="2577002" cy="111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47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2015-12-10 a las 12.08.1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89017"/>
            <a:ext cx="9144000" cy="3835092"/>
          </a:xfrm>
          <a:prstGeom prst="rect">
            <a:avLst/>
          </a:prstGeom>
        </p:spPr>
      </p:pic>
      <p:pic>
        <p:nvPicPr>
          <p:cNvPr id="5" name="Imagen 4" descr="MACHCLogo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6998" y="5743259"/>
            <a:ext cx="2577002" cy="111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31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2015-12-10 a las 12.10.1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113" y="0"/>
            <a:ext cx="8147768" cy="6858000"/>
          </a:xfrm>
          <a:prstGeom prst="rect">
            <a:avLst/>
          </a:prstGeom>
        </p:spPr>
      </p:pic>
      <p:pic>
        <p:nvPicPr>
          <p:cNvPr id="5" name="Imagen 4" descr="MACHCLogo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6998" y="5743259"/>
            <a:ext cx="2577002" cy="111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07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MACHCLogo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6998" y="5743259"/>
            <a:ext cx="2577002" cy="111474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56012" y="5296382"/>
            <a:ext cx="8229600" cy="1143000"/>
          </a:xfrm>
        </p:spPr>
        <p:txBody>
          <a:bodyPr/>
          <a:lstStyle/>
          <a:p>
            <a:endParaRPr lang="es-ES" dirty="0"/>
          </a:p>
        </p:txBody>
      </p:sp>
      <p:pic>
        <p:nvPicPr>
          <p:cNvPr id="4" name="Imagen 3" descr="Captura de pantalla 2015-12-10 a las 12.12.23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217" y="0"/>
            <a:ext cx="6569702" cy="6858000"/>
          </a:xfrm>
          <a:prstGeom prst="rect">
            <a:avLst/>
          </a:prstGeom>
        </p:spPr>
      </p:pic>
      <p:pic>
        <p:nvPicPr>
          <p:cNvPr id="5" name="Imagen 4" descr="Captura de pantalla 2015-12-10 a las 12.13.09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46990">
            <a:off x="879057" y="3666799"/>
            <a:ext cx="7816935" cy="1094371"/>
          </a:xfrm>
          <a:prstGeom prst="rect">
            <a:avLst/>
          </a:prstGeom>
        </p:spPr>
      </p:pic>
      <p:pic>
        <p:nvPicPr>
          <p:cNvPr id="6" name="Imagen 5" descr="Captura de pantalla 2015-12-10 a las 12.13.35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46990">
            <a:off x="1718240" y="2194611"/>
            <a:ext cx="7816935" cy="176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94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Captura de pantalla 2015-12-10 a las 12.17.39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542" y="1"/>
            <a:ext cx="7273905" cy="6858000"/>
          </a:xfrm>
          <a:prstGeom prst="rect">
            <a:avLst/>
          </a:prstGeom>
        </p:spPr>
      </p:pic>
      <p:pic>
        <p:nvPicPr>
          <p:cNvPr id="5" name="Imagen 4" descr="MACHCLogo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6998" y="5743259"/>
            <a:ext cx="2577002" cy="111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13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Publicaciones náuticas</a:t>
            </a:r>
            <a:endParaRPr lang="es-ES" dirty="0"/>
          </a:p>
        </p:txBody>
      </p:sp>
      <p:pic>
        <p:nvPicPr>
          <p:cNvPr id="4" name="Imagen 3" descr="Captura de pantalla 2015-12-10 a las 12.18.4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01436"/>
            <a:ext cx="9144000" cy="3931769"/>
          </a:xfrm>
          <a:prstGeom prst="rect">
            <a:avLst/>
          </a:prstGeom>
        </p:spPr>
      </p:pic>
      <p:pic>
        <p:nvPicPr>
          <p:cNvPr id="5" name="Imagen 4" descr="Captura de pantalla 2015-12-10 a las 12.19.28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13" y="1189545"/>
            <a:ext cx="9144000" cy="456186"/>
          </a:xfrm>
          <a:prstGeom prst="rect">
            <a:avLst/>
          </a:prstGeom>
        </p:spPr>
      </p:pic>
      <p:pic>
        <p:nvPicPr>
          <p:cNvPr id="6" name="Imagen 5" descr="MACHCLogo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6998" y="5743259"/>
            <a:ext cx="2577002" cy="111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85964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338</Words>
  <Application>Microsoft Office PowerPoint</Application>
  <PresentationFormat>On-screen Show (4:3)</PresentationFormat>
  <Paragraphs>10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Tema de Office</vt:lpstr>
      <vt:lpstr>PowerPoint Presentation</vt:lpstr>
      <vt:lpstr>PowerPoint Presentation</vt:lpstr>
      <vt:lpstr>PowerPoint Presentation</vt:lpstr>
      <vt:lpstr>New ENC´s</vt:lpstr>
      <vt:lpstr>PowerPoint Presentation</vt:lpstr>
      <vt:lpstr>PowerPoint Presentation</vt:lpstr>
      <vt:lpstr>PowerPoint Presentation</vt:lpstr>
      <vt:lpstr>PowerPoint Presentation</vt:lpstr>
      <vt:lpstr>Publicaciones náuticas</vt:lpstr>
      <vt:lpstr>PowerPoint Presentation</vt:lpstr>
      <vt:lpstr>PowerPoint Presentation</vt:lpstr>
      <vt:lpstr>PowerPoint Presentation</vt:lpstr>
    </vt:vector>
  </TitlesOfParts>
  <Company>RILOC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Manuel Ricardo López Cruz</dc:creator>
  <cp:lastModifiedBy>Alberto P. Costa Neves</cp:lastModifiedBy>
  <cp:revision>4</cp:revision>
  <dcterms:created xsi:type="dcterms:W3CDTF">2015-12-10T17:45:58Z</dcterms:created>
  <dcterms:modified xsi:type="dcterms:W3CDTF">2016-01-14T12:30:09Z</dcterms:modified>
</cp:coreProperties>
</file>