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avi" ContentType="video/avi"/>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310" r:id="rId5"/>
    <p:sldId id="311" r:id="rId6"/>
    <p:sldId id="312" r:id="rId7"/>
    <p:sldId id="313" r:id="rId8"/>
    <p:sldId id="306" r:id="rId9"/>
    <p:sldId id="307" r:id="rId10"/>
    <p:sldId id="298" r:id="rId11"/>
    <p:sldId id="290" r:id="rId12"/>
    <p:sldId id="294" r:id="rId13"/>
    <p:sldId id="301" r:id="rId14"/>
    <p:sldId id="265" r:id="rId15"/>
    <p:sldId id="299" r:id="rId16"/>
    <p:sldId id="278" r:id="rId17"/>
    <p:sldId id="300" r:id="rId18"/>
    <p:sldId id="266" r:id="rId19"/>
    <p:sldId id="302" r:id="rId20"/>
    <p:sldId id="305" r:id="rId21"/>
    <p:sldId id="303" r:id="rId22"/>
    <p:sldId id="285" r:id="rId23"/>
    <p:sldId id="304" r:id="rId24"/>
    <p:sldId id="271" r:id="rId25"/>
    <p:sldId id="274" r:id="rId26"/>
    <p:sldId id="276" r:id="rId27"/>
    <p:sldId id="277" r:id="rId28"/>
    <p:sldId id="279" r:id="rId29"/>
    <p:sldId id="275" r:id="rId30"/>
    <p:sldId id="259" r:id="rId31"/>
    <p:sldId id="270"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9" d="100"/>
          <a:sy n="89" d="100"/>
        </p:scale>
        <p:origin x="-1109" y="-6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328043"/>
            <a:ext cx="9144000" cy="674775"/>
          </a:xfrm>
        </p:spPr>
        <p:txBody>
          <a:bodyPr/>
          <a:lstStyle>
            <a:lvl1pPr>
              <a:defRPr b="1">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13335978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57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54844"/>
            <a:ext cx="2057400" cy="53713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54844"/>
            <a:ext cx="6019800" cy="537131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7699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5" name="Group 4"/>
          <p:cNvGrpSpPr/>
          <p:nvPr userDrawn="1"/>
        </p:nvGrpSpPr>
        <p:grpSpPr>
          <a:xfrm>
            <a:off x="377" y="283"/>
            <a:ext cx="9143245" cy="6857434"/>
            <a:chOff x="377" y="283"/>
            <a:chExt cx="9143245" cy="6857434"/>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79286" y="2421469"/>
              <a:ext cx="1846824" cy="1109133"/>
            </a:xfrm>
            <a:prstGeom prst="rect">
              <a:avLst/>
            </a:prstGeom>
          </p:spPr>
        </p:pic>
      </p:grpSp>
    </p:spTree>
    <p:extLst>
      <p:ext uri="{BB962C8B-B14F-4D97-AF65-F5344CB8AC3E}">
        <p14:creationId xmlns:p14="http://schemas.microsoft.com/office/powerpoint/2010/main" val="35016377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ctrTitle" sz="quarter"/>
          </p:nvPr>
        </p:nvSpPr>
        <p:spPr>
          <a:xfrm>
            <a:off x="685800" y="152400"/>
            <a:ext cx="7772400" cy="1524000"/>
          </a:xfrm>
        </p:spPr>
        <p:txBody>
          <a:bodyPr anchor="t"/>
          <a:lstStyle>
            <a:lvl1pPr algn="ctr">
              <a:defRPr>
                <a:solidFill>
                  <a:srgbClr val="FFFFAD"/>
                </a:solidFill>
              </a:defRPr>
            </a:lvl1pPr>
          </a:lstStyle>
          <a:p>
            <a:r>
              <a:rPr lang="en-US"/>
              <a:t>Click to edit Master title style</a:t>
            </a:r>
          </a:p>
        </p:txBody>
      </p:sp>
      <p:sp>
        <p:nvSpPr>
          <p:cNvPr id="26627" name="Rectangle 3"/>
          <p:cNvSpPr>
            <a:spLocks noGrp="1" noChangeArrowheads="1"/>
          </p:cNvSpPr>
          <p:nvPr>
            <p:ph type="subTitle" sz="quarter" idx="1"/>
          </p:nvPr>
        </p:nvSpPr>
        <p:spPr>
          <a:xfrm>
            <a:off x="1371600" y="3886200"/>
            <a:ext cx="6400800" cy="1752600"/>
          </a:xfrm>
          <a:noFill/>
        </p:spPr>
        <p:txBody>
          <a:bodyPr/>
          <a:lstStyle>
            <a:lvl1pPr marL="0" indent="0" algn="ctr">
              <a:buFont typeface="Wingdings" pitchFamily="2" charset="2"/>
              <a:buNone/>
              <a:defRPr>
                <a:solidFill>
                  <a:srgbClr val="FFFFAD"/>
                </a:solidFill>
              </a:defRPr>
            </a:lvl1pPr>
          </a:lstStyle>
          <a:p>
            <a:r>
              <a:rPr lang="en-US"/>
              <a:t>Click to edit Master subtitle style</a:t>
            </a:r>
          </a:p>
        </p:txBody>
      </p:sp>
      <p:sp>
        <p:nvSpPr>
          <p:cNvPr id="4" name="Rectangle 4"/>
          <p:cNvSpPr>
            <a:spLocks noGrp="1" noChangeArrowheads="1"/>
          </p:cNvSpPr>
          <p:nvPr>
            <p:ph type="dt" sz="quarter" idx="10"/>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400" b="0">
                <a:effectLst>
                  <a:outerShdw blurRad="38100" dist="38100" dir="2700000" algn="tl">
                    <a:srgbClr val="000000"/>
                  </a:outerShdw>
                </a:effectLst>
                <a:latin typeface="Arial" charset="0"/>
                <a:ea typeface="+mn-ea"/>
              </a:defRPr>
            </a:lvl1pPr>
          </a:lstStyle>
          <a:p>
            <a:pPr>
              <a:defRPr/>
            </a:pPr>
            <a:endParaRPr lang="en-US"/>
          </a:p>
        </p:txBody>
      </p:sp>
      <p:sp>
        <p:nvSpPr>
          <p:cNvPr id="5" name="Rectangle 5"/>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b="0">
                <a:effectLst>
                  <a:outerShdw blurRad="38100" dist="38100" dir="2700000" algn="tl">
                    <a:srgbClr val="000000"/>
                  </a:outerShdw>
                </a:effectLst>
                <a:latin typeface="Arial" charset="0"/>
                <a:ea typeface="+mn-ea"/>
              </a:defRPr>
            </a:lvl1pPr>
          </a:lstStyle>
          <a:p>
            <a:pPr>
              <a:defRPr/>
            </a:pPr>
            <a:endParaRPr lang="en-US"/>
          </a:p>
        </p:txBody>
      </p:sp>
      <p:sp>
        <p:nvSpPr>
          <p:cNvPr id="6" name="Rectangle 6"/>
          <p:cNvSpPr>
            <a:spLocks noGrp="1" noChangeArrowheads="1"/>
          </p:cNvSpPr>
          <p:nvPr>
            <p:ph type="sldNum" sz="quarter" idx="12"/>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b="0">
                <a:effectLst>
                  <a:outerShdw blurRad="38100" dist="38100" dir="2700000" algn="tl">
                    <a:srgbClr val="000000"/>
                  </a:outerShdw>
                </a:effectLst>
              </a:defRPr>
            </a:lvl1pPr>
          </a:lstStyle>
          <a:p>
            <a:fld id="{90830911-81C1-4F42-B136-C30D2547FF90}" type="slidenum">
              <a:rPr lang="en-US"/>
              <a:pPr/>
              <a:t>‹#›</a:t>
            </a:fld>
            <a:endParaRPr lang="en-US"/>
          </a:p>
        </p:txBody>
      </p:sp>
    </p:spTree>
    <p:extLst>
      <p:ext uri="{BB962C8B-B14F-4D97-AF65-F5344CB8AC3E}">
        <p14:creationId xmlns:p14="http://schemas.microsoft.com/office/powerpoint/2010/main" val="273319566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9832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132706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39863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238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8489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935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54844"/>
            <a:ext cx="3008313" cy="68025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754844"/>
            <a:ext cx="5111750" cy="53713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4273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7249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66825"/>
            <a:ext cx="5486400" cy="39607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43923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50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0" y="778808"/>
            <a:ext cx="9144000" cy="67477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062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457200" rtl="0" eaLnBrk="1" latinLnBrk="0" hangingPunct="1">
        <a:spcBef>
          <a:spcPct val="0"/>
        </a:spcBef>
        <a:buNone/>
        <a:defRPr sz="4400" b="0" kern="1200">
          <a:solidFill>
            <a:schemeClr val="accent6"/>
          </a:solidFill>
          <a:latin typeface="Eurostile"/>
          <a:ea typeface="+mj-ea"/>
          <a:cs typeface="Eurostile"/>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Eurostile"/>
          <a:ea typeface="+mn-ea"/>
          <a:cs typeface="Eurostile"/>
        </a:defRPr>
      </a:lvl1pPr>
      <a:lvl2pPr marL="742950" indent="-285750" algn="l" defTabSz="457200" rtl="0" eaLnBrk="1" latinLnBrk="0" hangingPunct="1">
        <a:spcBef>
          <a:spcPct val="20000"/>
        </a:spcBef>
        <a:buFont typeface="Arial"/>
        <a:buChar char="–"/>
        <a:defRPr sz="2800" kern="1200">
          <a:solidFill>
            <a:schemeClr val="tx1"/>
          </a:solidFill>
          <a:latin typeface="Eurostile"/>
          <a:ea typeface="+mn-ea"/>
          <a:cs typeface="Eurostile"/>
        </a:defRPr>
      </a:lvl2pPr>
      <a:lvl3pPr marL="1143000" indent="-228600" algn="l" defTabSz="457200" rtl="0" eaLnBrk="1" latinLnBrk="0" hangingPunct="1">
        <a:spcBef>
          <a:spcPct val="20000"/>
        </a:spcBef>
        <a:buFont typeface="Arial"/>
        <a:buChar char="•"/>
        <a:defRPr sz="2400" kern="1200">
          <a:solidFill>
            <a:schemeClr val="tx1"/>
          </a:solidFill>
          <a:latin typeface="Eurostile"/>
          <a:ea typeface="+mn-ea"/>
          <a:cs typeface="Eurostile"/>
        </a:defRPr>
      </a:lvl3pPr>
      <a:lvl4pPr marL="1600200" indent="-228600" algn="l" defTabSz="457200" rtl="0" eaLnBrk="1" latinLnBrk="0" hangingPunct="1">
        <a:spcBef>
          <a:spcPct val="20000"/>
        </a:spcBef>
        <a:buFont typeface="Arial"/>
        <a:buChar char="–"/>
        <a:defRPr sz="2000" kern="1200">
          <a:solidFill>
            <a:schemeClr val="tx1"/>
          </a:solidFill>
          <a:latin typeface="Eurostile"/>
          <a:ea typeface="+mn-ea"/>
          <a:cs typeface="Eurostile"/>
        </a:defRPr>
      </a:lvl4pPr>
      <a:lvl5pPr marL="2057400" indent="-228600" algn="l" defTabSz="457200" rtl="0" eaLnBrk="1" latinLnBrk="0" hangingPunct="1">
        <a:spcBef>
          <a:spcPct val="20000"/>
        </a:spcBef>
        <a:buFont typeface="Arial"/>
        <a:buChar char="»"/>
        <a:defRPr sz="2000" kern="1200">
          <a:solidFill>
            <a:schemeClr val="tx1"/>
          </a:solidFill>
          <a:latin typeface="Eurostile"/>
          <a:ea typeface="+mn-ea"/>
          <a:cs typeface="Eurostil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file:///\\Pi-6\temp\JRodriguez\PDFZOMM1.jpg" TargetMode="External"/><Relationship Id="rId3" Type="http://schemas.openxmlformats.org/officeDocument/2006/relationships/image" Target="../media/image49.png"/><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file:///\\Pi-6\temp\JRodriguez\pdfzomm2.jpg" TargetMode="External"/><Relationship Id="rId5" Type="http://schemas.openxmlformats.org/officeDocument/2006/relationships/image" Target="../media/image48.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17032"/>
            <a:ext cx="9144000" cy="1077218"/>
          </a:xfrm>
          <a:prstGeom prst="rect">
            <a:avLst/>
          </a:prstGeom>
          <a:effectLst>
            <a:glow rad="228600">
              <a:schemeClr val="accent1">
                <a:satMod val="175000"/>
                <a:alpha val="40000"/>
              </a:schemeClr>
            </a:glow>
            <a:outerShdw blurRad="50800" dist="38100" dir="8100000" algn="tr" rotWithShape="0">
              <a:prstClr val="black">
                <a:alpha val="40000"/>
              </a:prstClr>
            </a:outerShdw>
          </a:effectLst>
        </p:spPr>
        <p:txBody>
          <a:bodyPr>
            <a:spAutoFit/>
          </a:bodyPr>
          <a:lstStyle>
            <a:lvl1pPr>
              <a:defRPr sz="3200" b="1">
                <a:solidFill>
                  <a:schemeClr val="tx1"/>
                </a:solidFill>
                <a:latin typeface="Arial" charset="0"/>
                <a:ea typeface="ＭＳ Ｐゴシック" charset="0"/>
              </a:defRPr>
            </a:lvl1pPr>
            <a:lvl2pPr marL="742950" indent="-285750">
              <a:defRPr sz="3200" b="1">
                <a:solidFill>
                  <a:schemeClr val="tx1"/>
                </a:solidFill>
                <a:latin typeface="Arial" charset="0"/>
                <a:ea typeface="ＭＳ Ｐゴシック" charset="0"/>
              </a:defRPr>
            </a:lvl2pPr>
            <a:lvl3pPr marL="1143000" indent="-228600">
              <a:defRPr sz="3200" b="1">
                <a:solidFill>
                  <a:schemeClr val="tx1"/>
                </a:solidFill>
                <a:latin typeface="Arial" charset="0"/>
                <a:ea typeface="ＭＳ Ｐゴシック" charset="0"/>
              </a:defRPr>
            </a:lvl3pPr>
            <a:lvl4pPr marL="1600200" indent="-228600">
              <a:defRPr sz="3200" b="1">
                <a:solidFill>
                  <a:schemeClr val="tx1"/>
                </a:solidFill>
                <a:latin typeface="Arial" charset="0"/>
                <a:ea typeface="ＭＳ Ｐゴシック" charset="0"/>
              </a:defRPr>
            </a:lvl4pPr>
            <a:lvl5pPr marL="2057400" indent="-22860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algn="ctr" eaLnBrk="1" hangingPunct="1"/>
            <a:r>
              <a:rPr lang="es-PA">
                <a:solidFill>
                  <a:srgbClr val="FFFF00"/>
                </a:solidFill>
              </a:rPr>
              <a:t>MACH 16 – Agenda item 4.2</a:t>
            </a:r>
          </a:p>
          <a:p>
            <a:pPr algn="ctr" eaLnBrk="1" hangingPunct="1"/>
            <a:r>
              <a:rPr lang="es-PA">
                <a:solidFill>
                  <a:srgbClr val="FFFF00"/>
                </a:solidFill>
              </a:rPr>
              <a:t>Panama Canal Authority Report </a:t>
            </a:r>
            <a:endParaRPr lang="en-US">
              <a:solidFill>
                <a:srgbClr val="FFFF00"/>
              </a:solidFill>
            </a:endParaRPr>
          </a:p>
        </p:txBody>
      </p:sp>
      <p:sp>
        <p:nvSpPr>
          <p:cNvPr id="5" name="Rectangle 4"/>
          <p:cNvSpPr/>
          <p:nvPr/>
        </p:nvSpPr>
        <p:spPr>
          <a:xfrm>
            <a:off x="5435600" y="6308725"/>
            <a:ext cx="3887788" cy="523875"/>
          </a:xfrm>
          <a:prstGeom prst="rect">
            <a:avLst/>
          </a:prstGeom>
        </p:spPr>
        <p:txBody>
          <a:bodyPr>
            <a:spAutoFit/>
          </a:bodyPr>
          <a:lstStyle/>
          <a:p>
            <a:pPr eaLnBrk="1" hangingPunct="1">
              <a:defRPr/>
            </a:pPr>
            <a:r>
              <a:rPr lang="es-PA" sz="1400" b="0" kern="0" dirty="0" err="1">
                <a:solidFill>
                  <a:srgbClr val="FFFF00"/>
                </a:solidFill>
                <a:latin typeface="Arial Black" pitchFamily="34" charset="0"/>
                <a:ea typeface="+mn-ea"/>
              </a:rPr>
              <a:t>Eng</a:t>
            </a:r>
            <a:r>
              <a:rPr lang="es-PA" sz="1400" b="0" kern="0" dirty="0">
                <a:solidFill>
                  <a:srgbClr val="FFFF00"/>
                </a:solidFill>
                <a:latin typeface="Arial Black" pitchFamily="34" charset="0"/>
                <a:ea typeface="+mn-ea"/>
              </a:rPr>
              <a:t>. Jaime </a:t>
            </a:r>
            <a:r>
              <a:rPr lang="es-PA" sz="1400" b="0" kern="0" dirty="0" err="1">
                <a:solidFill>
                  <a:srgbClr val="FFFF00"/>
                </a:solidFill>
                <a:latin typeface="Arial Black" pitchFamily="34" charset="0"/>
                <a:ea typeface="+mn-ea"/>
              </a:rPr>
              <a:t>Rodriguez</a:t>
            </a:r>
            <a:r>
              <a:rPr lang="es-PA" sz="1400" b="0" kern="0" dirty="0">
                <a:solidFill>
                  <a:srgbClr val="FFFF00"/>
                </a:solidFill>
                <a:latin typeface="Arial Black" pitchFamily="34" charset="0"/>
                <a:ea typeface="+mn-ea"/>
              </a:rPr>
              <a:t> </a:t>
            </a:r>
            <a:r>
              <a:rPr lang="es-PA" sz="1400" b="0" kern="0" dirty="0" err="1">
                <a:solidFill>
                  <a:srgbClr val="FFFF00"/>
                </a:solidFill>
                <a:latin typeface="Arial Black" pitchFamily="34" charset="0"/>
                <a:ea typeface="+mn-ea"/>
              </a:rPr>
              <a:t>Beckertt</a:t>
            </a:r>
            <a:endParaRPr lang="es-PA" sz="1400" b="0" kern="0" dirty="0">
              <a:solidFill>
                <a:srgbClr val="FFFF00"/>
              </a:solidFill>
              <a:latin typeface="Arial Black" pitchFamily="34" charset="0"/>
              <a:ea typeface="+mn-ea"/>
            </a:endParaRPr>
          </a:p>
          <a:p>
            <a:pPr eaLnBrk="1" hangingPunct="1">
              <a:defRPr/>
            </a:pPr>
            <a:r>
              <a:rPr lang="es-PA" sz="1400" b="0" kern="0" dirty="0">
                <a:solidFill>
                  <a:srgbClr val="FFFF00"/>
                </a:solidFill>
                <a:latin typeface="Arial Black" pitchFamily="34" charset="0"/>
                <a:ea typeface="+mn-ea"/>
              </a:rPr>
              <a:t>Manager </a:t>
            </a:r>
            <a:r>
              <a:rPr lang="es-PA" sz="1400" b="0" kern="0" dirty="0" err="1">
                <a:solidFill>
                  <a:srgbClr val="FFFF00"/>
                </a:solidFill>
                <a:latin typeface="Arial Black" pitchFamily="34" charset="0"/>
                <a:ea typeface="+mn-ea"/>
              </a:rPr>
              <a:t>Surveys</a:t>
            </a:r>
            <a:r>
              <a:rPr lang="es-PA" sz="1400" b="0" kern="0" dirty="0">
                <a:solidFill>
                  <a:srgbClr val="FFFF00"/>
                </a:solidFill>
                <a:latin typeface="Arial Black" pitchFamily="34" charset="0"/>
                <a:ea typeface="+mn-ea"/>
              </a:rPr>
              <a:t> </a:t>
            </a:r>
            <a:r>
              <a:rPr lang="es-PA" sz="1400" b="0" kern="0" dirty="0" err="1">
                <a:solidFill>
                  <a:srgbClr val="FFFF00"/>
                </a:solidFill>
                <a:latin typeface="Arial Black" pitchFamily="34" charset="0"/>
                <a:ea typeface="+mn-ea"/>
              </a:rPr>
              <a:t>Branch</a:t>
            </a:r>
            <a:r>
              <a:rPr lang="es-PA" sz="1400" b="0" kern="0" dirty="0">
                <a:solidFill>
                  <a:srgbClr val="FFFF00"/>
                </a:solidFill>
                <a:latin typeface="Arial Black" pitchFamily="34" charset="0"/>
                <a:ea typeface="+mn-ea"/>
              </a:rPr>
              <a:t> </a:t>
            </a:r>
            <a:endParaRPr lang="en-US" sz="1400" b="0" kern="0" dirty="0">
              <a:solidFill>
                <a:srgbClr val="FFFF00"/>
              </a:solidFill>
              <a:latin typeface="Arial Black" pitchFamily="34" charset="0"/>
              <a:ea typeface="+mn-ea"/>
            </a:endParaRPr>
          </a:p>
        </p:txBody>
      </p:sp>
      <p:pic>
        <p:nvPicPr>
          <p:cNvPr id="7174"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00" y="5264150"/>
            <a:ext cx="36957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249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4948" y="3078125"/>
            <a:ext cx="2700670" cy="1015409"/>
          </a:xfrm>
        </p:spPr>
        <p:txBody>
          <a:bodyPr>
            <a:normAutofit/>
          </a:bodyPr>
          <a:lstStyle/>
          <a:p>
            <a:pPr marL="0" indent="0">
              <a:buNone/>
            </a:pPr>
            <a:r>
              <a:rPr lang="es-PA" sz="6000" dirty="0" smtClean="0">
                <a:solidFill>
                  <a:srgbClr val="FF0000"/>
                </a:solidFill>
                <a:latin typeface="Arial Rounded MT Bold" panose="020F0704030504030204" pitchFamily="34" charset="0"/>
              </a:rPr>
              <a:t>CTAN</a:t>
            </a:r>
            <a:endParaRPr lang="en-US" sz="6000"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2427004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464" y="4126727"/>
            <a:ext cx="8545662" cy="2308324"/>
          </a:xfrm>
          <a:prstGeom prst="rect">
            <a:avLst/>
          </a:prstGeom>
          <a:noFill/>
        </p:spPr>
        <p:txBody>
          <a:bodyPr wrap="square" rtlCol="0">
            <a:spAutoFit/>
          </a:bodyPr>
          <a:lstStyle/>
          <a:p>
            <a:pPr algn="just"/>
            <a:r>
              <a:rPr lang="es-PA" sz="1600" dirty="0" smtClean="0">
                <a:latin typeface="Arial" panose="020B0604020202020204" pitchFamily="34" charset="0"/>
                <a:cs typeface="Arial" panose="020B0604020202020204" pitchFamily="34" charset="0"/>
              </a:rPr>
              <a:t>Desarrollado por </a:t>
            </a:r>
            <a:r>
              <a:rPr lang="es-PA" sz="1600" dirty="0" err="1" smtClean="0">
                <a:latin typeface="Arial" panose="020B0604020202020204" pitchFamily="34" charset="0"/>
                <a:cs typeface="Arial" panose="020B0604020202020204" pitchFamily="34" charset="0"/>
              </a:rPr>
              <a:t>Volpe</a:t>
            </a:r>
            <a:r>
              <a:rPr lang="es-PA" sz="1600" dirty="0" smtClean="0">
                <a:latin typeface="Arial" panose="020B0604020202020204" pitchFamily="34" charset="0"/>
                <a:cs typeface="Arial" panose="020B0604020202020204" pitchFamily="34" charset="0"/>
              </a:rPr>
              <a:t> (</a:t>
            </a:r>
            <a:r>
              <a:rPr lang="es-PA" sz="1600" i="1" dirty="0" err="1" smtClean="0">
                <a:latin typeface="Arial" panose="020B0604020202020204" pitchFamily="34" charset="0"/>
                <a:cs typeface="Arial" panose="020B0604020202020204" pitchFamily="34" charset="0"/>
              </a:rPr>
              <a:t>National</a:t>
            </a:r>
            <a:r>
              <a:rPr lang="es-PA" sz="1600" i="1" dirty="0" smtClean="0">
                <a:latin typeface="Arial" panose="020B0604020202020204" pitchFamily="34" charset="0"/>
                <a:cs typeface="Arial" panose="020B0604020202020204" pitchFamily="34" charset="0"/>
              </a:rPr>
              <a:t> </a:t>
            </a:r>
            <a:r>
              <a:rPr lang="es-PA" sz="1600" i="1" dirty="0" err="1" smtClean="0">
                <a:latin typeface="Arial" panose="020B0604020202020204" pitchFamily="34" charset="0"/>
                <a:cs typeface="Arial" panose="020B0604020202020204" pitchFamily="34" charset="0"/>
              </a:rPr>
              <a:t>Transportation</a:t>
            </a:r>
            <a:r>
              <a:rPr lang="es-PA" sz="1600" i="1" dirty="0" smtClean="0">
                <a:latin typeface="Arial" panose="020B0604020202020204" pitchFamily="34" charset="0"/>
                <a:cs typeface="Arial" panose="020B0604020202020204" pitchFamily="34" charset="0"/>
              </a:rPr>
              <a:t> </a:t>
            </a:r>
            <a:r>
              <a:rPr lang="es-PA" sz="1600" i="1" dirty="0" err="1" smtClean="0">
                <a:latin typeface="Arial" panose="020B0604020202020204" pitchFamily="34" charset="0"/>
                <a:cs typeface="Arial" panose="020B0604020202020204" pitchFamily="34" charset="0"/>
              </a:rPr>
              <a:t>System</a:t>
            </a:r>
            <a:r>
              <a:rPr lang="es-PA" sz="1600" i="1" dirty="0" smtClean="0">
                <a:latin typeface="Arial" panose="020B0604020202020204" pitchFamily="34" charset="0"/>
                <a:cs typeface="Arial" panose="020B0604020202020204" pitchFamily="34" charset="0"/>
              </a:rPr>
              <a:t> Center – U.S </a:t>
            </a:r>
            <a:r>
              <a:rPr lang="es-PA" sz="1600" i="1" dirty="0" err="1" smtClean="0">
                <a:latin typeface="Arial" panose="020B0604020202020204" pitchFamily="34" charset="0"/>
                <a:cs typeface="Arial" panose="020B0604020202020204" pitchFamily="34" charset="0"/>
              </a:rPr>
              <a:t>Department</a:t>
            </a:r>
            <a:r>
              <a:rPr lang="es-PA" sz="1600" i="1" dirty="0" smtClean="0">
                <a:latin typeface="Arial" panose="020B0604020202020204" pitchFamily="34" charset="0"/>
                <a:cs typeface="Arial" panose="020B0604020202020204" pitchFamily="34" charset="0"/>
              </a:rPr>
              <a:t> of </a:t>
            </a:r>
            <a:r>
              <a:rPr lang="es-PA" sz="1600" i="1" dirty="0" err="1" smtClean="0">
                <a:latin typeface="Arial" panose="020B0604020202020204" pitchFamily="34" charset="0"/>
                <a:cs typeface="Arial" panose="020B0604020202020204" pitchFamily="34" charset="0"/>
              </a:rPr>
              <a:t>Transportation</a:t>
            </a:r>
            <a:r>
              <a:rPr lang="es-PA" sz="1600" i="1" dirty="0" smtClean="0">
                <a:latin typeface="Arial" panose="020B0604020202020204" pitchFamily="34" charset="0"/>
                <a:cs typeface="Arial" panose="020B0604020202020204" pitchFamily="34" charset="0"/>
              </a:rPr>
              <a:t>)</a:t>
            </a:r>
            <a:r>
              <a:rPr lang="es-PA" sz="1600" dirty="0" smtClean="0">
                <a:latin typeface="Arial" panose="020B0604020202020204" pitchFamily="34" charset="0"/>
                <a:cs typeface="Arial" panose="020B0604020202020204" pitchFamily="34" charset="0"/>
              </a:rPr>
              <a:t>  especialmente para el Canal de Panamá, inicialmente constaba de una computadora portátil y sistema de DGPS. El sistema de transmisión de las posiciones de los buques circundantes por tránsito marítimo fue remplazado posteriormente por el sistema A.I.S. El sistema cuenta con un plano interactivo del buque y todos los elementos vitales en la toma de decisiones.  El práctico aborda el buque en aguas operativas del canal con el sistema portátil y el mismo queda integrado a la pantalla de CTAN. Todas los buques que cruzan el Canal, las Dragas y Remolcadores, como también algunas lanchas  pertenecientes al Canal de Panamá, tienen este sistema.</a:t>
            </a:r>
            <a:endParaRPr lang="en-US" sz="1600" dirty="0">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0" y="778809"/>
            <a:ext cx="9144000" cy="405936"/>
          </a:xfrm>
        </p:spPr>
        <p:txBody>
          <a:bodyPr>
            <a:normAutofit fontScale="90000"/>
          </a:bodyPr>
          <a:lstStyle/>
          <a:p>
            <a:r>
              <a:rPr lang="es-PA" sz="2400" b="1" dirty="0">
                <a:solidFill>
                  <a:schemeClr val="tx2"/>
                </a:solidFill>
                <a:effectLst>
                  <a:outerShdw blurRad="38100" dist="38100" dir="2700000" algn="tl">
                    <a:srgbClr val="000000">
                      <a:alpha val="43137"/>
                    </a:srgbClr>
                  </a:outerShdw>
                </a:effectLst>
              </a:rPr>
              <a:t>NAVEGACIÓN  A  TRAVÉS  DEL CANAL  DE  PANAMÁ</a:t>
            </a:r>
            <a:endParaRPr lang="en-US" sz="2400" dirty="0"/>
          </a:p>
        </p:txBody>
      </p:sp>
      <p:pic>
        <p:nvPicPr>
          <p:cNvPr id="8" name="Picture 7"/>
          <p:cNvPicPr/>
          <p:nvPr/>
        </p:nvPicPr>
        <p:blipFill>
          <a:blip r:embed="rId2" cstate="email">
            <a:extLst>
              <a:ext uri="{28A0092B-C50C-407E-A947-70E740481C1C}">
                <a14:useLocalDpi xmlns:a14="http://schemas.microsoft.com/office/drawing/2010/main"/>
              </a:ext>
            </a:extLst>
          </a:blip>
          <a:stretch>
            <a:fillRect/>
          </a:stretch>
        </p:blipFill>
        <p:spPr>
          <a:xfrm>
            <a:off x="87464" y="1530240"/>
            <a:ext cx="4484536" cy="2596487"/>
          </a:xfrm>
          <a:prstGeom prst="rect">
            <a:avLst/>
          </a:prstGeom>
        </p:spPr>
      </p:pic>
      <p:pic>
        <p:nvPicPr>
          <p:cNvPr id="9" name="Picture 8" descr="This CTAN system, developed for the Panama Canal Comission by members of the Volpe Center's Center for Navigation, uses satellite data to create a real-time display that shows the location of every vessel in the canal."/>
          <p:cNvPicPr/>
          <p:nvPr/>
        </p:nvPicPr>
        <p:blipFill>
          <a:blip r:embed="rId3" cstate="email">
            <a:extLst>
              <a:ext uri="{28A0092B-C50C-407E-A947-70E740481C1C}">
                <a14:useLocalDpi xmlns:a14="http://schemas.microsoft.com/office/drawing/2010/main"/>
              </a:ext>
            </a:extLst>
          </a:blip>
          <a:srcRect/>
          <a:stretch>
            <a:fillRect/>
          </a:stretch>
        </p:blipFill>
        <p:spPr bwMode="auto">
          <a:xfrm>
            <a:off x="5748792" y="1184745"/>
            <a:ext cx="2433099" cy="2699081"/>
          </a:xfrm>
          <a:prstGeom prst="rect">
            <a:avLst/>
          </a:prstGeom>
          <a:noFill/>
          <a:ln>
            <a:noFill/>
          </a:ln>
        </p:spPr>
      </p:pic>
      <p:sp>
        <p:nvSpPr>
          <p:cNvPr id="11" name="TextBox 10"/>
          <p:cNvSpPr txBox="1"/>
          <p:nvPr/>
        </p:nvSpPr>
        <p:spPr>
          <a:xfrm>
            <a:off x="3709279" y="1074992"/>
            <a:ext cx="1610143" cy="523220"/>
          </a:xfrm>
          <a:prstGeom prst="rect">
            <a:avLst/>
          </a:prstGeom>
          <a:noFill/>
        </p:spPr>
        <p:txBody>
          <a:bodyPr wrap="square" rtlCol="0">
            <a:spAutoFit/>
          </a:bodyPr>
          <a:lstStyle/>
          <a:p>
            <a:r>
              <a:rPr lang="es-PA" sz="28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CTAN</a:t>
            </a:r>
            <a:endParaRPr lang="en-US" sz="28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61892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916583"/>
            <a:ext cx="9144000" cy="3591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0" y="822032"/>
            <a:ext cx="9144000" cy="6747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b="1" dirty="0">
              <a:solidFill>
                <a:schemeClr val="tx2"/>
              </a:solidFill>
            </a:endParaRPr>
          </a:p>
        </p:txBody>
      </p:sp>
      <p:sp>
        <p:nvSpPr>
          <p:cNvPr id="6" name="TextBox 5"/>
          <p:cNvSpPr txBox="1"/>
          <p:nvPr/>
        </p:nvSpPr>
        <p:spPr>
          <a:xfrm>
            <a:off x="2759768" y="1288853"/>
            <a:ext cx="3141301" cy="523220"/>
          </a:xfrm>
          <a:prstGeom prst="rect">
            <a:avLst/>
          </a:prstGeom>
          <a:noFill/>
        </p:spPr>
        <p:txBody>
          <a:bodyPr wrap="square" rtlCol="0">
            <a:spAutoFit/>
          </a:bodyPr>
          <a:lstStyle/>
          <a:p>
            <a:r>
              <a:rPr lang="es-PA" sz="28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CTAN - DGPS</a:t>
            </a:r>
            <a:endParaRPr lang="en-US" sz="28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4" name="TextBox 3"/>
          <p:cNvSpPr txBox="1"/>
          <p:nvPr/>
        </p:nvSpPr>
        <p:spPr>
          <a:xfrm>
            <a:off x="1858060" y="1916583"/>
            <a:ext cx="5720487" cy="615553"/>
          </a:xfrm>
          <a:prstGeom prst="rect">
            <a:avLst/>
          </a:prstGeom>
          <a:noFill/>
        </p:spPr>
        <p:txBody>
          <a:bodyPr wrap="square" rtlCol="0">
            <a:spAutoFit/>
          </a:bodyPr>
          <a:lstStyle/>
          <a:p>
            <a:r>
              <a:rPr lang="es-PA" b="1" spc="600" dirty="0" smtClean="0">
                <a:solidFill>
                  <a:srgbClr val="FFFF00"/>
                </a:solidFill>
              </a:rPr>
              <a:t> </a:t>
            </a:r>
            <a:r>
              <a:rPr lang="es-PA" sz="1600" b="1" spc="600" dirty="0" smtClean="0">
                <a:solidFill>
                  <a:srgbClr val="FFFF00"/>
                </a:solidFill>
                <a:effectLst>
                  <a:outerShdw blurRad="38100" dist="38100" dir="2700000" algn="tl">
                    <a:srgbClr val="000000">
                      <a:alpha val="43137"/>
                    </a:srgbClr>
                  </a:outerShdw>
                </a:effectLst>
                <a:latin typeface="Eurostile"/>
              </a:rPr>
              <a:t>ESTACIONES DE DGPS EN</a:t>
            </a:r>
          </a:p>
          <a:p>
            <a:r>
              <a:rPr lang="es-PA" sz="1600" b="1" spc="600" dirty="0" smtClean="0">
                <a:solidFill>
                  <a:srgbClr val="FFFF00"/>
                </a:solidFill>
                <a:effectLst>
                  <a:outerShdw blurRad="38100" dist="38100" dir="2700000" algn="tl">
                    <a:srgbClr val="000000">
                      <a:alpha val="43137"/>
                    </a:srgbClr>
                  </a:outerShdw>
                </a:effectLst>
                <a:latin typeface="Eurostile"/>
              </a:rPr>
              <a:t>GATUN    Y     MIRAFLORES</a:t>
            </a:r>
            <a:endParaRPr lang="en-US" sz="1600" b="1" spc="600" dirty="0">
              <a:solidFill>
                <a:srgbClr val="FFFF00"/>
              </a:solidFill>
              <a:effectLst>
                <a:outerShdw blurRad="38100" dist="38100" dir="2700000" algn="tl">
                  <a:srgbClr val="000000">
                    <a:alpha val="43137"/>
                  </a:srgbClr>
                </a:outerShdw>
              </a:effectLst>
              <a:latin typeface="Eurostile"/>
            </a:endParaRPr>
          </a:p>
        </p:txBody>
      </p:sp>
    </p:spTree>
    <p:extLst>
      <p:ext uri="{BB962C8B-B14F-4D97-AF65-F5344CB8AC3E}">
        <p14:creationId xmlns:p14="http://schemas.microsoft.com/office/powerpoint/2010/main" val="4104773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9430"/>
          <a:stretch/>
        </p:blipFill>
        <p:spPr bwMode="auto">
          <a:xfrm>
            <a:off x="1063255" y="1582259"/>
            <a:ext cx="6496493" cy="486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0" y="778809"/>
            <a:ext cx="9144000" cy="405936"/>
          </a:xfrm>
        </p:spPr>
        <p:txBody>
          <a:bodyPr>
            <a:normAutofit fontScale="90000"/>
          </a:bodyPr>
          <a:lstStyle/>
          <a:p>
            <a:r>
              <a:rPr lang="es-PA" sz="2400" b="1" dirty="0">
                <a:solidFill>
                  <a:schemeClr val="tx2"/>
                </a:solidFill>
                <a:effectLst>
                  <a:outerShdw blurRad="38100" dist="38100" dir="2700000" algn="tl">
                    <a:srgbClr val="000000">
                      <a:alpha val="43137"/>
                    </a:srgbClr>
                  </a:outerShdw>
                </a:effectLst>
              </a:rPr>
              <a:t>NAVEGACIÓN  A  TRAVÉS  DEL CANAL  DE  PANAMÁ</a:t>
            </a:r>
            <a:endParaRPr lang="en-US" sz="2400" dirty="0"/>
          </a:p>
        </p:txBody>
      </p:sp>
      <p:sp>
        <p:nvSpPr>
          <p:cNvPr id="6" name="TextBox 5"/>
          <p:cNvSpPr txBox="1"/>
          <p:nvPr/>
        </p:nvSpPr>
        <p:spPr>
          <a:xfrm>
            <a:off x="3709279" y="1074992"/>
            <a:ext cx="1610143" cy="523220"/>
          </a:xfrm>
          <a:prstGeom prst="rect">
            <a:avLst/>
          </a:prstGeom>
          <a:noFill/>
        </p:spPr>
        <p:txBody>
          <a:bodyPr wrap="square" rtlCol="0">
            <a:spAutoFit/>
          </a:bodyPr>
          <a:lstStyle/>
          <a:p>
            <a:r>
              <a:rPr lang="es-PA" sz="28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CTAN</a:t>
            </a:r>
            <a:endParaRPr lang="en-US" sz="28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426502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778809"/>
            <a:ext cx="9144000" cy="405936"/>
          </a:xfrm>
        </p:spPr>
        <p:txBody>
          <a:bodyPr>
            <a:normAutofit fontScale="90000"/>
          </a:bodyPr>
          <a:lstStyle/>
          <a:p>
            <a:r>
              <a:rPr lang="es-PA" sz="2400" b="1" dirty="0">
                <a:solidFill>
                  <a:schemeClr val="tx2"/>
                </a:solidFill>
                <a:effectLst>
                  <a:outerShdw blurRad="38100" dist="38100" dir="2700000" algn="tl">
                    <a:srgbClr val="000000">
                      <a:alpha val="43137"/>
                    </a:srgbClr>
                  </a:outerShdw>
                </a:effectLst>
              </a:rPr>
              <a:t>NAVEGACIÓN  A  TRAVÉS  DEL CANAL  DE  PANAMÁ</a:t>
            </a:r>
            <a:endParaRPr lang="en-US" sz="2400" dirty="0"/>
          </a:p>
        </p:txBody>
      </p:sp>
      <p:sp>
        <p:nvSpPr>
          <p:cNvPr id="6" name="TextBox 5"/>
          <p:cNvSpPr txBox="1"/>
          <p:nvPr/>
        </p:nvSpPr>
        <p:spPr>
          <a:xfrm>
            <a:off x="3135120" y="1107993"/>
            <a:ext cx="2998922" cy="523220"/>
          </a:xfrm>
          <a:prstGeom prst="rect">
            <a:avLst/>
          </a:prstGeom>
          <a:noFill/>
        </p:spPr>
        <p:txBody>
          <a:bodyPr wrap="square" rtlCol="0">
            <a:spAutoFit/>
          </a:bodyPr>
          <a:lstStyle/>
          <a:p>
            <a:r>
              <a:rPr lang="es-PA" sz="28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CTAN -AIS</a:t>
            </a:r>
            <a:endParaRPr lang="en-US" sz="28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grpSp>
        <p:nvGrpSpPr>
          <p:cNvPr id="3" name="Group 2"/>
          <p:cNvGrpSpPr/>
          <p:nvPr/>
        </p:nvGrpSpPr>
        <p:grpSpPr>
          <a:xfrm>
            <a:off x="1711842" y="1723587"/>
            <a:ext cx="6121838" cy="4634447"/>
            <a:chOff x="2320498" y="2108579"/>
            <a:chExt cx="4930907" cy="3866919"/>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0498" y="2108579"/>
              <a:ext cx="4387703" cy="349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52214" y="5220586"/>
              <a:ext cx="1499191" cy="7549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3294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778808"/>
            <a:ext cx="9144000" cy="674775"/>
          </a:xfrm>
        </p:spPr>
        <p:txBody>
          <a:bodyPr>
            <a:normAutofit/>
          </a:bodyPr>
          <a:lstStyle/>
          <a:p>
            <a:r>
              <a:rPr lang="es-PA" sz="2400" b="1" dirty="0">
                <a:solidFill>
                  <a:schemeClr val="tx2"/>
                </a:solidFill>
                <a:effectLst>
                  <a:outerShdw blurRad="38100" dist="38100" dir="2700000" algn="tl">
                    <a:srgbClr val="000000">
                      <a:alpha val="43137"/>
                    </a:srgbClr>
                  </a:outerShdw>
                </a:effectLst>
              </a:rPr>
              <a:t>NAVEGACIÓN  A  TRAVÉS  DEL CANAL  DE  PANAMÁ</a:t>
            </a:r>
            <a:endParaRPr lang="en-US" sz="2400" dirty="0"/>
          </a:p>
        </p:txBody>
      </p:sp>
      <p:pic>
        <p:nvPicPr>
          <p:cNvPr id="5" name="Picture 4"/>
          <p:cNvPicPr/>
          <p:nvPr/>
        </p:nvPicPr>
        <p:blipFill rotWithShape="1">
          <a:blip r:embed="rId2" cstate="email">
            <a:extLst>
              <a:ext uri="{28A0092B-C50C-407E-A947-70E740481C1C}">
                <a14:useLocalDpi xmlns:a14="http://schemas.microsoft.com/office/drawing/2010/main"/>
              </a:ext>
            </a:extLst>
          </a:blip>
          <a:srcRect/>
          <a:stretch/>
        </p:blipFill>
        <p:spPr>
          <a:xfrm>
            <a:off x="572493" y="1773140"/>
            <a:ext cx="7553739" cy="3753017"/>
          </a:xfrm>
          <a:prstGeom prst="rect">
            <a:avLst/>
          </a:prstGeom>
        </p:spPr>
      </p:pic>
      <p:sp>
        <p:nvSpPr>
          <p:cNvPr id="6" name="TextBox 5"/>
          <p:cNvSpPr txBox="1"/>
          <p:nvPr/>
        </p:nvSpPr>
        <p:spPr>
          <a:xfrm>
            <a:off x="1291298" y="1191973"/>
            <a:ext cx="6834934" cy="523220"/>
          </a:xfrm>
          <a:prstGeom prst="rect">
            <a:avLst/>
          </a:prstGeom>
          <a:noFill/>
        </p:spPr>
        <p:txBody>
          <a:bodyPr wrap="square" rtlCol="0">
            <a:spAutoFit/>
          </a:bodyPr>
          <a:lstStyle/>
          <a:p>
            <a:r>
              <a:rPr lang="es-PA" sz="28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CTAN – BORDADA DE GAMBOA</a:t>
            </a:r>
            <a:endParaRPr lang="en-US" sz="28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7" name="TextBox 6"/>
          <p:cNvSpPr txBox="1"/>
          <p:nvPr/>
        </p:nvSpPr>
        <p:spPr>
          <a:xfrm>
            <a:off x="572490" y="5661329"/>
            <a:ext cx="7751999" cy="923330"/>
          </a:xfrm>
          <a:prstGeom prst="rect">
            <a:avLst/>
          </a:prstGeom>
          <a:noFill/>
        </p:spPr>
        <p:txBody>
          <a:bodyPr wrap="square" rtlCol="0">
            <a:spAutoFit/>
          </a:bodyPr>
          <a:lstStyle/>
          <a:p>
            <a:r>
              <a:rPr lang="es-PA" dirty="0" smtClean="0"/>
              <a:t>CTAN permite ubicar en tiempo real la posición de equipos y buques en aguas operacionales del Canal, brinda información de vital importancia para las maniobras que realiza el piloto de la nave.</a:t>
            </a:r>
            <a:endParaRPr lang="en-US" dirty="0"/>
          </a:p>
        </p:txBody>
      </p:sp>
    </p:spTree>
    <p:extLst>
      <p:ext uri="{BB962C8B-B14F-4D97-AF65-F5344CB8AC3E}">
        <p14:creationId xmlns:p14="http://schemas.microsoft.com/office/powerpoint/2010/main" val="2785841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70422"/>
            <a:ext cx="8229600" cy="1940442"/>
          </a:xfrm>
        </p:spPr>
        <p:txBody>
          <a:bodyPr/>
          <a:lstStyle/>
          <a:p>
            <a:pPr marL="0" indent="0" algn="ctr">
              <a:buNone/>
            </a:pPr>
            <a:r>
              <a:rPr lang="es-PA" sz="4400" b="1" dirty="0" smtClean="0">
                <a:solidFill>
                  <a:srgbClr val="FF0000"/>
                </a:solidFill>
                <a:latin typeface="Arial Rounded MT Bold" panose="020F0704030504030204" pitchFamily="34" charset="0"/>
              </a:rPr>
              <a:t>CARTAS HIDROGRÁFICAS</a:t>
            </a:r>
          </a:p>
          <a:p>
            <a:pPr marL="0" indent="0" algn="ctr">
              <a:buNone/>
            </a:pPr>
            <a:r>
              <a:rPr lang="es-PA" sz="4400" b="1" dirty="0" smtClean="0">
                <a:solidFill>
                  <a:srgbClr val="FF0000"/>
                </a:solidFill>
                <a:latin typeface="Arial Rounded MT Bold" panose="020F0704030504030204" pitchFamily="34" charset="0"/>
              </a:rPr>
              <a:t>(PILOT HANDBOOK)</a:t>
            </a:r>
            <a:endParaRPr lang="en-US" sz="4400" b="1"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2723384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57516"/>
            <a:ext cx="9144000" cy="434457"/>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dirty="0"/>
          </a:p>
        </p:txBody>
      </p:sp>
      <p:sp>
        <p:nvSpPr>
          <p:cNvPr id="5" name="TextBox 4"/>
          <p:cNvSpPr txBox="1"/>
          <p:nvPr/>
        </p:nvSpPr>
        <p:spPr>
          <a:xfrm>
            <a:off x="0" y="1191973"/>
            <a:ext cx="10363200" cy="461665"/>
          </a:xfrm>
          <a:prstGeom prst="rect">
            <a:avLst/>
          </a:prstGeom>
          <a:noFill/>
        </p:spPr>
        <p:txBody>
          <a:bodyPr wrap="square" rtlCol="0">
            <a:spAutoFit/>
          </a:bodyPr>
          <a:lstStyle/>
          <a:p>
            <a:r>
              <a:rPr lang="es-PA" sz="24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CARTAS HIDROGRÁFICAS – PILOT HANDBOOK</a:t>
            </a:r>
            <a:endParaRPr lang="en-US" sz="24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653638"/>
            <a:ext cx="3695700" cy="511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57203" y="1800225"/>
            <a:ext cx="5620121" cy="408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9684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33500" y="1530217"/>
            <a:ext cx="6762749" cy="521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0" y="757516"/>
            <a:ext cx="9144000" cy="434457"/>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dirty="0"/>
          </a:p>
        </p:txBody>
      </p:sp>
      <p:sp>
        <p:nvSpPr>
          <p:cNvPr id="8" name="TextBox 7"/>
          <p:cNvSpPr txBox="1"/>
          <p:nvPr/>
        </p:nvSpPr>
        <p:spPr>
          <a:xfrm>
            <a:off x="0" y="1191973"/>
            <a:ext cx="10363200" cy="461665"/>
          </a:xfrm>
          <a:prstGeom prst="rect">
            <a:avLst/>
          </a:prstGeom>
          <a:noFill/>
        </p:spPr>
        <p:txBody>
          <a:bodyPr wrap="square" rtlCol="0">
            <a:spAutoFit/>
          </a:bodyPr>
          <a:lstStyle/>
          <a:p>
            <a:r>
              <a:rPr lang="es-PA" sz="24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CARTAS HIDROGRÁFICAS – PILOT HANDBOOK</a:t>
            </a:r>
            <a:endParaRPr lang="en-US" sz="24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7097924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493"/>
            <a:ext cx="9144000" cy="674775"/>
          </a:xfrm>
        </p:spPr>
        <p:txBody>
          <a:bodyPr>
            <a:normAutofit/>
          </a:bodyPr>
          <a:lstStyle/>
          <a:p>
            <a:r>
              <a:rPr lang="es-PA" sz="2400" b="1" dirty="0">
                <a:solidFill>
                  <a:schemeClr val="tx2"/>
                </a:solidFill>
                <a:effectLst>
                  <a:outerShdw blurRad="38100" dist="38100" dir="2700000" algn="tl">
                    <a:srgbClr val="000000">
                      <a:alpha val="43137"/>
                    </a:srgbClr>
                  </a:outerShdw>
                </a:effectLst>
              </a:rPr>
              <a:t>NAVEGACIÓN  A  TRAVÉS  DEL CANAL  DE  PANAMÁ</a:t>
            </a:r>
            <a:endParaRPr lang="en-US" sz="2400" dirty="0"/>
          </a:p>
        </p:txBody>
      </p:sp>
      <p:pic>
        <p:nvPicPr>
          <p:cNvPr id="3074" name="Picture 2"/>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0" y="1942217"/>
            <a:ext cx="9144000" cy="2485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3687260921"/>
              </p:ext>
            </p:extLst>
          </p:nvPr>
        </p:nvGraphicFramePr>
        <p:xfrm>
          <a:off x="7642838" y="4427797"/>
          <a:ext cx="356388" cy="300702"/>
        </p:xfrm>
        <a:graphic>
          <a:graphicData uri="http://schemas.openxmlformats.org/presentationml/2006/ole">
            <mc:AlternateContent xmlns:mc="http://schemas.openxmlformats.org/markup-compatibility/2006">
              <mc:Choice xmlns:v="urn:schemas-microsoft-com:vml" Requires="v">
                <p:oleObj spid="_x0000_s10265" name="Acrobat Document" showAsIcon="1" r:id="rId4" imgW="914400" imgH="771480" progId="AcroExch.Document.7">
                  <p:embed/>
                </p:oleObj>
              </mc:Choice>
              <mc:Fallback>
                <p:oleObj name="Acrobat Document" showAsIcon="1" r:id="rId4" imgW="914400" imgH="771480" progId="AcroExch.Document.7">
                  <p:embed/>
                  <p:pic>
                    <p:nvPicPr>
                      <p:cNvPr id="0" name=""/>
                      <p:cNvPicPr/>
                      <p:nvPr/>
                    </p:nvPicPr>
                    <p:blipFill>
                      <a:blip r:embed="rId5"/>
                      <a:stretch>
                        <a:fillRect/>
                      </a:stretch>
                    </p:blipFill>
                    <p:spPr>
                      <a:xfrm>
                        <a:off x="7642838" y="4427797"/>
                        <a:ext cx="356388" cy="300702"/>
                      </a:xfrm>
                      <a:prstGeom prst="rect">
                        <a:avLst/>
                      </a:prstGeom>
                    </p:spPr>
                  </p:pic>
                </p:oleObj>
              </mc:Fallback>
            </mc:AlternateContent>
          </a:graphicData>
        </a:graphic>
      </p:graphicFrame>
      <p:sp>
        <p:nvSpPr>
          <p:cNvPr id="3" name="Up Arrow 2">
            <a:hlinkClick r:id="rId6" action="ppaction://hlinkfile"/>
          </p:cNvPr>
          <p:cNvSpPr/>
          <p:nvPr/>
        </p:nvSpPr>
        <p:spPr>
          <a:xfrm>
            <a:off x="7146312" y="2741362"/>
            <a:ext cx="71770" cy="45719"/>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 Arrow 4">
            <a:hlinkClick r:id="rId8" action="ppaction://hlinkfile">
              <a:snd r:embed="rId7" name="arrow.wav"/>
            </a:hlinkClick>
          </p:cNvPr>
          <p:cNvSpPr/>
          <p:nvPr/>
        </p:nvSpPr>
        <p:spPr>
          <a:xfrm>
            <a:off x="5729535" y="2712620"/>
            <a:ext cx="73997" cy="6455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158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title"/>
          </p:nvPr>
        </p:nvSpPr>
        <p:spPr>
          <a:xfrm>
            <a:off x="1600200" y="6248400"/>
            <a:ext cx="1447800" cy="685800"/>
          </a:xfrm>
        </p:spPr>
        <p:txBody>
          <a:bodyPr/>
          <a:lstStyle/>
          <a:p>
            <a:r>
              <a:rPr lang="en-US" sz="2400" b="1">
                <a:solidFill>
                  <a:srgbClr val="FF3300"/>
                </a:solidFill>
                <a:latin typeface="Times New Roman" charset="0"/>
              </a:rPr>
              <a:t>CAZON</a:t>
            </a:r>
          </a:p>
        </p:txBody>
      </p:sp>
      <p:sp>
        <p:nvSpPr>
          <p:cNvPr id="45059" name="Rectangle 7"/>
          <p:cNvSpPr>
            <a:spLocks noChangeArrowheads="1"/>
          </p:cNvSpPr>
          <p:nvPr/>
        </p:nvSpPr>
        <p:spPr bwMode="auto">
          <a:xfrm>
            <a:off x="2743200" y="39624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solidFill>
                  <a:srgbClr val="FF3300"/>
                </a:solidFill>
              </a:rPr>
              <a:t>PAPIO II</a:t>
            </a:r>
          </a:p>
        </p:txBody>
      </p:sp>
      <p:sp>
        <p:nvSpPr>
          <p:cNvPr id="45060" name="Rectangle 14"/>
          <p:cNvSpPr>
            <a:spLocks noChangeArrowheads="1"/>
          </p:cNvSpPr>
          <p:nvPr/>
        </p:nvSpPr>
        <p:spPr bwMode="auto">
          <a:xfrm>
            <a:off x="457200" y="39624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solidFill>
                  <a:srgbClr val="FF3300"/>
                </a:solidFill>
              </a:rPr>
              <a:t>MAHE</a:t>
            </a:r>
          </a:p>
        </p:txBody>
      </p:sp>
      <p:sp>
        <p:nvSpPr>
          <p:cNvPr id="45061" name="Rectangle 10"/>
          <p:cNvSpPr>
            <a:spLocks noChangeArrowheads="1"/>
          </p:cNvSpPr>
          <p:nvPr/>
        </p:nvSpPr>
        <p:spPr bwMode="auto">
          <a:xfrm>
            <a:off x="2514600" y="1752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800" b="1">
                <a:solidFill>
                  <a:srgbClr val="FF3300"/>
                </a:solidFill>
              </a:rPr>
              <a:t>NEPTUNO</a:t>
            </a:r>
            <a:br>
              <a:rPr lang="en-US" sz="1800" b="1">
                <a:solidFill>
                  <a:srgbClr val="FF3300"/>
                </a:solidFill>
              </a:rPr>
            </a:br>
            <a:r>
              <a:rPr lang="en-US" sz="1800" b="1">
                <a:solidFill>
                  <a:srgbClr val="FF3300"/>
                </a:solidFill>
              </a:rPr>
              <a:t>Atlántico</a:t>
            </a:r>
          </a:p>
        </p:txBody>
      </p:sp>
      <p:sp>
        <p:nvSpPr>
          <p:cNvPr id="45062" name="Rectangle 11"/>
          <p:cNvSpPr>
            <a:spLocks noChangeArrowheads="1"/>
          </p:cNvSpPr>
          <p:nvPr/>
        </p:nvSpPr>
        <p:spPr bwMode="auto">
          <a:xfrm>
            <a:off x="381000" y="16764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800" b="1">
                <a:solidFill>
                  <a:srgbClr val="FF3300"/>
                </a:solidFill>
              </a:rPr>
              <a:t>TRITON</a:t>
            </a:r>
            <a:r>
              <a:rPr lang="en-US" sz="2000" b="1">
                <a:solidFill>
                  <a:srgbClr val="FF3300"/>
                </a:solidFill>
              </a:rPr>
              <a:t>  </a:t>
            </a:r>
            <a:r>
              <a:rPr lang="en-US" sz="1800" b="1">
                <a:solidFill>
                  <a:srgbClr val="FF3300"/>
                </a:solidFill>
              </a:rPr>
              <a:t>Pacífico</a:t>
            </a:r>
          </a:p>
        </p:txBody>
      </p:sp>
      <p:sp>
        <p:nvSpPr>
          <p:cNvPr id="45063" name="Text Box 18"/>
          <p:cNvSpPr txBox="1">
            <a:spLocks noChangeArrowheads="1"/>
          </p:cNvSpPr>
          <p:nvPr/>
        </p:nvSpPr>
        <p:spPr bwMode="auto">
          <a:xfrm>
            <a:off x="4724400" y="228600"/>
            <a:ext cx="4267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en-US" sz="1800"/>
              <a:t>SITUADAS EN LAS ENTRADAS DEL CANAL</a:t>
            </a:r>
          </a:p>
          <a:p>
            <a:pPr>
              <a:buFontTx/>
              <a:buChar char="•"/>
            </a:pPr>
            <a:r>
              <a:rPr lang="en-US" sz="1800"/>
              <a:t>DIESEL</a:t>
            </a:r>
          </a:p>
          <a:p>
            <a:pPr>
              <a:buFontTx/>
              <a:buChar char="•"/>
            </a:pPr>
            <a:r>
              <a:rPr lang="en-US" sz="1800"/>
              <a:t>TIENEN CASCO EN V</a:t>
            </a:r>
          </a:p>
          <a:p>
            <a:pPr>
              <a:buFontTx/>
              <a:buChar char="•"/>
            </a:pPr>
            <a:r>
              <a:rPr lang="en-US" sz="1800"/>
              <a:t>REALIZAN SONDEOS DE PRECISIÓN</a:t>
            </a:r>
          </a:p>
          <a:p>
            <a:pPr>
              <a:buFontTx/>
              <a:buChar char="•"/>
            </a:pPr>
            <a:r>
              <a:rPr lang="es-MX" sz="1800"/>
              <a:t>NO HAY LANCHA DE RESPALDO</a:t>
            </a:r>
            <a:endParaRPr lang="en-US" sz="1800"/>
          </a:p>
        </p:txBody>
      </p:sp>
      <p:sp>
        <p:nvSpPr>
          <p:cNvPr id="45064" name="Text Box 20"/>
          <p:cNvSpPr txBox="1">
            <a:spLocks noChangeArrowheads="1"/>
          </p:cNvSpPr>
          <p:nvPr/>
        </p:nvSpPr>
        <p:spPr bwMode="auto">
          <a:xfrm>
            <a:off x="4724400" y="2362200"/>
            <a:ext cx="4419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en-US" sz="1800"/>
              <a:t>GASOLINA</a:t>
            </a:r>
          </a:p>
          <a:p>
            <a:pPr>
              <a:buFontTx/>
              <a:buChar char="•"/>
            </a:pPr>
            <a:r>
              <a:rPr lang="en-US" sz="1800"/>
              <a:t>MOTOR FUERA DE BORDA</a:t>
            </a:r>
          </a:p>
          <a:p>
            <a:pPr>
              <a:buFontTx/>
              <a:buChar char="•"/>
            </a:pPr>
            <a:r>
              <a:rPr lang="en-US" sz="1800"/>
              <a:t>SOLO LAGO GATÚN Y EL CORTE CULEBRA. NO APROPIADA PARA LAS ENTRADAS DEL CANAL</a:t>
            </a:r>
          </a:p>
          <a:p>
            <a:pPr>
              <a:buFontTx/>
              <a:buChar char="•"/>
            </a:pPr>
            <a:r>
              <a:rPr lang="en-US" sz="1800"/>
              <a:t>REALIZAN SONDEOS DE PRECISIÓN</a:t>
            </a:r>
          </a:p>
        </p:txBody>
      </p:sp>
      <p:sp>
        <p:nvSpPr>
          <p:cNvPr id="45065" name="Text Box 22"/>
          <p:cNvSpPr txBox="1">
            <a:spLocks noChangeArrowheads="1"/>
          </p:cNvSpPr>
          <p:nvPr/>
        </p:nvSpPr>
        <p:spPr bwMode="auto">
          <a:xfrm>
            <a:off x="3733800" y="5105400"/>
            <a:ext cx="5257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en-US" sz="1800"/>
              <a:t>DIESEL</a:t>
            </a:r>
          </a:p>
          <a:p>
            <a:pPr>
              <a:buFontTx/>
              <a:buChar char="•"/>
            </a:pPr>
            <a:r>
              <a:rPr lang="en-US" sz="1800"/>
              <a:t>SITIO DE DEPÓSITO DE MATERIAL DRAGADO</a:t>
            </a:r>
          </a:p>
          <a:p>
            <a:pPr>
              <a:buFontTx/>
              <a:buChar char="•"/>
            </a:pPr>
            <a:r>
              <a:rPr lang="en-US" sz="1800"/>
              <a:t>NO REALIZA SONDEOS DE PRECISIÓN</a:t>
            </a:r>
          </a:p>
        </p:txBody>
      </p:sp>
      <p:pic>
        <p:nvPicPr>
          <p:cNvPr id="45066" name="Picture 2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300038"/>
            <a:ext cx="2133600" cy="1452562"/>
          </a:xfrm>
          <a:prstGeom prst="rect">
            <a:avLst/>
          </a:prstGeom>
          <a:noFill/>
          <a:ln w="38100" cmpd="dbl">
            <a:solidFill>
              <a:srgbClr val="99CCFF"/>
            </a:solidFill>
            <a:miter lim="800000"/>
            <a:headEnd/>
            <a:tailEnd/>
          </a:ln>
          <a:extLst>
            <a:ext uri="{909E8E84-426E-40DD-AFC4-6F175D3DCCD1}">
              <a14:hiddenFill xmlns:a14="http://schemas.microsoft.com/office/drawing/2010/main">
                <a:solidFill>
                  <a:srgbClr val="FFFFFF"/>
                </a:solidFill>
              </a14:hiddenFill>
            </a:ext>
          </a:extLst>
        </p:spPr>
      </p:pic>
      <p:pic>
        <p:nvPicPr>
          <p:cNvPr id="45067" name="Picture 2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304800"/>
            <a:ext cx="2362200" cy="1452563"/>
          </a:xfrm>
          <a:prstGeom prst="rect">
            <a:avLst/>
          </a:prstGeom>
          <a:noFill/>
          <a:ln w="38100" cmpd="dbl">
            <a:solidFill>
              <a:srgbClr val="99CCFF"/>
            </a:solidFill>
            <a:miter lim="800000"/>
            <a:headEnd/>
            <a:tailEnd/>
          </a:ln>
          <a:extLst>
            <a:ext uri="{909E8E84-426E-40DD-AFC4-6F175D3DCCD1}">
              <a14:hiddenFill xmlns:a14="http://schemas.microsoft.com/office/drawing/2010/main">
                <a:solidFill>
                  <a:srgbClr val="FFFFFF"/>
                </a:solidFill>
              </a14:hiddenFill>
            </a:ext>
          </a:extLst>
        </p:spPr>
      </p:pic>
      <p:pic>
        <p:nvPicPr>
          <p:cNvPr id="45068" name="Picture 2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2370138"/>
            <a:ext cx="2133600" cy="1625600"/>
          </a:xfrm>
          <a:prstGeom prst="rect">
            <a:avLst/>
          </a:prstGeom>
          <a:noFill/>
          <a:ln w="38100" cmpd="dbl">
            <a:solidFill>
              <a:srgbClr val="99CCFF"/>
            </a:solidFill>
            <a:miter lim="800000"/>
            <a:headEnd/>
            <a:tailEnd/>
          </a:ln>
          <a:extLst>
            <a:ext uri="{909E8E84-426E-40DD-AFC4-6F175D3DCCD1}">
              <a14:hiddenFill xmlns:a14="http://schemas.microsoft.com/office/drawing/2010/main">
                <a:solidFill>
                  <a:srgbClr val="FFFFFF"/>
                </a:solidFill>
              </a14:hiddenFill>
            </a:ext>
          </a:extLst>
        </p:spPr>
      </p:pic>
      <p:pic>
        <p:nvPicPr>
          <p:cNvPr id="45069" name="Picture 2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38400" y="2362200"/>
            <a:ext cx="2133600" cy="1616075"/>
          </a:xfrm>
          <a:prstGeom prst="rect">
            <a:avLst/>
          </a:prstGeom>
          <a:noFill/>
          <a:ln w="38100" cmpd="dbl">
            <a:solidFill>
              <a:srgbClr val="99CCFF"/>
            </a:solidFill>
            <a:miter lim="800000"/>
            <a:headEnd/>
            <a:tailEnd/>
          </a:ln>
          <a:extLst>
            <a:ext uri="{909E8E84-426E-40DD-AFC4-6F175D3DCCD1}">
              <a14:hiddenFill xmlns:a14="http://schemas.microsoft.com/office/drawing/2010/main">
                <a:solidFill>
                  <a:srgbClr val="FFFFFF"/>
                </a:solidFill>
              </a14:hiddenFill>
            </a:ext>
          </a:extLst>
        </p:spPr>
      </p:pic>
      <p:pic>
        <p:nvPicPr>
          <p:cNvPr id="45070" name="Picture 2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000" y="4648200"/>
            <a:ext cx="2590800" cy="1717675"/>
          </a:xfrm>
          <a:prstGeom prst="rect">
            <a:avLst/>
          </a:prstGeom>
          <a:noFill/>
          <a:ln w="38100" cmpd="dbl">
            <a:solidFill>
              <a:srgbClr val="99CC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311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851" y="2440171"/>
            <a:ext cx="7538483" cy="1663996"/>
          </a:xfrm>
        </p:spPr>
        <p:txBody>
          <a:bodyPr>
            <a:noAutofit/>
          </a:bodyPr>
          <a:lstStyle/>
          <a:p>
            <a:pPr marL="0" indent="0" algn="ctr">
              <a:buNone/>
            </a:pPr>
            <a:r>
              <a:rPr lang="es-PA" sz="4000" dirty="0" smtClean="0">
                <a:solidFill>
                  <a:srgbClr val="FF0000"/>
                </a:solidFill>
                <a:latin typeface="Arial Rounded MT Bold" panose="020F0704030504030204" pitchFamily="34" charset="0"/>
              </a:rPr>
              <a:t>PPU</a:t>
            </a:r>
          </a:p>
          <a:p>
            <a:pPr marL="0" indent="0" algn="ctr">
              <a:buNone/>
            </a:pPr>
            <a:r>
              <a:rPr lang="es-PA" sz="4000" dirty="0" smtClean="0">
                <a:solidFill>
                  <a:srgbClr val="FF0000"/>
                </a:solidFill>
                <a:latin typeface="Arial Rounded MT Bold" panose="020F0704030504030204" pitchFamily="34" charset="0"/>
              </a:rPr>
              <a:t>(PILOT PORTABLE UNIT)</a:t>
            </a:r>
            <a:endParaRPr lang="en-US" sz="4000"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3605120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822032"/>
            <a:ext cx="9144000" cy="6747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b="1" dirty="0">
              <a:solidFill>
                <a:schemeClr val="tx2"/>
              </a:solidFill>
            </a:endParaRPr>
          </a:p>
        </p:txBody>
      </p:sp>
      <p:sp>
        <p:nvSpPr>
          <p:cNvPr id="5" name="TextBox 4"/>
          <p:cNvSpPr txBox="1"/>
          <p:nvPr/>
        </p:nvSpPr>
        <p:spPr>
          <a:xfrm>
            <a:off x="1685880" y="1288853"/>
            <a:ext cx="6622548" cy="523220"/>
          </a:xfrm>
          <a:prstGeom prst="rect">
            <a:avLst/>
          </a:prstGeom>
          <a:noFill/>
        </p:spPr>
        <p:txBody>
          <a:bodyPr wrap="square" rtlCol="0">
            <a:spAutoFit/>
          </a:bodyPr>
          <a:lstStyle/>
          <a:p>
            <a:r>
              <a:rPr lang="es-PA" sz="28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PPU – PILOT PORTABLE UNIT</a:t>
            </a:r>
            <a:endParaRPr lang="en-US" sz="28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2" name="TextBox 1"/>
          <p:cNvSpPr txBox="1"/>
          <p:nvPr/>
        </p:nvSpPr>
        <p:spPr>
          <a:xfrm>
            <a:off x="0" y="5527066"/>
            <a:ext cx="9144000" cy="1200329"/>
          </a:xfrm>
          <a:prstGeom prst="rect">
            <a:avLst/>
          </a:prstGeom>
          <a:noFill/>
        </p:spPr>
        <p:txBody>
          <a:bodyPr wrap="square" rtlCol="0">
            <a:spAutoFit/>
          </a:bodyPr>
          <a:lstStyle/>
          <a:p>
            <a:r>
              <a:rPr lang="es-PA" dirty="0" smtClean="0"/>
              <a:t>El PPU es un sistema integrado que consta de una tableta con GPS de alta precisión, el software, dos  receptores de GPS – RTK en el buque, requiere adicionalmente:</a:t>
            </a:r>
          </a:p>
          <a:p>
            <a:pPr marL="285750" indent="-285750">
              <a:buFont typeface="Wingdings" panose="05000000000000000000" pitchFamily="2" charset="2"/>
              <a:buChar char="ü"/>
            </a:pPr>
            <a:r>
              <a:rPr lang="es-PA" dirty="0" smtClean="0"/>
              <a:t>Estaciones bases de GPS de doble frecuencia , </a:t>
            </a:r>
          </a:p>
          <a:p>
            <a:pPr marL="285750" indent="-285750">
              <a:buFont typeface="Wingdings" panose="05000000000000000000" pitchFamily="2" charset="2"/>
              <a:buChar char="ü"/>
            </a:pPr>
            <a:r>
              <a:rPr lang="es-PA" dirty="0" smtClean="0"/>
              <a:t>Cartas Náuticas Electrónicas (ENC) </a:t>
            </a:r>
          </a:p>
        </p:txBody>
      </p:sp>
      <p:pic>
        <p:nvPicPr>
          <p:cNvPr id="5123"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55767" y="1812073"/>
            <a:ext cx="2550058" cy="3297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T:\IDegracia\PPU\RTK antenna connection.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975" y="1812072"/>
            <a:ext cx="2343150"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81675" y="5096179"/>
            <a:ext cx="2226753" cy="430887"/>
          </a:xfrm>
          <a:prstGeom prst="rect">
            <a:avLst/>
          </a:prstGeom>
          <a:noFill/>
        </p:spPr>
        <p:txBody>
          <a:bodyPr wrap="square" rtlCol="0">
            <a:spAutoFit/>
          </a:bodyPr>
          <a:lstStyle/>
          <a:p>
            <a:pPr algn="ctr"/>
            <a:r>
              <a:rPr lang="es-PA" sz="1100" b="1" dirty="0" smtClean="0"/>
              <a:t>INDICE DE CARTAS ELECTRÓNICAS DEL CANAL (ENC)</a:t>
            </a:r>
            <a:endParaRPr lang="en-US" sz="1100" b="1" dirty="0"/>
          </a:p>
        </p:txBody>
      </p:sp>
    </p:spTree>
    <p:extLst>
      <p:ext uri="{BB962C8B-B14F-4D97-AF65-F5344CB8AC3E}">
        <p14:creationId xmlns:p14="http://schemas.microsoft.com/office/powerpoint/2010/main" val="3770759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T:\IDegracia\PPU\chart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53562" y="1901242"/>
            <a:ext cx="2474007" cy="3443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785968"/>
            <a:ext cx="9144000" cy="4668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b="1" dirty="0">
              <a:solidFill>
                <a:schemeClr val="tx2"/>
              </a:solidFill>
            </a:endParaRPr>
          </a:p>
        </p:txBody>
      </p:sp>
      <p:sp>
        <p:nvSpPr>
          <p:cNvPr id="6" name="TextBox 5"/>
          <p:cNvSpPr txBox="1"/>
          <p:nvPr/>
        </p:nvSpPr>
        <p:spPr>
          <a:xfrm>
            <a:off x="1685880" y="1149422"/>
            <a:ext cx="6622548" cy="523220"/>
          </a:xfrm>
          <a:prstGeom prst="rect">
            <a:avLst/>
          </a:prstGeom>
          <a:noFill/>
        </p:spPr>
        <p:txBody>
          <a:bodyPr wrap="square" rtlCol="0">
            <a:spAutoFit/>
          </a:bodyPr>
          <a:lstStyle/>
          <a:p>
            <a:r>
              <a:rPr lang="es-PA" sz="28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PPU – PILOT PORTABLE UNIT</a:t>
            </a:r>
            <a:endParaRPr lang="en-US" sz="28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465203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0059" y="5398936"/>
            <a:ext cx="7068153" cy="982408"/>
          </a:xfrm>
        </p:spPr>
        <p:txBody>
          <a:bodyPr>
            <a:normAutofit/>
          </a:bodyPr>
          <a:lstStyle/>
          <a:p>
            <a:pPr marL="0" indent="0">
              <a:buNone/>
            </a:pPr>
            <a:r>
              <a:rPr lang="es-PA" sz="2000" dirty="0" smtClean="0"/>
              <a:t>Pantalla PPU, muestra los detalles de M/V </a:t>
            </a:r>
            <a:r>
              <a:rPr lang="es-PA" sz="2000" dirty="0" err="1" smtClean="0"/>
              <a:t>Maersk</a:t>
            </a:r>
            <a:r>
              <a:rPr lang="es-PA" sz="2000" dirty="0" smtClean="0"/>
              <a:t> </a:t>
            </a:r>
            <a:r>
              <a:rPr lang="es-PA" sz="2000" dirty="0" err="1" smtClean="0"/>
              <a:t>Salalah</a:t>
            </a:r>
            <a:endParaRPr lang="en-US" sz="2000" dirty="0"/>
          </a:p>
        </p:txBody>
      </p:sp>
      <p:pic>
        <p:nvPicPr>
          <p:cNvPr id="4" name="Picture 6" descr="T:\IDegracia\PPU\vessel inf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22428" y="1773696"/>
            <a:ext cx="2567960" cy="3423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itle 1"/>
          <p:cNvSpPr txBox="1">
            <a:spLocks/>
          </p:cNvSpPr>
          <p:nvPr/>
        </p:nvSpPr>
        <p:spPr>
          <a:xfrm>
            <a:off x="0" y="785968"/>
            <a:ext cx="9144000" cy="4668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b="1" dirty="0">
              <a:solidFill>
                <a:schemeClr val="tx2"/>
              </a:solidFill>
            </a:endParaRPr>
          </a:p>
        </p:txBody>
      </p:sp>
      <p:sp>
        <p:nvSpPr>
          <p:cNvPr id="6" name="TextBox 5"/>
          <p:cNvSpPr txBox="1"/>
          <p:nvPr/>
        </p:nvSpPr>
        <p:spPr>
          <a:xfrm>
            <a:off x="1685880" y="1149422"/>
            <a:ext cx="6622548" cy="523220"/>
          </a:xfrm>
          <a:prstGeom prst="rect">
            <a:avLst/>
          </a:prstGeom>
          <a:noFill/>
        </p:spPr>
        <p:txBody>
          <a:bodyPr wrap="square" rtlCol="0">
            <a:spAutoFit/>
          </a:bodyPr>
          <a:lstStyle/>
          <a:p>
            <a:r>
              <a:rPr lang="es-PA" sz="28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PPU – PILOT PORTABLE UNIT</a:t>
            </a:r>
            <a:endParaRPr lang="en-US" sz="28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88567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442" y="1924216"/>
            <a:ext cx="3860357" cy="4201947"/>
          </a:xfrm>
        </p:spPr>
        <p:txBody>
          <a:bodyPr>
            <a:normAutofit/>
          </a:bodyPr>
          <a:lstStyle/>
          <a:p>
            <a:pPr marL="0" indent="0">
              <a:buNone/>
            </a:pPr>
            <a:r>
              <a:rPr lang="es-PA" sz="2000" dirty="0" smtClean="0"/>
              <a:t>Pantalla de PPU en la que se observa el detalle de dos buques realizando </a:t>
            </a:r>
            <a:r>
              <a:rPr lang="es-PA" sz="2000" dirty="0" err="1" smtClean="0"/>
              <a:t>esclusaje</a:t>
            </a:r>
            <a:r>
              <a:rPr lang="es-PA" sz="2000" dirty="0" smtClean="0"/>
              <a:t> en diferentes direcciones, y la precisión de los dispositivos RTK</a:t>
            </a:r>
            <a:endParaRPr lang="en-US" sz="2000" dirty="0"/>
          </a:p>
        </p:txBody>
      </p:sp>
      <p:pic>
        <p:nvPicPr>
          <p:cNvPr id="5" name="Picture 8" descr="T:\IDegracia\PPU\hafniarainierpmlock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7620" y="1924216"/>
            <a:ext cx="2957018" cy="3942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822032"/>
            <a:ext cx="9144000" cy="6747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b="1" dirty="0">
              <a:solidFill>
                <a:schemeClr val="tx2"/>
              </a:solidFill>
            </a:endParaRPr>
          </a:p>
        </p:txBody>
      </p:sp>
      <p:sp>
        <p:nvSpPr>
          <p:cNvPr id="7" name="TextBox 6"/>
          <p:cNvSpPr txBox="1"/>
          <p:nvPr/>
        </p:nvSpPr>
        <p:spPr>
          <a:xfrm>
            <a:off x="1685880" y="1288853"/>
            <a:ext cx="6622548" cy="523220"/>
          </a:xfrm>
          <a:prstGeom prst="rect">
            <a:avLst/>
          </a:prstGeom>
          <a:noFill/>
        </p:spPr>
        <p:txBody>
          <a:bodyPr wrap="square" rtlCol="0">
            <a:spAutoFit/>
          </a:bodyPr>
          <a:lstStyle/>
          <a:p>
            <a:r>
              <a:rPr lang="es-PA" sz="28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PPU – PILOT PORTABLE UNIT</a:t>
            </a:r>
            <a:endParaRPr lang="en-US" sz="28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1217474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785968"/>
            <a:ext cx="9144000" cy="4668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b="1" dirty="0">
              <a:solidFill>
                <a:schemeClr val="tx2"/>
              </a:solidFill>
            </a:endParaRPr>
          </a:p>
        </p:txBody>
      </p:sp>
      <p:sp>
        <p:nvSpPr>
          <p:cNvPr id="7" name="TextBox 6"/>
          <p:cNvSpPr txBox="1"/>
          <p:nvPr/>
        </p:nvSpPr>
        <p:spPr>
          <a:xfrm>
            <a:off x="1685880" y="1149422"/>
            <a:ext cx="6622548" cy="523220"/>
          </a:xfrm>
          <a:prstGeom prst="rect">
            <a:avLst/>
          </a:prstGeom>
          <a:noFill/>
        </p:spPr>
        <p:txBody>
          <a:bodyPr wrap="square" rtlCol="0">
            <a:spAutoFit/>
          </a:bodyPr>
          <a:lstStyle/>
          <a:p>
            <a:r>
              <a:rPr lang="es-PA" sz="28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PPU – PILOT PORTABLE UNIT</a:t>
            </a:r>
            <a:endParaRPr lang="en-US" sz="28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6073" y="1672641"/>
            <a:ext cx="6734430" cy="458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6000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822032"/>
            <a:ext cx="9144000" cy="6747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b="1" dirty="0">
              <a:solidFill>
                <a:schemeClr val="tx2"/>
              </a:solidFill>
            </a:endParaRPr>
          </a:p>
        </p:txBody>
      </p:sp>
      <p:sp>
        <p:nvSpPr>
          <p:cNvPr id="5" name="TextBox 4"/>
          <p:cNvSpPr txBox="1"/>
          <p:nvPr/>
        </p:nvSpPr>
        <p:spPr>
          <a:xfrm>
            <a:off x="1685880" y="1288853"/>
            <a:ext cx="6622548" cy="523220"/>
          </a:xfrm>
          <a:prstGeom prst="rect">
            <a:avLst/>
          </a:prstGeom>
          <a:noFill/>
        </p:spPr>
        <p:txBody>
          <a:bodyPr wrap="square" rtlCol="0">
            <a:spAutoFit/>
          </a:bodyPr>
          <a:lstStyle/>
          <a:p>
            <a:r>
              <a:rPr lang="es-PA" sz="28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PPU – PILOT PORTABLE UNIT</a:t>
            </a:r>
            <a:endParaRPr lang="en-US" sz="28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4101" name="Picture 5" descr="T:\IDegracia\PPU\MAERSK SALIN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1383" y="1739840"/>
            <a:ext cx="2658406" cy="35445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8409" y="5533058"/>
            <a:ext cx="7708540" cy="738664"/>
          </a:xfrm>
          <a:prstGeom prst="rect">
            <a:avLst/>
          </a:prstGeom>
          <a:noFill/>
        </p:spPr>
        <p:txBody>
          <a:bodyPr wrap="square" rtlCol="0">
            <a:spAutoFit/>
          </a:bodyPr>
          <a:lstStyle/>
          <a:p>
            <a:pPr algn="just"/>
            <a:r>
              <a:rPr lang="es-PA" sz="1400" dirty="0" smtClean="0"/>
              <a:t>La pantalla del PPU muestra figuras azules, son los buques </a:t>
            </a:r>
            <a:r>
              <a:rPr lang="es-PA" sz="1400" dirty="0" err="1" smtClean="0"/>
              <a:t>Maersk</a:t>
            </a:r>
            <a:r>
              <a:rPr lang="es-PA" sz="1400" dirty="0" smtClean="0"/>
              <a:t> Salina y </a:t>
            </a:r>
            <a:r>
              <a:rPr lang="es-PA" sz="1400" dirty="0" err="1" smtClean="0"/>
              <a:t>African</a:t>
            </a:r>
            <a:r>
              <a:rPr lang="es-PA" sz="1400" dirty="0" smtClean="0"/>
              <a:t> Venture, posicionados con el sistema AIS, las figuras verdes muestran posiciones con el sistema RTK, con que cuenta el Canal,  el cual es de precisión </a:t>
            </a:r>
            <a:r>
              <a:rPr lang="es-PA" sz="1400" dirty="0" err="1" smtClean="0"/>
              <a:t>centimétrica</a:t>
            </a:r>
            <a:r>
              <a:rPr lang="es-PA" sz="1400" dirty="0" smtClean="0"/>
              <a:t>.</a:t>
            </a:r>
            <a:endParaRPr lang="en-US" sz="1400" dirty="0"/>
          </a:p>
        </p:txBody>
      </p:sp>
      <p:pic>
        <p:nvPicPr>
          <p:cNvPr id="10" name="Picture 10" descr="T:\IDegracia\PPU\aficanventuremfnorthen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76430" y="1739840"/>
            <a:ext cx="2676137" cy="3459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229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nc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2448" y="85725"/>
            <a:ext cx="5753530" cy="6429375"/>
          </a:xfrm>
          <a:prstGeom prst="rect">
            <a:avLst/>
          </a:prstGeom>
        </p:spPr>
      </p:pic>
    </p:spTree>
    <p:extLst>
      <p:ext uri="{BB962C8B-B14F-4D97-AF65-F5344CB8AC3E}">
        <p14:creationId xmlns:p14="http://schemas.microsoft.com/office/powerpoint/2010/main" val="1291694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5768"/>
            <a:ext cx="9144000" cy="674775"/>
          </a:xfrm>
        </p:spPr>
        <p:txBody>
          <a:bodyPr>
            <a:normAutofit fontScale="90000"/>
          </a:bodyPr>
          <a:lstStyle/>
          <a:p>
            <a:r>
              <a:rPr lang="es-PA" dirty="0" smtClean="0"/>
              <a:t>GRACIAS</a:t>
            </a:r>
            <a:endParaRPr lang="en-US" dirty="0"/>
          </a:p>
        </p:txBody>
      </p:sp>
    </p:spTree>
    <p:extLst>
      <p:ext uri="{BB962C8B-B14F-4D97-AF65-F5344CB8AC3E}">
        <p14:creationId xmlns:p14="http://schemas.microsoft.com/office/powerpoint/2010/main" val="3309746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title"/>
          </p:nvPr>
        </p:nvSpPr>
        <p:spPr>
          <a:xfrm>
            <a:off x="1600200" y="6248400"/>
            <a:ext cx="1447800" cy="685800"/>
          </a:xfrm>
        </p:spPr>
        <p:txBody>
          <a:bodyPr/>
          <a:lstStyle/>
          <a:p>
            <a:r>
              <a:rPr lang="en-US" sz="2400" b="1">
                <a:solidFill>
                  <a:srgbClr val="FF3300"/>
                </a:solidFill>
                <a:latin typeface="Times New Roman" charset="0"/>
              </a:rPr>
              <a:t>ZEUS I</a:t>
            </a:r>
          </a:p>
        </p:txBody>
      </p:sp>
      <p:sp>
        <p:nvSpPr>
          <p:cNvPr id="46083" name="Rectangle 7"/>
          <p:cNvSpPr>
            <a:spLocks noChangeArrowheads="1"/>
          </p:cNvSpPr>
          <p:nvPr/>
        </p:nvSpPr>
        <p:spPr bwMode="auto">
          <a:xfrm>
            <a:off x="2743200" y="3886200"/>
            <a:ext cx="190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solidFill>
                  <a:srgbClr val="FF3300"/>
                </a:solidFill>
              </a:rPr>
              <a:t>HELIOS  II</a:t>
            </a:r>
          </a:p>
        </p:txBody>
      </p:sp>
      <p:sp>
        <p:nvSpPr>
          <p:cNvPr id="46084" name="Rectangle 14"/>
          <p:cNvSpPr>
            <a:spLocks noChangeArrowheads="1"/>
          </p:cNvSpPr>
          <p:nvPr/>
        </p:nvSpPr>
        <p:spPr bwMode="auto">
          <a:xfrm>
            <a:off x="228600" y="4114800"/>
            <a:ext cx="190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MX">
                <a:solidFill>
                  <a:srgbClr val="FF3300"/>
                </a:solidFill>
              </a:rPr>
              <a:t>HERMES II</a:t>
            </a:r>
          </a:p>
          <a:p>
            <a:pPr algn="ctr"/>
            <a:endParaRPr lang="en-US">
              <a:solidFill>
                <a:srgbClr val="FF3300"/>
              </a:solidFill>
            </a:endParaRPr>
          </a:p>
        </p:txBody>
      </p:sp>
      <p:sp>
        <p:nvSpPr>
          <p:cNvPr id="46085" name="Rectangle 10"/>
          <p:cNvSpPr>
            <a:spLocks noChangeArrowheads="1"/>
          </p:cNvSpPr>
          <p:nvPr/>
        </p:nvSpPr>
        <p:spPr bwMode="auto">
          <a:xfrm>
            <a:off x="2743200" y="16764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1">
                <a:solidFill>
                  <a:srgbClr val="FF3300"/>
                </a:solidFill>
              </a:rPr>
              <a:t>CRONOS I</a:t>
            </a:r>
          </a:p>
        </p:txBody>
      </p:sp>
      <p:sp>
        <p:nvSpPr>
          <p:cNvPr id="46086" name="Rectangle 11"/>
          <p:cNvSpPr>
            <a:spLocks noChangeArrowheads="1"/>
          </p:cNvSpPr>
          <p:nvPr/>
        </p:nvSpPr>
        <p:spPr bwMode="auto">
          <a:xfrm>
            <a:off x="381000" y="16764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1">
                <a:solidFill>
                  <a:srgbClr val="FF3300"/>
                </a:solidFill>
              </a:rPr>
              <a:t>EROS</a:t>
            </a:r>
          </a:p>
        </p:txBody>
      </p:sp>
      <p:sp>
        <p:nvSpPr>
          <p:cNvPr id="46087" name="Text Box 18"/>
          <p:cNvSpPr txBox="1">
            <a:spLocks noChangeArrowheads="1"/>
          </p:cNvSpPr>
          <p:nvPr/>
        </p:nvSpPr>
        <p:spPr bwMode="auto">
          <a:xfrm>
            <a:off x="4724400" y="2286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endParaRPr lang="es-ES" sz="1800"/>
          </a:p>
        </p:txBody>
      </p:sp>
      <p:sp>
        <p:nvSpPr>
          <p:cNvPr id="46088" name="Text Box 20"/>
          <p:cNvSpPr txBox="1">
            <a:spLocks noChangeArrowheads="1"/>
          </p:cNvSpPr>
          <p:nvPr/>
        </p:nvSpPr>
        <p:spPr bwMode="auto">
          <a:xfrm>
            <a:off x="4724400" y="2362200"/>
            <a:ext cx="441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endParaRPr lang="es-ES" sz="1800"/>
          </a:p>
        </p:txBody>
      </p:sp>
      <p:sp>
        <p:nvSpPr>
          <p:cNvPr id="46089" name="Text Box 22"/>
          <p:cNvSpPr txBox="1">
            <a:spLocks noChangeArrowheads="1"/>
          </p:cNvSpPr>
          <p:nvPr/>
        </p:nvSpPr>
        <p:spPr bwMode="auto">
          <a:xfrm>
            <a:off x="3733800" y="510540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endParaRPr lang="es-ES" sz="1800"/>
          </a:p>
        </p:txBody>
      </p:sp>
      <p:pic>
        <p:nvPicPr>
          <p:cNvPr id="46090" name="Picture 28" descr="C:\Backup_JRodriguez\My Documents\Alfaro\Lanchas de la Unidad de Hidrografía\Lancha Eros\EROS I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83467" y="2514600"/>
            <a:ext cx="2043113" cy="1371600"/>
          </a:xfrm>
          <a:prstGeom prst="rect">
            <a:avLst/>
          </a:prstGeom>
          <a:noFill/>
          <a:ln w="38100" cmpd="dbl">
            <a:solidFill>
              <a:srgbClr val="4FD1FF"/>
            </a:solidFill>
            <a:miter lim="800000"/>
            <a:headEnd/>
            <a:tailEnd/>
          </a:ln>
          <a:extLst>
            <a:ext uri="{909E8E84-426E-40DD-AFC4-6F175D3DCCD1}">
              <a14:hiddenFill xmlns:a14="http://schemas.microsoft.com/office/drawing/2010/main">
                <a:solidFill>
                  <a:srgbClr val="FFFFFF"/>
                </a:solidFill>
              </a14:hiddenFill>
            </a:ext>
          </a:extLst>
        </p:spPr>
      </p:pic>
      <p:pic>
        <p:nvPicPr>
          <p:cNvPr id="46091" name="Picture 29" descr="C:\Backup_JRodriguez\My Documents\Alfaro\Lanchas de la Unidad de Hidrografía\Lancha Cronos\CRONOS I.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39933" y="2381250"/>
            <a:ext cx="1892300" cy="1416050"/>
          </a:xfrm>
          <a:prstGeom prst="rect">
            <a:avLst/>
          </a:prstGeom>
          <a:noFill/>
          <a:ln w="38100" cmpd="dbl">
            <a:solidFill>
              <a:srgbClr val="4FD1FF"/>
            </a:solidFill>
            <a:miter lim="800000"/>
            <a:headEnd/>
            <a:tailEnd/>
          </a:ln>
          <a:extLst>
            <a:ext uri="{909E8E84-426E-40DD-AFC4-6F175D3DCCD1}">
              <a14:hiddenFill xmlns:a14="http://schemas.microsoft.com/office/drawing/2010/main">
                <a:solidFill>
                  <a:srgbClr val="FFFFFF"/>
                </a:solidFill>
              </a14:hiddenFill>
            </a:ext>
          </a:extLst>
        </p:spPr>
      </p:pic>
      <p:pic>
        <p:nvPicPr>
          <p:cNvPr id="46092" name="Picture 30" descr="C:\Backup_JRodriguez\My Documents\Alfaro\Lanchas de la Unidad de Hidrografía\Lancha Hermes II\P101002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2381250"/>
            <a:ext cx="2112963" cy="1581150"/>
          </a:xfrm>
          <a:prstGeom prst="rect">
            <a:avLst/>
          </a:prstGeom>
          <a:noFill/>
          <a:ln w="38100" cmpd="dbl">
            <a:solidFill>
              <a:srgbClr val="4FD1FF"/>
            </a:solidFill>
            <a:miter lim="800000"/>
            <a:headEnd/>
            <a:tailEnd/>
          </a:ln>
          <a:extLst>
            <a:ext uri="{909E8E84-426E-40DD-AFC4-6F175D3DCCD1}">
              <a14:hiddenFill xmlns:a14="http://schemas.microsoft.com/office/drawing/2010/main">
                <a:solidFill>
                  <a:srgbClr val="FFFFFF"/>
                </a:solidFill>
              </a14:hiddenFill>
            </a:ext>
          </a:extLst>
        </p:spPr>
      </p:pic>
      <p:pic>
        <p:nvPicPr>
          <p:cNvPr id="46093" name="Picture 31" descr="C:\Backup_JRodriguez\My Documents\Unidad de Hidrografía\Lanchas Nuevas\Helios II\P101000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94200" y="4732338"/>
            <a:ext cx="2133600" cy="1600200"/>
          </a:xfrm>
          <a:prstGeom prst="rect">
            <a:avLst/>
          </a:prstGeom>
          <a:noFill/>
          <a:ln w="38100" cmpd="dbl">
            <a:solidFill>
              <a:srgbClr val="4FD1FF"/>
            </a:solidFill>
            <a:miter lim="800000"/>
            <a:headEnd/>
            <a:tailEnd/>
          </a:ln>
          <a:extLst>
            <a:ext uri="{909E8E84-426E-40DD-AFC4-6F175D3DCCD1}">
              <a14:hiddenFill xmlns:a14="http://schemas.microsoft.com/office/drawing/2010/main">
                <a:solidFill>
                  <a:srgbClr val="FFFFFF"/>
                </a:solidFill>
              </a14:hiddenFill>
            </a:ext>
          </a:extLst>
        </p:spPr>
      </p:pic>
      <p:pic>
        <p:nvPicPr>
          <p:cNvPr id="46094" name="Picture 32" descr="C:\Backup_JRodriguez\My Documents\Alfaro\Lanchas de la Unidad de Hidrografía\Lanchas Zeus II\ZEU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43000" y="4648200"/>
            <a:ext cx="2251075" cy="1684338"/>
          </a:xfrm>
          <a:prstGeom prst="rect">
            <a:avLst/>
          </a:prstGeom>
          <a:noFill/>
          <a:ln w="38100" cmpd="dbl">
            <a:solidFill>
              <a:srgbClr val="4FD1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37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5" descr="Picture1 EN BLANCO CON LOG.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16" descr="logo-canal-v-es.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24750" y="188913"/>
            <a:ext cx="12954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850" y="765175"/>
            <a:ext cx="8534400" cy="5876925"/>
          </a:xfrm>
          <a:prstGeom prst="rect">
            <a:avLst/>
          </a:prstGeom>
          <a:noFill/>
          <a:ln w="38100" cmpd="dbl">
            <a:solidFill>
              <a:srgbClr val="99CCFF"/>
            </a:solidFill>
            <a:miter lim="800000"/>
            <a:headEnd/>
            <a:tailEnd/>
          </a:ln>
          <a:extLst>
            <a:ext uri="{909E8E84-426E-40DD-AFC4-6F175D3DCCD1}">
              <a14:hiddenFill xmlns:a14="http://schemas.microsoft.com/office/drawing/2010/main">
                <a:solidFill>
                  <a:srgbClr val="FFFFFF"/>
                </a:solidFill>
              </a14:hiddenFill>
            </a:ext>
          </a:extLst>
        </p:spPr>
      </p:pic>
      <p:pic>
        <p:nvPicPr>
          <p:cNvPr id="47109" name="Picture 30" descr="C:\Backup_JRodriguez\My Documents\Alfaro\Lanchas de la Unidad de Hidrografía\Lancha Hermes II\P101002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59563" y="3284538"/>
            <a:ext cx="1225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5" name="TextBox 4"/>
          <p:cNvSpPr txBox="1"/>
          <p:nvPr/>
        </p:nvSpPr>
        <p:spPr>
          <a:xfrm>
            <a:off x="6732588" y="3860800"/>
            <a:ext cx="719137" cy="215900"/>
          </a:xfrm>
          <a:prstGeom prst="rect">
            <a:avLst/>
          </a:prstGeom>
          <a:solidFill>
            <a:schemeClr val="tx2">
              <a:lumMod val="20000"/>
              <a:lumOff val="80000"/>
            </a:schemeClr>
          </a:solidFill>
        </p:spPr>
        <p:txBody>
          <a:bodyPr>
            <a:spAutoFit/>
          </a:bodyPr>
          <a:lstStyle/>
          <a:p>
            <a:pPr>
              <a:defRPr/>
            </a:pPr>
            <a:r>
              <a:rPr lang="es-PA" sz="800" b="1" dirty="0">
                <a:solidFill>
                  <a:srgbClr val="FF0000"/>
                </a:solidFill>
                <a:latin typeface="Times New Roman" pitchFamily="18" charset="0"/>
                <a:ea typeface="+mn-ea"/>
              </a:rPr>
              <a:t>HERMES II</a:t>
            </a:r>
          </a:p>
        </p:txBody>
      </p:sp>
      <p:pic>
        <p:nvPicPr>
          <p:cNvPr id="47111" name="Picture 29" descr="C:\Backup_JRodriguez\My Documents\Alfaro\Lanchas de la Unidad de Hidrografía\Lancha Cronos\CRONOS I.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03350" y="836613"/>
            <a:ext cx="86518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 name="TextBox 6"/>
          <p:cNvSpPr txBox="1"/>
          <p:nvPr/>
        </p:nvSpPr>
        <p:spPr>
          <a:xfrm>
            <a:off x="1547813" y="1341438"/>
            <a:ext cx="720725" cy="214312"/>
          </a:xfrm>
          <a:prstGeom prst="rect">
            <a:avLst/>
          </a:prstGeom>
          <a:solidFill>
            <a:schemeClr val="tx2">
              <a:lumMod val="20000"/>
              <a:lumOff val="80000"/>
            </a:schemeClr>
          </a:solidFill>
        </p:spPr>
        <p:txBody>
          <a:bodyPr>
            <a:spAutoFit/>
          </a:bodyPr>
          <a:lstStyle/>
          <a:p>
            <a:pPr algn="ctr">
              <a:defRPr/>
            </a:pPr>
            <a:r>
              <a:rPr lang="es-PA" sz="800" b="1" dirty="0">
                <a:solidFill>
                  <a:srgbClr val="FF0000"/>
                </a:solidFill>
                <a:latin typeface="Times New Roman" pitchFamily="18" charset="0"/>
                <a:ea typeface="+mn-ea"/>
              </a:rPr>
              <a:t>CRONOS II</a:t>
            </a:r>
          </a:p>
        </p:txBody>
      </p:sp>
      <p:pic>
        <p:nvPicPr>
          <p:cNvPr id="9" name="Picture 31" descr="C:\Backup_JRodriguez\My Documents\Unidad de Hidrografía\Lanchas Nuevas\Helios II\P1010009.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8313" y="3860800"/>
            <a:ext cx="1079500" cy="460375"/>
          </a:xfrm>
          <a:prstGeom prst="rect">
            <a:avLst/>
          </a:prstGeom>
          <a:solidFill>
            <a:schemeClr val="tx2">
              <a:lumMod val="20000"/>
              <a:lumOff val="80000"/>
            </a:schemeClr>
          </a:solidFill>
          <a:ln w="38100" cmpd="dbl">
            <a:noFill/>
            <a:miter lim="800000"/>
            <a:headEnd/>
            <a:tailEnd/>
          </a:ln>
        </p:spPr>
      </p:pic>
      <p:sp>
        <p:nvSpPr>
          <p:cNvPr id="10" name="TextBox 9"/>
          <p:cNvSpPr txBox="1"/>
          <p:nvPr/>
        </p:nvSpPr>
        <p:spPr>
          <a:xfrm>
            <a:off x="684213" y="4437063"/>
            <a:ext cx="719137" cy="215900"/>
          </a:xfrm>
          <a:prstGeom prst="rect">
            <a:avLst/>
          </a:prstGeom>
          <a:solidFill>
            <a:schemeClr val="tx2">
              <a:lumMod val="20000"/>
              <a:lumOff val="80000"/>
            </a:schemeClr>
          </a:solidFill>
        </p:spPr>
        <p:txBody>
          <a:bodyPr>
            <a:spAutoFit/>
          </a:bodyPr>
          <a:lstStyle/>
          <a:p>
            <a:pPr algn="ctr">
              <a:defRPr/>
            </a:pPr>
            <a:r>
              <a:rPr lang="es-PA" sz="800" b="1" dirty="0">
                <a:solidFill>
                  <a:srgbClr val="FF0000"/>
                </a:solidFill>
                <a:latin typeface="Times New Roman" pitchFamily="18" charset="0"/>
                <a:ea typeface="+mn-ea"/>
              </a:rPr>
              <a:t>HELIOS II</a:t>
            </a:r>
            <a:endParaRPr lang="en-US" sz="800" b="1" dirty="0">
              <a:solidFill>
                <a:srgbClr val="FF0000"/>
              </a:solidFill>
              <a:latin typeface="Times New Roman" pitchFamily="18" charset="0"/>
              <a:ea typeface="+mn-ea"/>
            </a:endParaRPr>
          </a:p>
        </p:txBody>
      </p:sp>
      <p:pic>
        <p:nvPicPr>
          <p:cNvPr id="47115" name="Picture 32" descr="C:\Backup_JRodriguez\My Documents\Alfaro\Lanchas de la Unidad de Hidrografía\Lanchas Zeus II\ZEU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24075" y="4076700"/>
            <a:ext cx="1008063"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2" name="TextBox 11"/>
          <p:cNvSpPr txBox="1"/>
          <p:nvPr/>
        </p:nvSpPr>
        <p:spPr>
          <a:xfrm>
            <a:off x="2339975" y="4600575"/>
            <a:ext cx="576263" cy="215900"/>
          </a:xfrm>
          <a:prstGeom prst="rect">
            <a:avLst/>
          </a:prstGeom>
          <a:solidFill>
            <a:schemeClr val="tx2">
              <a:lumMod val="20000"/>
              <a:lumOff val="80000"/>
            </a:schemeClr>
          </a:solidFill>
        </p:spPr>
        <p:txBody>
          <a:bodyPr>
            <a:spAutoFit/>
          </a:bodyPr>
          <a:lstStyle/>
          <a:p>
            <a:pPr algn="ctr">
              <a:defRPr/>
            </a:pPr>
            <a:r>
              <a:rPr lang="es-PA" sz="800" b="1" dirty="0">
                <a:solidFill>
                  <a:srgbClr val="FF0000"/>
                </a:solidFill>
                <a:latin typeface="Times New Roman" pitchFamily="18" charset="0"/>
                <a:ea typeface="+mn-ea"/>
              </a:rPr>
              <a:t>ZEUS I</a:t>
            </a:r>
            <a:endParaRPr lang="en-US" sz="800" b="1" dirty="0">
              <a:solidFill>
                <a:srgbClr val="FF0000"/>
              </a:solidFill>
              <a:latin typeface="Times New Roman" pitchFamily="18" charset="0"/>
              <a:ea typeface="+mn-ea"/>
            </a:endParaRPr>
          </a:p>
        </p:txBody>
      </p:sp>
      <p:pic>
        <p:nvPicPr>
          <p:cNvPr id="47117" name="Picture 28" descr="C:\Backup_JRodriguez\My Documents\Alfaro\Lanchas de la Unidad de Hidrografía\Lancha Eros\EROS II.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80063" y="4724400"/>
            <a:ext cx="10080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4" name="TextBox 13"/>
          <p:cNvSpPr txBox="1"/>
          <p:nvPr/>
        </p:nvSpPr>
        <p:spPr>
          <a:xfrm>
            <a:off x="5795963" y="5176838"/>
            <a:ext cx="504825" cy="214312"/>
          </a:xfrm>
          <a:prstGeom prst="rect">
            <a:avLst/>
          </a:prstGeom>
          <a:solidFill>
            <a:schemeClr val="tx2">
              <a:lumMod val="20000"/>
              <a:lumOff val="80000"/>
            </a:schemeClr>
          </a:solidFill>
          <a:ln>
            <a:solidFill>
              <a:schemeClr val="tx2">
                <a:lumMod val="20000"/>
                <a:lumOff val="80000"/>
              </a:schemeClr>
            </a:solidFill>
          </a:ln>
        </p:spPr>
        <p:txBody>
          <a:bodyPr>
            <a:spAutoFit/>
          </a:bodyPr>
          <a:lstStyle/>
          <a:p>
            <a:pPr algn="ctr">
              <a:defRPr/>
            </a:pPr>
            <a:r>
              <a:rPr lang="es-PA" sz="800" b="1" dirty="0">
                <a:solidFill>
                  <a:srgbClr val="FF0000"/>
                </a:solidFill>
                <a:latin typeface="Times New Roman" pitchFamily="18" charset="0"/>
                <a:ea typeface="+mn-ea"/>
              </a:rPr>
              <a:t>EROS</a:t>
            </a:r>
            <a:endParaRPr lang="en-US" sz="800" b="1" dirty="0">
              <a:solidFill>
                <a:srgbClr val="FF0000"/>
              </a:solidFill>
              <a:latin typeface="Times New Roman" pitchFamily="18" charset="0"/>
              <a:ea typeface="+mn-ea"/>
            </a:endParaRPr>
          </a:p>
        </p:txBody>
      </p:sp>
      <p:sp>
        <p:nvSpPr>
          <p:cNvPr id="18" name="6 CuadroTexto"/>
          <p:cNvSpPr txBox="1"/>
          <p:nvPr/>
        </p:nvSpPr>
        <p:spPr>
          <a:xfrm>
            <a:off x="0" y="0"/>
            <a:ext cx="8424936" cy="369332"/>
          </a:xfrm>
          <a:prstGeom prst="rect">
            <a:avLst/>
          </a:prstGeom>
          <a:noFill/>
          <a:ln/>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es-PA" dirty="0">
                <a:solidFill>
                  <a:srgbClr val="FF0000"/>
                </a:solidFill>
                <a:latin typeface="+mj-lt"/>
              </a:rPr>
              <a:t>HYDROGRAPHIC UNIT</a:t>
            </a:r>
          </a:p>
        </p:txBody>
      </p:sp>
      <p:sp>
        <p:nvSpPr>
          <p:cNvPr id="19" name="6 CuadroTexto"/>
          <p:cNvSpPr txBox="1"/>
          <p:nvPr/>
        </p:nvSpPr>
        <p:spPr>
          <a:xfrm>
            <a:off x="755576" y="332656"/>
            <a:ext cx="6768752" cy="369332"/>
          </a:xfrm>
          <a:prstGeom prst="rect">
            <a:avLst/>
          </a:prstGeom>
          <a:noFill/>
          <a:ln/>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es-PA" dirty="0">
                <a:solidFill>
                  <a:schemeClr val="bg2">
                    <a:lumMod val="50000"/>
                    <a:lumOff val="50000"/>
                  </a:schemeClr>
                </a:solidFill>
                <a:latin typeface="+mj-lt"/>
              </a:rPr>
              <a:t>DAILY SUPPORT TO MARINE OPERATION</a:t>
            </a:r>
          </a:p>
        </p:txBody>
      </p:sp>
    </p:spTree>
    <p:extLst>
      <p:ext uri="{BB962C8B-B14F-4D97-AF65-F5344CB8AC3E}">
        <p14:creationId xmlns:p14="http://schemas.microsoft.com/office/powerpoint/2010/main" val="4269512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IDegracia\Faros\ToroPointPA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79173" y="2781960"/>
            <a:ext cx="1560785" cy="20358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T:\IDegracia\Faros\7346506020_eb8608f379_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2977" y="2167106"/>
            <a:ext cx="1544715" cy="23193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IDegracia\Faros\8476926763_4e896423c2_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5452" y="3799863"/>
            <a:ext cx="2252752" cy="150256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778809"/>
            <a:ext cx="9144000" cy="409327"/>
          </a:xfrm>
        </p:spPr>
        <p:txBody>
          <a:bodyPr>
            <a:noAutofit/>
          </a:bodyPr>
          <a:lstStyle/>
          <a:p>
            <a:r>
              <a:rPr lang="es-PA" sz="2400" b="1" dirty="0">
                <a:solidFill>
                  <a:schemeClr val="tx2"/>
                </a:solidFill>
                <a:effectLst>
                  <a:outerShdw blurRad="38100" dist="38100" dir="2700000" algn="tl">
                    <a:srgbClr val="000000">
                      <a:alpha val="43137"/>
                    </a:srgbClr>
                  </a:outerShdw>
                </a:effectLst>
              </a:rPr>
              <a:t>NAVEGACIÓN  A  TRAVÉS  DEL </a:t>
            </a:r>
            <a:r>
              <a:rPr lang="es-PA" sz="2400" b="1" dirty="0" smtClean="0">
                <a:solidFill>
                  <a:schemeClr val="tx2"/>
                </a:solidFill>
                <a:effectLst>
                  <a:outerShdw blurRad="38100" dist="38100" dir="2700000" algn="tl">
                    <a:srgbClr val="000000">
                      <a:alpha val="43137"/>
                    </a:srgbClr>
                  </a:outerShdw>
                </a:effectLst>
              </a:rPr>
              <a:t>CANAL  </a:t>
            </a:r>
            <a:r>
              <a:rPr lang="es-PA" sz="2400" b="1" dirty="0">
                <a:solidFill>
                  <a:schemeClr val="tx2"/>
                </a:solidFill>
                <a:effectLst>
                  <a:outerShdw blurRad="38100" dist="38100" dir="2700000" algn="tl">
                    <a:srgbClr val="000000">
                      <a:alpha val="43137"/>
                    </a:srgbClr>
                  </a:outerShdw>
                </a:effectLst>
              </a:rPr>
              <a:t>DE  PANAMÁ</a:t>
            </a:r>
            <a:endParaRPr lang="en-US" sz="2400" b="1" dirty="0">
              <a:solidFill>
                <a:schemeClr val="tx2"/>
              </a:solidFill>
            </a:endParaRPr>
          </a:p>
        </p:txBody>
      </p:sp>
      <p:sp>
        <p:nvSpPr>
          <p:cNvPr id="8" name="TextBox 7"/>
          <p:cNvSpPr txBox="1"/>
          <p:nvPr/>
        </p:nvSpPr>
        <p:spPr>
          <a:xfrm>
            <a:off x="1134912" y="1188135"/>
            <a:ext cx="7764539" cy="430887"/>
          </a:xfrm>
          <a:prstGeom prst="rect">
            <a:avLst/>
          </a:prstGeom>
          <a:noFill/>
        </p:spPr>
        <p:txBody>
          <a:bodyPr wrap="square" rtlCol="0">
            <a:spAutoFit/>
          </a:bodyPr>
          <a:lstStyle/>
          <a:p>
            <a:r>
              <a:rPr lang="es-PA" sz="2200" b="1" spc="300" dirty="0" smtClean="0">
                <a:solidFill>
                  <a:srgbClr val="FF3300"/>
                </a:solidFill>
                <a:effectLst>
                  <a:outerShdw blurRad="38100" dist="38100" dir="2700000" algn="tl">
                    <a:srgbClr val="000000">
                      <a:alpha val="43137"/>
                    </a:srgbClr>
                  </a:outerShdw>
                </a:effectLst>
                <a:latin typeface="Arial Rounded MT Bold" panose="020F0704030504030204" pitchFamily="34" charset="0"/>
              </a:rPr>
              <a:t>AYUDAS A LA NAVEGACION: </a:t>
            </a:r>
            <a:r>
              <a:rPr lang="es-PA" sz="22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FAROS</a:t>
            </a:r>
            <a:endParaRPr lang="en-US" sz="22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54859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T:\IDegracia\PenaBlanc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12712" y="1736469"/>
            <a:ext cx="3190628" cy="24886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T:\IDegracia\Faros\38049932_110_108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221" y="2247900"/>
            <a:ext cx="2636345" cy="19772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IDegracia\Faros\7161297011_bd7021e025_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42038" y="4398579"/>
            <a:ext cx="3367854" cy="224304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0" y="778808"/>
            <a:ext cx="9144000" cy="5076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dirty="0"/>
          </a:p>
        </p:txBody>
      </p:sp>
      <p:sp>
        <p:nvSpPr>
          <p:cNvPr id="8" name="TextBox 7"/>
          <p:cNvSpPr txBox="1"/>
          <p:nvPr/>
        </p:nvSpPr>
        <p:spPr>
          <a:xfrm>
            <a:off x="0" y="1195546"/>
            <a:ext cx="9149471" cy="430887"/>
          </a:xfrm>
          <a:prstGeom prst="rect">
            <a:avLst/>
          </a:prstGeom>
          <a:noFill/>
        </p:spPr>
        <p:txBody>
          <a:bodyPr wrap="square" rtlCol="0">
            <a:spAutoFit/>
          </a:bodyPr>
          <a:lstStyle/>
          <a:p>
            <a:r>
              <a:rPr lang="es-PA" sz="22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AYUDAS A LA NAVEGACIÓN: TORRES Y TABLEROS</a:t>
            </a:r>
            <a:endParaRPr lang="en-US" sz="22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215663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8809"/>
            <a:ext cx="9144000" cy="409327"/>
          </a:xfrm>
        </p:spPr>
        <p:txBody>
          <a:bodyPr>
            <a:noAutofit/>
          </a:bodyPr>
          <a:lstStyle/>
          <a:p>
            <a:r>
              <a:rPr lang="es-PA" sz="2400" b="1" dirty="0">
                <a:solidFill>
                  <a:schemeClr val="tx2"/>
                </a:solidFill>
                <a:effectLst>
                  <a:outerShdw blurRad="38100" dist="38100" dir="2700000" algn="tl">
                    <a:srgbClr val="000000">
                      <a:alpha val="43137"/>
                    </a:srgbClr>
                  </a:outerShdw>
                </a:effectLst>
              </a:rPr>
              <a:t>NAVEGACIÓN  A  TRAVÉS  DEL </a:t>
            </a:r>
            <a:r>
              <a:rPr lang="es-PA" sz="2400" b="1" dirty="0" smtClean="0">
                <a:solidFill>
                  <a:schemeClr val="tx2"/>
                </a:solidFill>
                <a:effectLst>
                  <a:outerShdw blurRad="38100" dist="38100" dir="2700000" algn="tl">
                    <a:srgbClr val="000000">
                      <a:alpha val="43137"/>
                    </a:srgbClr>
                  </a:outerShdw>
                </a:effectLst>
              </a:rPr>
              <a:t>CANAL  </a:t>
            </a:r>
            <a:r>
              <a:rPr lang="es-PA" sz="2400" b="1" dirty="0">
                <a:solidFill>
                  <a:schemeClr val="tx2"/>
                </a:solidFill>
                <a:effectLst>
                  <a:outerShdw blurRad="38100" dist="38100" dir="2700000" algn="tl">
                    <a:srgbClr val="000000">
                      <a:alpha val="43137"/>
                    </a:srgbClr>
                  </a:outerShdw>
                </a:effectLst>
              </a:rPr>
              <a:t>DE  PANAMÁ</a:t>
            </a:r>
            <a:endParaRPr lang="en-US" sz="2400" b="1" dirty="0">
              <a:solidFill>
                <a:schemeClr val="tx2"/>
              </a:solidFill>
            </a:endParaRPr>
          </a:p>
        </p:txBody>
      </p:sp>
      <p:pic>
        <p:nvPicPr>
          <p:cNvPr id="10" name="Picture 2" descr="T:\IDegracia\2012-12-04-EO-0243 (640x42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47827" y="2210958"/>
            <a:ext cx="3004191" cy="1999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T:\IDegracia\2013-03-27-EO-0124 (640x42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7454" y="2210959"/>
            <a:ext cx="3004191" cy="1999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T:\IDegracia\PenaBlanca.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04623" y="-6736548"/>
            <a:ext cx="6350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19414" y="1188135"/>
            <a:ext cx="8580038" cy="430887"/>
          </a:xfrm>
          <a:prstGeom prst="rect">
            <a:avLst/>
          </a:prstGeom>
          <a:noFill/>
        </p:spPr>
        <p:txBody>
          <a:bodyPr wrap="square" rtlCol="0">
            <a:spAutoFit/>
          </a:bodyPr>
          <a:lstStyle/>
          <a:p>
            <a:r>
              <a:rPr lang="es-PA" sz="2200" b="1" spc="300" dirty="0" smtClean="0">
                <a:solidFill>
                  <a:srgbClr val="FF3300"/>
                </a:solidFill>
                <a:effectLst>
                  <a:outerShdw blurRad="38100" dist="38100" dir="2700000" algn="tl">
                    <a:srgbClr val="000000">
                      <a:alpha val="43137"/>
                    </a:srgbClr>
                  </a:outerShdw>
                </a:effectLst>
                <a:latin typeface="Arial Rounded MT Bold" panose="020F0704030504030204" pitchFamily="34" charset="0"/>
              </a:rPr>
              <a:t>AYUDAS A LA NAVEGACION: </a:t>
            </a:r>
            <a:r>
              <a:rPr lang="es-PA" sz="22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NUEVAS TORRES</a:t>
            </a:r>
            <a:endParaRPr lang="en-US" sz="22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626279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599" y="1612542"/>
            <a:ext cx="6831419" cy="923330"/>
          </a:xfrm>
          <a:prstGeom prst="rect">
            <a:avLst/>
          </a:prstGeom>
        </p:spPr>
        <p:txBody>
          <a:bodyPr wrap="square">
            <a:spAutoFit/>
          </a:bodyPr>
          <a:lstStyle/>
          <a:p>
            <a:pPr marL="285750" indent="-285750">
              <a:buFont typeface="Wingdings" panose="05000000000000000000" pitchFamily="2" charset="2"/>
              <a:buChar char="ü"/>
            </a:pPr>
            <a:endParaRPr lang="es-PA" b="1" dirty="0"/>
          </a:p>
          <a:p>
            <a:r>
              <a:rPr lang="es-PA" b="1" dirty="0" smtClean="0"/>
              <a:t>TORRES Y TABLEROS: </a:t>
            </a:r>
            <a:r>
              <a:rPr lang="en-US" altLang="en-US" dirty="0" err="1" smtClean="0"/>
              <a:t>Estructuras</a:t>
            </a:r>
            <a:r>
              <a:rPr lang="en-US" altLang="en-US" dirty="0" smtClean="0"/>
              <a:t> </a:t>
            </a:r>
            <a:r>
              <a:rPr lang="en-US" altLang="en-US" dirty="0"/>
              <a:t>de </a:t>
            </a:r>
            <a:r>
              <a:rPr lang="en-US" altLang="en-US" dirty="0" err="1"/>
              <a:t>Enfilación</a:t>
            </a:r>
            <a:r>
              <a:rPr lang="en-US" altLang="en-US" dirty="0"/>
              <a:t> </a:t>
            </a:r>
            <a:r>
              <a:rPr lang="en-US" altLang="en-US" dirty="0" err="1"/>
              <a:t>que</a:t>
            </a:r>
            <a:r>
              <a:rPr lang="en-US" altLang="en-US" dirty="0"/>
              <a:t> </a:t>
            </a:r>
            <a:r>
              <a:rPr lang="en-US" altLang="en-US" dirty="0" smtClean="0"/>
              <a:t> </a:t>
            </a:r>
            <a:r>
              <a:rPr lang="en-US" altLang="en-US" dirty="0" err="1" smtClean="0"/>
              <a:t>brindan</a:t>
            </a:r>
            <a:r>
              <a:rPr lang="en-US" altLang="en-US" dirty="0" smtClean="0"/>
              <a:t>  </a:t>
            </a:r>
            <a:r>
              <a:rPr lang="en-US" altLang="en-US" dirty="0" err="1" smtClean="0"/>
              <a:t>soporte</a:t>
            </a:r>
            <a:r>
              <a:rPr lang="en-US" altLang="en-US" dirty="0" smtClean="0"/>
              <a:t>  </a:t>
            </a:r>
            <a:r>
              <a:rPr lang="en-US" altLang="en-US" dirty="0" err="1" smtClean="0"/>
              <a:t>en</a:t>
            </a:r>
            <a:r>
              <a:rPr lang="en-US" altLang="en-US" dirty="0" smtClean="0"/>
              <a:t> la </a:t>
            </a:r>
            <a:r>
              <a:rPr lang="en-US" altLang="en-US" dirty="0" err="1" smtClean="0"/>
              <a:t>navegación</a:t>
            </a:r>
            <a:r>
              <a:rPr lang="en-US" altLang="en-US" dirty="0" smtClean="0"/>
              <a:t> a </a:t>
            </a:r>
            <a:r>
              <a:rPr lang="en-US" altLang="en-US" dirty="0" err="1" smtClean="0"/>
              <a:t>través</a:t>
            </a:r>
            <a:r>
              <a:rPr lang="en-US" altLang="en-US" dirty="0" smtClean="0"/>
              <a:t> de </a:t>
            </a:r>
            <a:r>
              <a:rPr lang="en-US" altLang="en-US" dirty="0" err="1" smtClean="0"/>
              <a:t>las</a:t>
            </a:r>
            <a:r>
              <a:rPr lang="en-US" altLang="en-US" dirty="0" smtClean="0"/>
              <a:t> </a:t>
            </a:r>
            <a:r>
              <a:rPr lang="en-US" altLang="en-US" dirty="0" err="1" smtClean="0"/>
              <a:t>bordadas</a:t>
            </a:r>
            <a:r>
              <a:rPr lang="en-US" altLang="en-US" dirty="0"/>
              <a:t>.</a:t>
            </a:r>
          </a:p>
        </p:txBody>
      </p:sp>
      <p:pic>
        <p:nvPicPr>
          <p:cNvPr id="6" name="Picture 12" descr="T:\IDegracia\P10003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85190" y="4030065"/>
            <a:ext cx="2604975" cy="19537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13" descr="T:\IDegracia\PacificEntranceRan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2427" y="1709957"/>
            <a:ext cx="2083981" cy="22033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778808"/>
            <a:ext cx="9144000" cy="5076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dirty="0"/>
          </a:p>
        </p:txBody>
      </p:sp>
      <p:sp>
        <p:nvSpPr>
          <p:cNvPr id="9" name="TextBox 8"/>
          <p:cNvSpPr txBox="1"/>
          <p:nvPr/>
        </p:nvSpPr>
        <p:spPr>
          <a:xfrm>
            <a:off x="0" y="1195546"/>
            <a:ext cx="9149471" cy="430887"/>
          </a:xfrm>
          <a:prstGeom prst="rect">
            <a:avLst/>
          </a:prstGeom>
          <a:noFill/>
        </p:spPr>
        <p:txBody>
          <a:bodyPr wrap="square" rtlCol="0">
            <a:spAutoFit/>
          </a:bodyPr>
          <a:lstStyle/>
          <a:p>
            <a:r>
              <a:rPr lang="es-PA" sz="22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AYUDAS A LA NAVEGACIÓN: TORRES Y TABLEROS</a:t>
            </a:r>
            <a:endParaRPr lang="en-US" sz="22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11" name="Picture 15" descr="T:\IDegracia\Tabernilla Norte Delantera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7805" y="2811652"/>
            <a:ext cx="2336800"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51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T:\IDegracia\P100027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0220" y="2906358"/>
            <a:ext cx="2674088" cy="20055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778808"/>
            <a:ext cx="9144000" cy="5076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kern="1200">
                <a:solidFill>
                  <a:schemeClr val="accent6"/>
                </a:solidFill>
                <a:latin typeface="Eurostile"/>
                <a:ea typeface="+mj-ea"/>
                <a:cs typeface="Eurostile"/>
              </a:defRPr>
            </a:lvl1pPr>
          </a:lstStyle>
          <a:p>
            <a:r>
              <a:rPr lang="es-PA" sz="2400" b="1" dirty="0" smtClean="0">
                <a:solidFill>
                  <a:schemeClr val="tx2"/>
                </a:solidFill>
                <a:effectLst>
                  <a:outerShdw blurRad="38100" dist="38100" dir="2700000" algn="tl">
                    <a:srgbClr val="000000">
                      <a:alpha val="43137"/>
                    </a:srgbClr>
                  </a:outerShdw>
                </a:effectLst>
              </a:rPr>
              <a:t>NAVEGACIÓN  A  TRAVÉS  DEL CANAL  DE  PANAMÁ</a:t>
            </a:r>
            <a:endParaRPr lang="en-US" sz="2400" dirty="0"/>
          </a:p>
        </p:txBody>
      </p:sp>
      <p:sp>
        <p:nvSpPr>
          <p:cNvPr id="9" name="TextBox 8"/>
          <p:cNvSpPr txBox="1"/>
          <p:nvPr/>
        </p:nvSpPr>
        <p:spPr>
          <a:xfrm>
            <a:off x="0" y="1195546"/>
            <a:ext cx="9149471" cy="769441"/>
          </a:xfrm>
          <a:prstGeom prst="rect">
            <a:avLst/>
          </a:prstGeom>
          <a:noFill/>
        </p:spPr>
        <p:txBody>
          <a:bodyPr wrap="square" rtlCol="0">
            <a:spAutoFit/>
          </a:bodyPr>
          <a:lstStyle/>
          <a:p>
            <a:pPr algn="ctr"/>
            <a:r>
              <a:rPr lang="es-PA" sz="2200" b="1" spc="3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AYUDAS A LA NAVEGACIÓN: NUEVOS TABLEROS DEL CORTE GAILLARD</a:t>
            </a:r>
            <a:endParaRPr lang="en-US" sz="2200" b="1" spc="3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10" name="Picture 10" descr="T:\IDegracia\P100027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2892" y="2906358"/>
            <a:ext cx="2726338" cy="2044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125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ACP-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A62C4AEDE50AF429025BA6314FC00DE" ma:contentTypeVersion="1" ma:contentTypeDescription="Create a new document." ma:contentTypeScope="" ma:versionID="b1e0c26887853a02544b07e56d56dc8c">
  <xsd:schema xmlns:xsd="http://www.w3.org/2001/XMLSchema" xmlns:xs="http://www.w3.org/2001/XMLSchema" xmlns:p="http://schemas.microsoft.com/office/2006/metadata/properties" targetNamespace="http://schemas.microsoft.com/office/2006/metadata/properties" ma:root="true" ma:fieldsID="b04add4870f2981ab57eab8b1d7e871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440B9D-561E-43D5-BFE9-2E2266BDABEF}">
  <ds:schemaRefs>
    <ds:schemaRef ds:uri="http://schemas.microsoft.com/office/infopath/2007/PartnerControls"/>
    <ds:schemaRef ds:uri="http://schemas.microsoft.com/office/2006/metadata/properties"/>
    <ds:schemaRef ds:uri="http://purl.org/dc/terms/"/>
    <ds:schemaRef ds:uri="http://purl.org/dc/elements/1.1/"/>
    <ds:schemaRef ds:uri="http://schemas.microsoft.com/office/2006/documentManagement/types"/>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DC4CAEC-5C20-4B0C-863F-5FF009D2DA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F7869FB-B0D7-42DA-BB2A-2AA72563A3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ACP-Template</Template>
  <TotalTime>4075</TotalTime>
  <Words>670</Words>
  <Application>Microsoft Office PowerPoint</Application>
  <PresentationFormat>On-screen Show (4:3)</PresentationFormat>
  <Paragraphs>89</Paragraphs>
  <Slides>28</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ACP-Template</vt:lpstr>
      <vt:lpstr>Acrobat Document</vt:lpstr>
      <vt:lpstr>PowerPoint Presentation</vt:lpstr>
      <vt:lpstr>CAZON</vt:lpstr>
      <vt:lpstr>ZEUS I</vt:lpstr>
      <vt:lpstr>PowerPoint Presentation</vt:lpstr>
      <vt:lpstr>NAVEGACIÓN  A  TRAVÉS  DEL CANAL  DE  PANAMÁ</vt:lpstr>
      <vt:lpstr>PowerPoint Presentation</vt:lpstr>
      <vt:lpstr>NAVEGACIÓN  A  TRAVÉS  DEL CANAL  DE  PANAMÁ</vt:lpstr>
      <vt:lpstr>PowerPoint Presentation</vt:lpstr>
      <vt:lpstr>PowerPoint Presentation</vt:lpstr>
      <vt:lpstr>PowerPoint Presentation</vt:lpstr>
      <vt:lpstr>NAVEGACIÓN  A  TRAVÉS  DEL CANAL  DE  PANAMÁ</vt:lpstr>
      <vt:lpstr>PowerPoint Presentation</vt:lpstr>
      <vt:lpstr>NAVEGACIÓN  A  TRAVÉS  DEL CANAL  DE  PANAMÁ</vt:lpstr>
      <vt:lpstr>NAVEGACIÓN  A  TRAVÉS  DEL CANAL  DE  PANAMÁ</vt:lpstr>
      <vt:lpstr>NAVEGACIÓN  A  TRAVÉS  DEL CANAL  DE  PANAMÁ</vt:lpstr>
      <vt:lpstr>PowerPoint Presentation</vt:lpstr>
      <vt:lpstr>PowerPoint Presentation</vt:lpstr>
      <vt:lpstr>PowerPoint Presentation</vt:lpstr>
      <vt:lpstr>NAVEGACIÓN  A  TRAVÉS  DEL CANAL  DE  PANAMÁ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GRACIAS</vt:lpstr>
    </vt:vector>
  </TitlesOfParts>
  <Company>Autoridad del Canal de Panamá</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IDeGracia</dc:creator>
  <cp:lastModifiedBy>Alberto P. Costa Neves</cp:lastModifiedBy>
  <cp:revision>75</cp:revision>
  <dcterms:created xsi:type="dcterms:W3CDTF">2015-03-03T21:03:14Z</dcterms:created>
  <dcterms:modified xsi:type="dcterms:W3CDTF">2016-01-14T12:30:38Z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0x0101006A62C4AEDE50AF429025BA6314FC00DE</vt:lpwstr>
  </property>
</Properties>
</file>