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15" r:id="rId2"/>
    <p:sldId id="410" r:id="rId3"/>
    <p:sldId id="406" r:id="rId4"/>
    <p:sldId id="403" r:id="rId5"/>
    <p:sldId id="402" r:id="rId6"/>
    <p:sldId id="405" r:id="rId7"/>
    <p:sldId id="369" r:id="rId8"/>
    <p:sldId id="408" r:id="rId9"/>
    <p:sldId id="409" r:id="rId10"/>
    <p:sldId id="407" r:id="rId11"/>
    <p:sldId id="411" r:id="rId12"/>
    <p:sldId id="366" r:id="rId13"/>
  </p:sldIdLst>
  <p:sldSz cx="9144000" cy="6858000" type="screen4x3"/>
  <p:notesSz cx="6858000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3969" autoAdjust="0"/>
  </p:normalViewPr>
  <p:slideViewPr>
    <p:cSldViewPr>
      <p:cViewPr varScale="1">
        <p:scale>
          <a:sx n="107" d="100"/>
          <a:sy n="107" d="100"/>
        </p:scale>
        <p:origin x="1422" y="11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558606-7BED-4986-8CC3-27B80D63D527}" type="datetimeFigureOut">
              <a:rPr lang="en-CA"/>
              <a:pPr>
                <a:defRPr/>
              </a:pPr>
              <a:t>2017-04-07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1B0A93-9F4F-4E0F-9C13-A65C9A8C2E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786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EBD2CA-66C7-4F18-AF4A-D906F2AE9A34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CE37C1-0C76-4C0E-B712-24B8F3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65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57A0EE-953B-4D31-90A0-BC4C970E00D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3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67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90F915-9F0D-4764-BBF3-F041804E4D88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090A-A571-4861-A658-4E0B7A01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46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E7949F-F29C-409C-9FFF-F39955BD095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9941-35EF-4368-BCC7-986AEC902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44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D19E3B-9558-44CE-B566-1DC5F001F6BB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DC54-0E34-4F8E-94D0-F50571D08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35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237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803B3E-25BB-4344-B2CF-D2FE4236514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981-CD41-4910-997C-AFE49F41F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7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18137A-8A43-4B19-8A57-24741A66E441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0268-7055-44BD-B9CF-71591C105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970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557571-8386-4051-A869-867CD3E13152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7649-1050-4526-AF9E-99241A767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8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5C8C3E-1125-4E5D-BF55-B4C0E7FD2236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077E-4A99-4B27-B1AB-FFA39744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1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FEF1C0-065B-4F67-B02A-94D8587287CD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8E2D-F26D-44AD-BA5B-7C23C7C7B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4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8050FC-634A-45E3-A197-8EF56875A1B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4389-1897-4AB2-A4D2-E49044E03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7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1FB1B8-1C7F-4D62-BCFC-43F8723C6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6324600"/>
            <a:ext cx="807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5"/>
          <p:cNvSpPr txBox="1">
            <a:spLocks noChangeArrowheads="1"/>
          </p:cNvSpPr>
          <p:nvPr userDrawn="1"/>
        </p:nvSpPr>
        <p:spPr bwMode="auto">
          <a:xfrm>
            <a:off x="76200" y="6400800"/>
            <a:ext cx="32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PATHS. NEW APPROACHES</a:t>
            </a:r>
          </a:p>
        </p:txBody>
      </p:sp>
      <p:pic>
        <p:nvPicPr>
          <p:cNvPr id="103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5430838" y="1752600"/>
            <a:ext cx="3560762" cy="1831975"/>
          </a:xfrm>
        </p:spPr>
        <p:txBody>
          <a:bodyPr/>
          <a:lstStyle/>
          <a:p>
            <a:pPr algn="ctr" eaLnBrk="1" hangingPunct="1"/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Hydrographic Certification </a:t>
            </a:r>
            <a:b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Canada</a:t>
            </a:r>
            <a:endParaRPr lang="en-US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5638800" y="3581400"/>
            <a:ext cx="2895600" cy="8382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Derrick R. Peyton, P.Eng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IIC Technologies Inc</a:t>
            </a:r>
          </a:p>
        </p:txBody>
      </p:sp>
      <p:pic>
        <p:nvPicPr>
          <p:cNvPr id="15364" name="Picture 1" descr="imag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1622425"/>
            <a:ext cx="5256213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648200"/>
            <a:ext cx="36385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6963"/>
            <a:ext cx="37115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463" y="3271838"/>
            <a:ext cx="35401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4343400"/>
            <a:ext cx="361791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8" y="1108075"/>
            <a:ext cx="4838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>
          <a:xfrm>
            <a:off x="157163" y="5743575"/>
            <a:ext cx="55626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80+ Registered Companies</a:t>
            </a:r>
          </a:p>
        </p:txBody>
      </p:sp>
      <p:sp>
        <p:nvSpPr>
          <p:cNvPr id="25607" name="Title 1"/>
          <p:cNvSpPr txBox="1">
            <a:spLocks/>
          </p:cNvSpPr>
          <p:nvPr/>
        </p:nvSpPr>
        <p:spPr bwMode="auto">
          <a:xfrm>
            <a:off x="152400" y="228600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152400" y="304800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Take Home Message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Education and Training should be accompanied by work experience under a mentor</a:t>
            </a:r>
          </a:p>
          <a:p>
            <a:pPr eaLnBrk="1" hangingPunct="1"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provide assurances to clients that companies, and individuals, have hydrographic competencies and provide quality of work, as well as provide career paths for aspiring hydrographers, the IHO IBSC has facilitated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recognition of Cat A and B academic programs for S5 and S8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recognition of schemes for the certification of individual hydrographic surveyors</a:t>
            </a:r>
          </a:p>
          <a:p>
            <a:pPr eaLnBrk="1" hangingPunct="1"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Regions are adopting this approach therefore forming a commonality amongst regions and thus facilitating labour mobility.</a:t>
            </a:r>
          </a:p>
          <a:p>
            <a:pPr eaLnBrk="1" hangingPunct="1">
              <a:defRPr/>
            </a:pP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Approach  SSSI of Australia for possible collaboration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Query from the UK Hydrographic Society about this approach</a:t>
            </a:r>
          </a:p>
          <a:p>
            <a:pPr eaLnBrk="1" hangingPunct="1">
              <a:defRPr/>
            </a:pPr>
            <a:endParaRPr lang="en-CA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CA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628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4478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 of IBSC Cat A &amp; B … S5 &amp; S8 Program</a:t>
            </a:r>
          </a:p>
          <a:p>
            <a:pPr eaLnBrk="1" hangingPunct="1">
              <a:defRPr/>
            </a:pP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Recognition of Individual Hydrographic Surveyors</a:t>
            </a:r>
          </a:p>
          <a:p>
            <a:pPr eaLnBrk="1" hangingPunct="1">
              <a:defRPr/>
            </a:pP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Canadian Certification Scheme</a:t>
            </a:r>
          </a:p>
          <a:p>
            <a:pPr eaLnBrk="1" hangingPunct="1">
              <a:defRPr/>
            </a:pP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Papua New Guinea</a:t>
            </a:r>
          </a:p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New Zealand</a:t>
            </a:r>
          </a:p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Brazil</a:t>
            </a:r>
          </a:p>
          <a:p>
            <a:pPr eaLnBrk="1" hangingPunct="1">
              <a:defRPr/>
            </a:pP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eaLnBrk="1" hangingPunct="1">
              <a:defRPr/>
            </a:pP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CA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CA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981200"/>
            <a:ext cx="3810000" cy="855175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S5 (Hydrographic Operations)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8124" y="1143000"/>
            <a:ext cx="1723840" cy="704399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Category A</a:t>
              </a:r>
              <a:endParaRPr lang="en-C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2001101"/>
            <a:ext cx="3810000" cy="866697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152400" y="4405313"/>
            <a:ext cx="2809875" cy="652462"/>
            <a:chOff x="0" y="67341"/>
            <a:chExt cx="4031771" cy="503684"/>
          </a:xfrm>
        </p:grpSpPr>
        <p:sp>
          <p:nvSpPr>
            <p:cNvPr id="17" name="Rounded Rectangle 16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5057" y="91851"/>
              <a:ext cx="3981659" cy="454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S5 (Hydrographic Operations)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38" name="Group 18"/>
          <p:cNvGrpSpPr>
            <a:grpSpLocks/>
          </p:cNvGrpSpPr>
          <p:nvPr/>
        </p:nvGrpSpPr>
        <p:grpSpPr bwMode="auto">
          <a:xfrm>
            <a:off x="3429000" y="3200400"/>
            <a:ext cx="2457450" cy="725488"/>
            <a:chOff x="0" y="67341"/>
            <a:chExt cx="4031771" cy="503684"/>
          </a:xfrm>
        </p:grpSpPr>
        <p:sp>
          <p:nvSpPr>
            <p:cNvPr id="20" name="Rounded Rectangle 19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3441" y="91588"/>
              <a:ext cx="3984890" cy="45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Category B</a:t>
              </a:r>
              <a:endParaRPr lang="en-C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39" name="Group 21"/>
          <p:cNvGrpSpPr>
            <a:grpSpLocks/>
          </p:cNvGrpSpPr>
          <p:nvPr/>
        </p:nvGrpSpPr>
        <p:grpSpPr bwMode="auto">
          <a:xfrm>
            <a:off x="6308725" y="4371975"/>
            <a:ext cx="2606675" cy="722313"/>
            <a:chOff x="0" y="67341"/>
            <a:chExt cx="4031771" cy="503684"/>
          </a:xfrm>
        </p:grpSpPr>
        <p:sp>
          <p:nvSpPr>
            <p:cNvPr id="23" name="Rounded Rectangle 22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4554" y="91695"/>
              <a:ext cx="3982663" cy="454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40" name="Group 24"/>
          <p:cNvGrpSpPr>
            <a:grpSpLocks/>
          </p:cNvGrpSpPr>
          <p:nvPr/>
        </p:nvGrpSpPr>
        <p:grpSpPr bwMode="auto">
          <a:xfrm>
            <a:off x="3471863" y="4373563"/>
            <a:ext cx="2405062" cy="725487"/>
            <a:chOff x="0" y="67341"/>
            <a:chExt cx="4031771" cy="503684"/>
          </a:xfrm>
        </p:grpSpPr>
        <p:sp>
          <p:nvSpPr>
            <p:cNvPr id="26" name="Rounded Rectangle 25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3950" y="91588"/>
              <a:ext cx="3983870" cy="45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450" y="3124200"/>
            <a:ext cx="8991600" cy="32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400" b="1"/>
          </a:p>
        </p:txBody>
      </p:sp>
      <p:sp>
        <p:nvSpPr>
          <p:cNvPr id="18442" name="TextBox 28"/>
          <p:cNvSpPr txBox="1">
            <a:spLocks noChangeArrowheads="1"/>
          </p:cNvSpPr>
          <p:nvPr/>
        </p:nvSpPr>
        <p:spPr bwMode="auto">
          <a:xfrm>
            <a:off x="3189288" y="5073650"/>
            <a:ext cx="2935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Portable: Deliverable at customer site</a:t>
            </a:r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5691188"/>
            <a:ext cx="2012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5626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IBSC Cat A &amp; Cat B Overview</a:t>
            </a: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4192588" y="5343525"/>
            <a:ext cx="449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(Marine Geospatial Information Program)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93788"/>
            <a:ext cx="7162800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Certificate of Recognition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614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Certification Scheme for Individuals</a:t>
            </a:r>
          </a:p>
        </p:txBody>
      </p:sp>
      <p:sp>
        <p:nvSpPr>
          <p:cNvPr id="6" name="Oval 5"/>
          <p:cNvSpPr/>
          <p:nvPr/>
        </p:nvSpPr>
        <p:spPr>
          <a:xfrm>
            <a:off x="2881313" y="2876550"/>
            <a:ext cx="533400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057400" y="3209925"/>
            <a:ext cx="533400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543800" y="2819400"/>
            <a:ext cx="533400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6781800" cy="533400"/>
          </a:xfrm>
        </p:spPr>
        <p:txBody>
          <a:bodyPr/>
          <a:lstStyle/>
          <a:p>
            <a:r>
              <a:rPr lang="fr-CA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Continuous Professional Development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14478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all cases mandatory CPD required: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CA" alt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hydrographic and/or offshore surveying.</a:t>
            </a:r>
            <a:endParaRPr lang="fr-CA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45 hours over 3 calender years.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Minimum of 5 hours per year of formal</a:t>
            </a:r>
            <a:r>
              <a:rPr lang="fr-CA" alt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Courses and Seminars.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76713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3" y="4624388"/>
            <a:ext cx="3392487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4624388"/>
            <a:ext cx="3738562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3" y="2528888"/>
            <a:ext cx="33924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76200" y="3048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Canadian Hydrographic Surveyor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Certification Panel.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066800"/>
          <a:ext cx="8610600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8659">
                  <a:extLst>
                    <a:ext uri="{9D8B030D-6E8A-4147-A177-3AD203B41FA5}">
                      <a16:colId xmlns:a16="http://schemas.microsoft.com/office/drawing/2014/main" xmlns="" val="1830717928"/>
                    </a:ext>
                  </a:extLst>
                </a:gridCol>
                <a:gridCol w="2988659">
                  <a:extLst>
                    <a:ext uri="{9D8B030D-6E8A-4147-A177-3AD203B41FA5}">
                      <a16:colId xmlns:a16="http://schemas.microsoft.com/office/drawing/2014/main" xmlns="" val="2964059959"/>
                    </a:ext>
                  </a:extLst>
                </a:gridCol>
                <a:gridCol w="2633282">
                  <a:extLst>
                    <a:ext uri="{9D8B030D-6E8A-4147-A177-3AD203B41FA5}">
                      <a16:colId xmlns:a16="http://schemas.microsoft.com/office/drawing/2014/main" xmlns="" val="468564666"/>
                    </a:ext>
                  </a:extLst>
                </a:gridCol>
              </a:tblGrid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Denis Hains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CHS (Permanent Position)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Hydrographic Surveys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2930890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5393394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Jonathan Beaudoin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Academia, Industry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8332368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36861754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David Dodd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Academia,</a:t>
                      </a:r>
                      <a:r>
                        <a:rPr lang="en-C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0913870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4191117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Julian Goodyear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r>
                        <a:rPr lang="en-CA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Consultant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Government, Hydrography, Seafarer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12923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718292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 Lyall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Surveys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2191106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64747743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 Roy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Marine Institute (Cat B S5)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975366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58409320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Sanfacon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Hydrographic Surveys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122474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0834356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Ian Church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New Brunswick</a:t>
                      </a:r>
                      <a:r>
                        <a:rPr lang="en-C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Academia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41478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5298016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Jose M'Bala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Resources Canada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Surveys, Oil and Gas Surveys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38040482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85414171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Matthews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 Canada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Ports and Harbours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774718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95900" cy="410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718175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5626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Papua New Guinea $13M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513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7153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482725"/>
            <a:ext cx="4857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6350"/>
            <a:ext cx="32083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3824288"/>
            <a:ext cx="2311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784600" y="4648200"/>
            <a:ext cx="2311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Georgia</vt:lpstr>
      <vt:lpstr>Arial</vt:lpstr>
      <vt:lpstr>Calibri</vt:lpstr>
      <vt:lpstr>Courier New</vt:lpstr>
      <vt:lpstr>IIC Corp template 2011</vt:lpstr>
      <vt:lpstr>Hydrographic Certification  in Canada</vt:lpstr>
      <vt:lpstr>Overview</vt:lpstr>
      <vt:lpstr>IBSC Cat A &amp; Cat B Overview</vt:lpstr>
      <vt:lpstr>Certificate of Recognition</vt:lpstr>
      <vt:lpstr>Certification Scheme for Individuals</vt:lpstr>
      <vt:lpstr>Continuous Professional Development</vt:lpstr>
      <vt:lpstr>PowerPoint Presentation</vt:lpstr>
      <vt:lpstr>Papua New Guinea $13M</vt:lpstr>
      <vt:lpstr>PowerPoint Presentation</vt:lpstr>
      <vt:lpstr>80+ Registered Companies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2011-09-08T08:50:56Z</dcterms:created>
  <dcterms:modified xsi:type="dcterms:W3CDTF">2017-04-07T12:25:17Z</dcterms:modified>
</cp:coreProperties>
</file>