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0" r:id="rId3"/>
    <p:sldId id="315" r:id="rId4"/>
    <p:sldId id="324" r:id="rId5"/>
    <p:sldId id="329" r:id="rId6"/>
    <p:sldId id="330" r:id="rId7"/>
    <p:sldId id="342" r:id="rId8"/>
    <p:sldId id="325" r:id="rId9"/>
    <p:sldId id="326" r:id="rId10"/>
    <p:sldId id="331" r:id="rId11"/>
    <p:sldId id="341" r:id="rId12"/>
    <p:sldId id="328" r:id="rId13"/>
    <p:sldId id="332" r:id="rId14"/>
    <p:sldId id="333" r:id="rId15"/>
    <p:sldId id="335" r:id="rId16"/>
    <p:sldId id="334" r:id="rId17"/>
    <p:sldId id="336" r:id="rId18"/>
    <p:sldId id="338" r:id="rId19"/>
    <p:sldId id="337" r:id="rId2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CFFCC"/>
    <a:srgbClr val="99FFCC"/>
    <a:srgbClr val="99FF99"/>
    <a:srgbClr val="66FF66"/>
    <a:srgbClr val="FFFF66"/>
    <a:srgbClr val="005187"/>
    <a:srgbClr val="000000"/>
    <a:srgbClr val="55286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26" autoAdjust="0"/>
    <p:restoredTop sz="94580" autoAdjust="0"/>
  </p:normalViewPr>
  <p:slideViewPr>
    <p:cSldViewPr>
      <p:cViewPr varScale="1">
        <p:scale>
          <a:sx n="94" d="100"/>
          <a:sy n="94" d="100"/>
        </p:scale>
        <p:origin x="96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22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3756" y="470557"/>
            <a:ext cx="5762900" cy="4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60333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756" y="119718"/>
            <a:ext cx="2945129" cy="15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60333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26 October 2010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3757" y="9431066"/>
            <a:ext cx="5912544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60333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95202" y="9431066"/>
            <a:ext cx="224467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60333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169F8614-09D7-4843-B3F9-A431175A838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5366" name="Picture 19" descr="Def_p_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44" y="1"/>
            <a:ext cx="885131" cy="59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6549860" y="2939921"/>
            <a:ext cx="123111" cy="12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6548268" y="6881448"/>
            <a:ext cx="123111" cy="12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50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3756" y="472218"/>
            <a:ext cx="5762900" cy="43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60333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164" y="119718"/>
            <a:ext cx="2945129" cy="1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60333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26 October 2010</a:t>
            </a: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5600" y="982663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3756" y="4896773"/>
            <a:ext cx="4640567" cy="405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het opmaakprofiel van de modeltekst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2164" y="9431066"/>
            <a:ext cx="5988959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60333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96795" y="9431066"/>
            <a:ext cx="226059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60333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C16C24B1-3F57-4E7F-9347-F6D8F7C45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344" name="Picture 18" descr="Def_p_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2544" y="1"/>
            <a:ext cx="885131" cy="59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6549860" y="2939921"/>
            <a:ext cx="123111" cy="12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6548268" y="6881448"/>
            <a:ext cx="123111" cy="12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5036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17411" name="Tijdelijke aanduiding voor datum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26 October 2010</a:t>
            </a:r>
          </a:p>
        </p:txBody>
      </p:sp>
      <p:sp>
        <p:nvSpPr>
          <p:cNvPr id="17412" name="Tijdelijke aanduiding voor voettekst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Eventuele voettekst</a:t>
            </a:r>
          </a:p>
        </p:txBody>
      </p:sp>
      <p:sp>
        <p:nvSpPr>
          <p:cNvPr id="17413" name="Tijdelijke aanduiding voor dianumm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7FD6B-74D8-48DF-AF77-F3DC1C721E01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264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9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E61A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5" name="Rectangle 157"/>
          <p:cNvSpPr>
            <a:spLocks noChangeArrowheads="1"/>
          </p:cNvSpPr>
          <p:nvPr/>
        </p:nvSpPr>
        <p:spPr bwMode="auto">
          <a:xfrm>
            <a:off x="4933950" y="2474913"/>
            <a:ext cx="35988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6" name="shpDatum"/>
          <p:cNvSpPr>
            <a:spLocks noChangeArrowheads="1"/>
          </p:cNvSpPr>
          <p:nvPr/>
        </p:nvSpPr>
        <p:spPr bwMode="auto">
          <a:xfrm>
            <a:off x="4913311" y="5658148"/>
            <a:ext cx="4035425" cy="74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200" dirty="0" smtClean="0">
                <a:solidFill>
                  <a:schemeClr val="bg1"/>
                </a:solidFill>
              </a:rPr>
              <a:t>Captain Marc van der Donck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nl-NL" sz="1200" dirty="0" smtClean="0">
                <a:solidFill>
                  <a:schemeClr val="bg1"/>
                </a:solidFill>
              </a:rPr>
              <a:t>Council</a:t>
            </a:r>
            <a:r>
              <a:rPr lang="nl-NL" sz="1200" baseline="0" dirty="0" smtClean="0">
                <a:solidFill>
                  <a:schemeClr val="bg1"/>
                </a:solidFill>
              </a:rPr>
              <a:t> member </a:t>
            </a:r>
            <a:r>
              <a:rPr lang="nl-NL" sz="1200" baseline="0" dirty="0" err="1" smtClean="0">
                <a:solidFill>
                  <a:schemeClr val="bg1"/>
                </a:solidFill>
              </a:rPr>
              <a:t>from</a:t>
            </a:r>
            <a:r>
              <a:rPr lang="nl-NL" sz="1200" baseline="0" dirty="0" smtClean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MACHC </a:t>
            </a:r>
            <a:r>
              <a:rPr lang="nl-NL" sz="1200" dirty="0" err="1" smtClean="0">
                <a:solidFill>
                  <a:schemeClr val="bg1"/>
                </a:solidFill>
              </a:rPr>
              <a:t>region</a:t>
            </a:r>
            <a:endParaRPr lang="nl-NL" sz="1200" dirty="0" smtClean="0">
              <a:solidFill>
                <a:schemeClr val="bg1"/>
              </a:solidFill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nl-NL" sz="1200" dirty="0" smtClean="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nl-NL" sz="1200" dirty="0" smtClean="0">
                <a:solidFill>
                  <a:schemeClr val="bg1"/>
                </a:solidFill>
              </a:rPr>
              <a:t>November</a:t>
            </a:r>
            <a:r>
              <a:rPr lang="nl-NL" sz="1200" baseline="0" dirty="0" smtClean="0">
                <a:solidFill>
                  <a:schemeClr val="bg1"/>
                </a:solidFill>
              </a:rPr>
              <a:t>/</a:t>
            </a:r>
            <a:r>
              <a:rPr lang="nl-NL" sz="1200" dirty="0" smtClean="0">
                <a:solidFill>
                  <a:schemeClr val="bg1"/>
                </a:solidFill>
              </a:rPr>
              <a:t>December</a:t>
            </a:r>
            <a:r>
              <a:rPr lang="nl-NL" sz="1200" baseline="0" dirty="0" smtClean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2017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7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8" name="ZwarteB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9" name="RubriceringEnMerking"/>
          <p:cNvSpPr txBox="1">
            <a:spLocks noChangeArrowheads="1"/>
          </p:cNvSpPr>
          <p:nvPr/>
        </p:nvSpPr>
        <p:spPr bwMode="auto">
          <a:xfrm rot="16200000">
            <a:off x="5897563" y="3182938"/>
            <a:ext cx="6302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100" b="1">
              <a:solidFill>
                <a:schemeClr val="bg1"/>
              </a:solidFill>
            </a:endParaRPr>
          </a:p>
        </p:txBody>
      </p:sp>
      <p:pic>
        <p:nvPicPr>
          <p:cNvPr id="10" name="Picture 202" descr="Ke_Marine_Logo_Engel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veBenaming"/>
          <p:cNvSpPr txBox="1">
            <a:spLocks noChangeArrowheads="1"/>
          </p:cNvSpPr>
          <p:nvPr userDrawn="1"/>
        </p:nvSpPr>
        <p:spPr bwMode="auto">
          <a:xfrm>
            <a:off x="4913313" y="1071563"/>
            <a:ext cx="38877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 anchor="b"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200" dirty="0">
                <a:solidFill>
                  <a:schemeClr val="bg1"/>
                </a:solidFill>
              </a:rPr>
              <a:t>Hydrographic Service</a:t>
            </a:r>
          </a:p>
        </p:txBody>
      </p:sp>
      <p:sp>
        <p:nvSpPr>
          <p:cNvPr id="12" name="Afdeling"/>
          <p:cNvSpPr txBox="1">
            <a:spLocks noChangeArrowheads="1"/>
          </p:cNvSpPr>
          <p:nvPr userDrawn="1"/>
        </p:nvSpPr>
        <p:spPr bwMode="auto">
          <a:xfrm>
            <a:off x="4932363" y="5746750"/>
            <a:ext cx="38862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/>
          <a:lstStyle/>
          <a:p>
            <a:pPr eaLnBrk="0" hangingPunct="0">
              <a:spcBef>
                <a:spcPct val="50000"/>
              </a:spcBef>
              <a:defRPr/>
            </a:pPr>
            <a:endParaRPr lang="nl-NL" sz="1100">
              <a:solidFill>
                <a:schemeClr val="bg1"/>
              </a:solidFill>
            </a:endParaRPr>
          </a:p>
        </p:txBody>
      </p:sp>
      <p:sp>
        <p:nvSpPr>
          <p:cNvPr id="7368" name="Rectangle 20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933950" y="1696661"/>
            <a:ext cx="3598863" cy="892552"/>
          </a:xfrm>
        </p:spPr>
        <p:txBody>
          <a:bodyPr lIns="90000" tIns="45720" rIns="90000" bIns="45720" anchor="b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16th MACHC Conference</a:t>
            </a:r>
            <a:endParaRPr lang="nl-NL" dirty="0"/>
          </a:p>
        </p:txBody>
      </p:sp>
      <p:sp>
        <p:nvSpPr>
          <p:cNvPr id="7379" name="Rectangle 211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933950" y="2781300"/>
            <a:ext cx="3598863" cy="2447925"/>
          </a:xfrm>
        </p:spPr>
        <p:txBody>
          <a:bodyPr lIns="91440" tIns="45720" rIns="91440" bIns="45720"/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rgbClr val="FFC000"/>
                </a:solidFill>
              </a:defRPr>
            </a:lvl1pPr>
          </a:lstStyle>
          <a:p>
            <a:r>
              <a:rPr lang="nl-NL" dirty="0" smtClean="0"/>
              <a:t>Agenda item 2.2.1</a:t>
            </a:r>
          </a:p>
          <a:p>
            <a:endParaRPr lang="nl-NL" dirty="0" smtClean="0"/>
          </a:p>
          <a:p>
            <a:r>
              <a:rPr lang="en-US" noProof="0" dirty="0" smtClean="0"/>
              <a:t>Procedure for selecting the MACHC rep to the IHO council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1265238"/>
            <a:ext cx="1943100" cy="4754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65238"/>
            <a:ext cx="5678488" cy="4754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396875"/>
          </a:xfrm>
        </p:spPr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E61A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7" name="Rectangle 46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09600" y="1773238"/>
            <a:ext cx="77724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modeltekst te bewerken</a:t>
            </a:r>
          </a:p>
          <a:p>
            <a:pPr lvl="1"/>
            <a:r>
              <a:rPr lang="en-US" smtClean="0"/>
              <a:t> </a:t>
            </a:r>
          </a:p>
          <a:p>
            <a:pPr lvl="2"/>
            <a:r>
              <a:rPr lang="en-US" smtClean="0"/>
              <a:t> </a:t>
            </a:r>
          </a:p>
          <a:p>
            <a:pPr lvl="3"/>
            <a:r>
              <a:rPr lang="en-US" smtClean="0"/>
              <a:t> </a:t>
            </a:r>
          </a:p>
          <a:p>
            <a:pPr lvl="4"/>
            <a:r>
              <a:rPr lang="en-US" smtClean="0"/>
              <a:t> </a:t>
            </a:r>
          </a:p>
        </p:txBody>
      </p:sp>
      <p:sp>
        <p:nvSpPr>
          <p:cNvPr id="109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E61A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65238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nl-NL" smtClean="0"/>
          </a:p>
        </p:txBody>
      </p:sp>
      <p:sp>
        <p:nvSpPr>
          <p:cNvPr id="1100" name="shpBeeldmerk"/>
          <p:cNvSpPr>
            <a:spLocks noChangeArrowheads="1"/>
          </p:cNvSpPr>
          <p:nvPr/>
        </p:nvSpPr>
        <p:spPr bwMode="auto">
          <a:xfrm>
            <a:off x="19050" y="6330950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8EE11AD8-92F2-4C1E-BA97-C2E0F57E82BC}" type="slidenum">
              <a:rPr lang="nl-NL" sz="1000">
                <a:solidFill>
                  <a:schemeClr val="bg1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nl-NL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01" name="shpDatum"/>
          <p:cNvSpPr>
            <a:spLocks noChangeArrowheads="1"/>
          </p:cNvSpPr>
          <p:nvPr/>
        </p:nvSpPr>
        <p:spPr bwMode="auto">
          <a:xfrm>
            <a:off x="5724525" y="6531769"/>
            <a:ext cx="341947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nl-NL" sz="1200" dirty="0" smtClean="0">
                <a:solidFill>
                  <a:schemeClr val="bg1"/>
                </a:solidFill>
              </a:rPr>
              <a:t>November/December</a:t>
            </a:r>
            <a:r>
              <a:rPr lang="nl-NL" sz="1200" baseline="0" dirty="0" smtClean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2017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109" name="TitelSlide2"/>
          <p:cNvSpPr txBox="1">
            <a:spLocks noChangeArrowheads="1"/>
          </p:cNvSpPr>
          <p:nvPr/>
        </p:nvSpPr>
        <p:spPr bwMode="auto">
          <a:xfrm>
            <a:off x="19100" y="6531769"/>
            <a:ext cx="400685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18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MACHC Conference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113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18" name="ZwarteB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16" name="RubriceringEnMerking"/>
          <p:cNvSpPr txBox="1">
            <a:spLocks noChangeArrowheads="1"/>
          </p:cNvSpPr>
          <p:nvPr/>
        </p:nvSpPr>
        <p:spPr bwMode="auto">
          <a:xfrm rot="-5400000">
            <a:off x="5903119" y="3177382"/>
            <a:ext cx="63023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100" b="1">
              <a:solidFill>
                <a:schemeClr val="bg1"/>
              </a:solidFill>
            </a:endParaRPr>
          </a:p>
        </p:txBody>
      </p:sp>
      <p:pic>
        <p:nvPicPr>
          <p:cNvPr id="1036" name="LogoMarine" descr="K_Marine_Logo_Powerpoint_pos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0"/>
            <a:ext cx="439737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374650" indent="-184150" algn="l" rtl="0" eaLnBrk="0" fontAlgn="base" hangingPunct="0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2pPr>
      <a:lvl3pPr marL="660400" indent="2540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–"/>
        <a:defRPr sz="2200">
          <a:solidFill>
            <a:srgbClr val="000000"/>
          </a:solidFill>
          <a:latin typeface="+mn-lt"/>
        </a:defRPr>
      </a:lvl3pPr>
      <a:lvl4pPr marL="1166813" indent="-1778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›"/>
        <a:defRPr sz="2200">
          <a:solidFill>
            <a:srgbClr val="000000"/>
          </a:solidFill>
          <a:latin typeface="+mn-lt"/>
        </a:defRPr>
      </a:lvl4pPr>
      <a:lvl5pPr marL="1346200" indent="4826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5pPr>
      <a:lvl6pPr marL="18034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6pPr>
      <a:lvl7pPr marL="22606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3950" y="1696662"/>
            <a:ext cx="3598863" cy="892552"/>
          </a:xfrm>
        </p:spPr>
        <p:txBody>
          <a:bodyPr/>
          <a:lstStyle/>
          <a:p>
            <a:pPr algn="l"/>
            <a:r>
              <a:rPr lang="nl-NL" dirty="0" smtClean="0"/>
              <a:t>18</a:t>
            </a:r>
            <a:r>
              <a:rPr lang="nl-NL" baseline="30000" dirty="0" smtClean="0"/>
              <a:t>th</a:t>
            </a:r>
            <a:r>
              <a:rPr lang="nl-NL" dirty="0" smtClean="0"/>
              <a:t> MACHC Conference</a:t>
            </a:r>
            <a:endParaRPr lang="en-US" dirty="0"/>
          </a:p>
        </p:txBody>
      </p:sp>
      <p:sp>
        <p:nvSpPr>
          <p:cNvPr id="5" name="Rectangle 211"/>
          <p:cNvSpPr>
            <a:spLocks noGrp="1" noChangeArrowheads="1"/>
          </p:cNvSpPr>
          <p:nvPr>
            <p:ph type="subTitle" idx="1"/>
          </p:nvPr>
        </p:nvSpPr>
        <p:spPr>
          <a:xfrm>
            <a:off x="4933950" y="2781300"/>
            <a:ext cx="3814514" cy="2447925"/>
          </a:xfrm>
        </p:spPr>
        <p:txBody>
          <a:bodyPr lIns="91440" tIns="45720" rIns="91440" bIns="45720"/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rgbClr val="FFC000"/>
                </a:solidFill>
              </a:defRPr>
            </a:lvl1pPr>
          </a:lstStyle>
          <a:p>
            <a:endParaRPr lang="nl-NL" dirty="0" smtClean="0"/>
          </a:p>
          <a:p>
            <a:r>
              <a:rPr lang="nl-NL" dirty="0" smtClean="0"/>
              <a:t>Agenda item </a:t>
            </a:r>
            <a:r>
              <a:rPr lang="nl-NL" dirty="0" smtClean="0"/>
              <a:t>02.1B</a:t>
            </a:r>
            <a:endParaRPr lang="nl-NL" dirty="0" smtClean="0"/>
          </a:p>
          <a:p>
            <a:r>
              <a:rPr lang="en-US" noProof="0" dirty="0" smtClean="0"/>
              <a:t>1</a:t>
            </a:r>
            <a:r>
              <a:rPr lang="en-US" baseline="30000" noProof="0" dirty="0" smtClean="0"/>
              <a:t>th</a:t>
            </a:r>
            <a:r>
              <a:rPr lang="en-US" noProof="0" dirty="0" smtClean="0"/>
              <a:t> IHO Council report</a:t>
            </a:r>
            <a:endParaRPr lang="en-US" noProof="0" dirty="0"/>
          </a:p>
        </p:txBody>
      </p:sp>
      <p:pic>
        <p:nvPicPr>
          <p:cNvPr id="6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28" y="669791"/>
            <a:ext cx="2848928" cy="326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4425950"/>
            <a:ext cx="464502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1125538"/>
            <a:ext cx="24636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IRCC Report (1)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700808"/>
            <a:ext cx="7992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The Chair of IRCC put particular emphasis on the need for greater administrative support for Capacity Building; robust IT-based infrastructure within the IHO Secretariat; a proposed new IHO Resolution on overlapping ENC data; and the benefits of using SDB for risk assessment.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Netherlands, speaking on behalf of the MACHC, requested that means be found to fund the provision of CB activities at a consistent and reliable pace.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Council action.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SG to further investigate and report on the feasibility of recruiting a new staff member at the IHO Secretariat to provide management support for Capacity Building, as a matter of urgency.</a:t>
            </a:r>
          </a:p>
          <a:p>
            <a:pPr hangingPunct="0"/>
            <a:r>
              <a:rPr lang="nl-NL" sz="2000" dirty="0"/>
              <a:t>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669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1125538"/>
            <a:ext cx="24636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IRCC Report (2)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700808"/>
            <a:ext cx="81369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Counci</a:t>
            </a:r>
            <a:r>
              <a:rPr lang="en-GB" sz="2000" dirty="0"/>
              <a:t>l</a:t>
            </a:r>
            <a:r>
              <a:rPr lang="en-GB" sz="2000" dirty="0" smtClean="0"/>
              <a:t> endorsed </a:t>
            </a:r>
            <a:r>
              <a:rPr lang="en-GB" sz="2000" dirty="0"/>
              <a:t>the proposed IHO Resolution to address issues related to the existence of </a:t>
            </a:r>
            <a:r>
              <a:rPr lang="en-GB" sz="2000" u="sng" dirty="0"/>
              <a:t>overlapping ENC </a:t>
            </a:r>
            <a:r>
              <a:rPr lang="en-GB" sz="2000" u="sng" dirty="0" smtClean="0"/>
              <a:t>data</a:t>
            </a:r>
            <a:r>
              <a:rPr lang="en-GB" sz="2000" dirty="0" smtClean="0"/>
              <a:t>.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US" sz="2000" dirty="0"/>
              <a:t>ENC Overlaps will be prioritized according to safety of navigation.  RHCs are responsible for identifying and assessing areas of overlap and associated </a:t>
            </a:r>
            <a:r>
              <a:rPr lang="en-US" sz="2000" dirty="0" smtClean="0"/>
              <a:t>risk.</a:t>
            </a:r>
            <a:endParaRPr lang="en-GB" sz="2000" dirty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Council </a:t>
            </a:r>
            <a:r>
              <a:rPr lang="en-GB" sz="2000" dirty="0"/>
              <a:t>endorsed the proposed revocation of IHO Resolution 1/1992 – </a:t>
            </a:r>
            <a:r>
              <a:rPr lang="en-GB" sz="2000" i="1" u="sng" dirty="0"/>
              <a:t>Monitoring of INT Charts</a:t>
            </a:r>
            <a:r>
              <a:rPr lang="en-GB" sz="2000" u="sng" dirty="0"/>
              <a:t> </a:t>
            </a:r>
            <a:r>
              <a:rPr lang="en-GB" sz="2000" dirty="0" smtClean="0"/>
              <a:t>–.</a:t>
            </a:r>
          </a:p>
          <a:p>
            <a:pPr marL="800100" lvl="2" indent="-342900" hangingPunct="0">
              <a:buFont typeface="Arial" panose="020B0604020202020204" pitchFamily="34" charset="0"/>
              <a:buChar char="•"/>
            </a:pPr>
            <a:r>
              <a:rPr lang="en-US" sz="2000" dirty="0"/>
              <a:t>RHCs </a:t>
            </a:r>
            <a:r>
              <a:rPr lang="en-US" sz="2000" dirty="0" smtClean="0"/>
              <a:t>will now be responsible </a:t>
            </a:r>
            <a:r>
              <a:rPr lang="en-US" sz="2000" dirty="0"/>
              <a:t>for monitoring INT charts and should make sure that new INT charts meet </a:t>
            </a:r>
            <a:r>
              <a:rPr lang="en-US" sz="2000" dirty="0" smtClean="0"/>
              <a:t>specs.</a:t>
            </a:r>
            <a:endParaRPr lang="en-US" sz="2000" dirty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Council </a:t>
            </a:r>
            <a:r>
              <a:rPr lang="en-GB" sz="2000" dirty="0"/>
              <a:t>endorsed the proposed new edition 2.0.0 of IHO Publication C-17 - </a:t>
            </a:r>
            <a:r>
              <a:rPr lang="en-GB" sz="2000" i="1" u="sng" dirty="0"/>
              <a:t>Spatial Data Infrastructures "The Marine Dimension" </a:t>
            </a:r>
            <a:r>
              <a:rPr lang="en-GB" sz="2000" i="1" dirty="0"/>
              <a:t>- Guidance for Hydrographic </a:t>
            </a:r>
            <a:r>
              <a:rPr lang="en-GB" sz="2000" i="1" dirty="0" smtClean="0"/>
              <a:t>Offices.</a:t>
            </a:r>
            <a:r>
              <a:rPr lang="en-GB" sz="2000" dirty="0" smtClean="0"/>
              <a:t> 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hangingPunct="0"/>
            <a:r>
              <a:rPr lang="nl-NL" sz="2000" dirty="0"/>
              <a:t>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259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1125538"/>
            <a:ext cx="72095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Work plan </a:t>
            </a:r>
            <a:r>
              <a:rPr lang="en-GB" dirty="0">
                <a:solidFill>
                  <a:schemeClr val="tx2"/>
                </a:solidFill>
              </a:rPr>
              <a:t>2018 priorities: WP </a:t>
            </a:r>
            <a:r>
              <a:rPr lang="en-GB" dirty="0" smtClean="0">
                <a:solidFill>
                  <a:schemeClr val="tx2"/>
                </a:solidFill>
              </a:rPr>
              <a:t>1 Corporate </a:t>
            </a:r>
            <a:r>
              <a:rPr lang="en-GB" dirty="0">
                <a:solidFill>
                  <a:schemeClr val="tx2"/>
                </a:solidFill>
              </a:rPr>
              <a:t>affairs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1700808"/>
            <a:ext cx="7992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hangingPunct="1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ontribute </a:t>
            </a:r>
            <a:r>
              <a:rPr lang="en-US" sz="2000" dirty="0"/>
              <a:t>to the IMO-IHO Harmonization Group on Data </a:t>
            </a:r>
            <a:r>
              <a:rPr lang="en-US" sz="2000" dirty="0" smtClean="0"/>
              <a:t>Modelling. </a:t>
            </a:r>
            <a:endParaRPr lang="en-US" sz="2000" dirty="0"/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Assess </a:t>
            </a:r>
            <a:r>
              <a:rPr lang="en-US" sz="2000" dirty="0"/>
              <a:t>the range and efficiency of participation on events outside the core of hydrographic </a:t>
            </a:r>
            <a:r>
              <a:rPr lang="en-US" sz="2000" dirty="0" smtClean="0"/>
              <a:t>interest.</a:t>
            </a:r>
            <a:endParaRPr lang="en-US" sz="2000" dirty="0"/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Plan </a:t>
            </a:r>
            <a:r>
              <a:rPr lang="en-US" sz="2000" dirty="0"/>
              <a:t>and start a complete overhaul of the IHO website including incorporation of </a:t>
            </a:r>
            <a:r>
              <a:rPr lang="en-US" sz="2000" dirty="0" smtClean="0"/>
              <a:t>GIS-services</a:t>
            </a:r>
            <a:r>
              <a:rPr lang="en-US" sz="2000" dirty="0"/>
              <a:t>.</a:t>
            </a:r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Manage </a:t>
            </a:r>
            <a:r>
              <a:rPr lang="en-US" sz="2000" dirty="0"/>
              <a:t>the anticipated wave of new IHO </a:t>
            </a:r>
            <a:r>
              <a:rPr lang="en-US" sz="2000" dirty="0" smtClean="0"/>
              <a:t>membership. </a:t>
            </a:r>
            <a:endParaRPr lang="en-US" sz="2000" dirty="0"/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Assist </a:t>
            </a:r>
            <a:r>
              <a:rPr lang="en-US" sz="2000" dirty="0"/>
              <a:t>the Council in its phase of operational consolidation and contribute to the revision process of the Strategic </a:t>
            </a:r>
            <a:r>
              <a:rPr lang="en-US" sz="2000" dirty="0" smtClean="0"/>
              <a:t>Plan (Decision A1/03).</a:t>
            </a:r>
            <a:endParaRPr lang="en-US" sz="2000" dirty="0"/>
          </a:p>
          <a:p>
            <a:pPr hangingPunct="0"/>
            <a:r>
              <a:rPr lang="nl-NL" sz="2000" dirty="0"/>
              <a:t>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44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1125538"/>
            <a:ext cx="81369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Work plan 2018 priorities: WP </a:t>
            </a:r>
            <a:r>
              <a:rPr lang="en-GB" dirty="0" smtClean="0">
                <a:solidFill>
                  <a:schemeClr val="tx2"/>
                </a:solidFill>
              </a:rPr>
              <a:t>2 HSS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700808"/>
            <a:ext cx="83529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hangingPunct="1">
              <a:buFont typeface="Arial" panose="020B0604020202020204" pitchFamily="34" charset="0"/>
              <a:buChar char="•"/>
            </a:pPr>
            <a:r>
              <a:rPr lang="en-US" sz="2000" dirty="0"/>
              <a:t>D</a:t>
            </a:r>
            <a:r>
              <a:rPr lang="en-US" sz="2000" dirty="0" smtClean="0"/>
              <a:t>evelop </a:t>
            </a:r>
            <a:r>
              <a:rPr lang="en-US" sz="2000" dirty="0"/>
              <a:t>an S-100 Interoperability </a:t>
            </a:r>
            <a:r>
              <a:rPr lang="en-US" sz="2000" dirty="0" smtClean="0"/>
              <a:t>Specification</a:t>
            </a:r>
            <a:r>
              <a:rPr lang="en-US" sz="2000" dirty="0"/>
              <a:t>.</a:t>
            </a:r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Develop </a:t>
            </a:r>
            <a:r>
              <a:rPr lang="en-US" sz="2000" dirty="0"/>
              <a:t>all the components needed to make S-101 a </a:t>
            </a:r>
            <a:r>
              <a:rPr lang="en-US" sz="2000" dirty="0" smtClean="0"/>
              <a:t>reality.</a:t>
            </a:r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Develop </a:t>
            </a:r>
            <a:r>
              <a:rPr lang="en-US" sz="2000" dirty="0"/>
              <a:t>S-121 product specifications for maritime limits and </a:t>
            </a:r>
            <a:r>
              <a:rPr lang="en-US" sz="2000" dirty="0" smtClean="0"/>
              <a:t>boundaries. </a:t>
            </a:r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Consider </a:t>
            </a:r>
            <a:r>
              <a:rPr lang="en-US" sz="2000" dirty="0"/>
              <a:t>data quality aspects in an appropriate and harmonized way for all S-100 based product </a:t>
            </a:r>
            <a:r>
              <a:rPr lang="en-US" sz="2000" dirty="0" smtClean="0"/>
              <a:t>specifications</a:t>
            </a:r>
            <a:r>
              <a:rPr lang="en-US" sz="2000" dirty="0"/>
              <a:t>.</a:t>
            </a:r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Prepare </a:t>
            </a:r>
            <a:r>
              <a:rPr lang="en-US" sz="2000" dirty="0"/>
              <a:t>Ed. 6.0.0 of </a:t>
            </a:r>
            <a:r>
              <a:rPr lang="en-US" sz="2000" dirty="0" smtClean="0"/>
              <a:t>S-44. </a:t>
            </a:r>
            <a:endParaRPr lang="en-US" sz="2000" dirty="0"/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Develop </a:t>
            </a:r>
            <a:r>
              <a:rPr lang="en-US" sz="2000" dirty="0"/>
              <a:t>initial guidance on definition and harmonization of Maritime Service Portfolios.</a:t>
            </a:r>
          </a:p>
          <a:p>
            <a:pPr hangingPunct="0"/>
            <a:r>
              <a:rPr lang="nl-NL" sz="2000" dirty="0"/>
              <a:t>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40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1125538"/>
            <a:ext cx="58727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Work plan 2018 priorities: WP </a:t>
            </a:r>
            <a:r>
              <a:rPr lang="en-GB" dirty="0" smtClean="0">
                <a:solidFill>
                  <a:schemeClr val="tx2"/>
                </a:solidFill>
              </a:rPr>
              <a:t>3 IRC (1)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74727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9944" y="1844824"/>
            <a:ext cx="82005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US" sz="2000" dirty="0" smtClean="0"/>
              <a:t>Capacity </a:t>
            </a:r>
            <a:r>
              <a:rPr lang="en-US" sz="2000" dirty="0"/>
              <a:t>Building (CB) </a:t>
            </a:r>
            <a:r>
              <a:rPr lang="en-US" sz="2000" dirty="0" smtClean="0"/>
              <a:t>provision</a:t>
            </a:r>
            <a:r>
              <a:rPr lang="en-US" sz="2000" dirty="0"/>
              <a:t>. </a:t>
            </a:r>
            <a:endParaRPr lang="en-US" sz="2000" dirty="0" smtClean="0"/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US" sz="2000" dirty="0" smtClean="0"/>
              <a:t>Need for additional funding, </a:t>
            </a:r>
            <a:r>
              <a:rPr lang="en-US" sz="2000" dirty="0"/>
              <a:t>permanent CB coordinators </a:t>
            </a:r>
            <a:r>
              <a:rPr lang="en-US" sz="2000" dirty="0" smtClean="0"/>
              <a:t>and additional </a:t>
            </a:r>
            <a:r>
              <a:rPr lang="en-US" sz="2000" dirty="0"/>
              <a:t>CB assistance in the </a:t>
            </a:r>
            <a:r>
              <a:rPr lang="en-US" sz="2000" dirty="0" smtClean="0"/>
              <a:t>IHO-S.</a:t>
            </a:r>
            <a:endParaRPr lang="en-US" sz="2000" dirty="0"/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Continued </a:t>
            </a:r>
            <a:r>
              <a:rPr lang="en-US" sz="2000" dirty="0"/>
              <a:t>development and maintenance of ENC and INT Chart Schemes. 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</a:t>
            </a:r>
            <a:r>
              <a:rPr lang="en-US" sz="2000" dirty="0" smtClean="0"/>
              <a:t>ack </a:t>
            </a:r>
            <a:r>
              <a:rPr lang="en-US" sz="2000" dirty="0"/>
              <a:t>of appropriate surveys or re-surveys in areas where there is no satisfactory coverage. </a:t>
            </a:r>
            <a:endParaRPr lang="en-US" sz="2000" dirty="0" smtClean="0"/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Development </a:t>
            </a:r>
            <a:r>
              <a:rPr lang="en-US" sz="2000" dirty="0"/>
              <a:t>of crowd sourced bathymetry (CSB) guidelines. 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There </a:t>
            </a:r>
            <a:r>
              <a:rPr lang="en-US" sz="2000" dirty="0"/>
              <a:t>has been a low response from </a:t>
            </a:r>
            <a:r>
              <a:rPr lang="en-US" sz="2000" dirty="0" smtClean="0"/>
              <a:t>MS </a:t>
            </a:r>
            <a:r>
              <a:rPr lang="en-US" sz="2000" dirty="0"/>
              <a:t>on the draft of CSB guidance; and ongoing </a:t>
            </a:r>
            <a:r>
              <a:rPr lang="en-US" sz="2000" dirty="0" smtClean="0"/>
              <a:t>skepticism </a:t>
            </a:r>
            <a:r>
              <a:rPr lang="en-US" sz="2000" dirty="0"/>
              <a:t>on the CSB </a:t>
            </a:r>
            <a:r>
              <a:rPr lang="en-US" sz="2000" dirty="0" smtClean="0"/>
              <a:t>concept </a:t>
            </a:r>
            <a:r>
              <a:rPr lang="en-US" sz="2000" dirty="0"/>
              <a:t>amidst the maritime community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40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1125538"/>
            <a:ext cx="58727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Work plan 2018 priorities: WP </a:t>
            </a:r>
            <a:r>
              <a:rPr lang="en-GB" dirty="0" smtClean="0">
                <a:solidFill>
                  <a:schemeClr val="tx2"/>
                </a:solidFill>
              </a:rPr>
              <a:t>3 IRC (2)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74727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9944" y="1844824"/>
            <a:ext cx="82005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Seabed 2030 Project Management Plan. 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Establish </a:t>
            </a:r>
            <a:r>
              <a:rPr lang="en-US" sz="2000" dirty="0"/>
              <a:t>robust fund management and supervision of project </a:t>
            </a:r>
            <a:r>
              <a:rPr lang="en-US" sz="2000" dirty="0" smtClean="0"/>
              <a:t>activities</a:t>
            </a:r>
            <a:r>
              <a:rPr lang="en-US" sz="2000" dirty="0"/>
              <a:t>.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Coordinate </a:t>
            </a:r>
            <a:r>
              <a:rPr lang="en-US" sz="2000" dirty="0"/>
              <a:t>with the ongoing IHO CSB initiative. 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Highlight </a:t>
            </a:r>
            <a:r>
              <a:rPr lang="en-US" sz="2000" dirty="0"/>
              <a:t>seabed mapping projects in all relevant platforms. </a:t>
            </a:r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lvl="0" indent="-342900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Marine </a:t>
            </a:r>
            <a:r>
              <a:rPr lang="en-US" sz="2000" dirty="0"/>
              <a:t>Spatial Data Infrastructures (MSDI). 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Funding </a:t>
            </a:r>
            <a:r>
              <a:rPr lang="en-US" sz="2000" dirty="0"/>
              <a:t>for the Concept Development Study (CDS) for MSDI </a:t>
            </a:r>
            <a:r>
              <a:rPr lang="en-US" sz="2000" dirty="0" smtClean="0"/>
              <a:t>pending </a:t>
            </a:r>
            <a:r>
              <a:rPr lang="en-US" sz="2000" dirty="0"/>
              <a:t>IHO </a:t>
            </a:r>
            <a:r>
              <a:rPr lang="en-US" sz="2000" dirty="0" smtClean="0"/>
              <a:t>approval.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Low MS </a:t>
            </a:r>
            <a:r>
              <a:rPr lang="en-US" sz="2000" dirty="0"/>
              <a:t>engagement on MSDI-related activities. </a:t>
            </a:r>
          </a:p>
        </p:txBody>
      </p:sp>
    </p:spTree>
    <p:extLst>
      <p:ext uri="{BB962C8B-B14F-4D97-AF65-F5344CB8AC3E}">
        <p14:creationId xmlns:p14="http://schemas.microsoft.com/office/powerpoint/2010/main" val="2381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1125538"/>
            <a:ext cx="39860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Work plan 2018: Decisions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700808"/>
            <a:ext cx="7992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Council decision.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Endorse the proposals made by the IHO SG and Directors on the key priorities in the IHO 2018 programme of work.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Encouraged MS and the IHO Sec. to:</a:t>
            </a:r>
          </a:p>
          <a:p>
            <a:pPr marL="1257300" lvl="2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consider the engagement with the UN-GGIM Working Group on Marine Geospatial Information;</a:t>
            </a:r>
          </a:p>
          <a:p>
            <a:pPr marL="1257300" lvl="2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re-evaluate the allocation of their resources in the light of key work items to be supported.</a:t>
            </a:r>
          </a:p>
          <a:p>
            <a:pPr marL="1257300" lvl="2" indent="-342900" hangingPunct="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Of note.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AU" sz="2000" dirty="0" smtClean="0"/>
              <a:t>The </a:t>
            </a:r>
            <a:r>
              <a:rPr lang="en-AU" sz="2000" dirty="0"/>
              <a:t>Acting Chair of the </a:t>
            </a:r>
            <a:r>
              <a:rPr lang="en-AU" sz="2000" dirty="0" smtClean="0"/>
              <a:t>HSSC </a:t>
            </a:r>
            <a:r>
              <a:rPr lang="en-AU" sz="2000" dirty="0"/>
              <a:t>and the Chair of IRCC stated that they had been consulted and were in support of the priorities presented by both Directors.</a:t>
            </a:r>
            <a:endParaRPr lang="en-US" sz="2000" dirty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340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1125538"/>
            <a:ext cx="336034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Hydrographic interest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700808"/>
            <a:ext cx="7992888" cy="1425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Background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One-third </a:t>
            </a:r>
            <a:r>
              <a:rPr lang="en-GB" sz="2000" dirty="0"/>
              <a:t>of Council seats </a:t>
            </a:r>
            <a:r>
              <a:rPr lang="en-GB" sz="2000" dirty="0" smtClean="0"/>
              <a:t>are allocated </a:t>
            </a:r>
            <a:r>
              <a:rPr lang="en-GB" sz="2000" dirty="0"/>
              <a:t>to Member </a:t>
            </a:r>
            <a:r>
              <a:rPr lang="en-GB" sz="2000" dirty="0" smtClean="0"/>
              <a:t>States on the basis of their “hydrographic </a:t>
            </a:r>
            <a:r>
              <a:rPr lang="en-GB" sz="2000" dirty="0"/>
              <a:t>interest</a:t>
            </a:r>
            <a:r>
              <a:rPr lang="en-GB" sz="2000" dirty="0" smtClean="0"/>
              <a:t>”.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Currently the hydrographic interest  is derived from the </a:t>
            </a:r>
            <a:r>
              <a:rPr lang="en-GB" sz="2000" dirty="0"/>
              <a:t>IHO formula for calculating national flag </a:t>
            </a:r>
            <a:r>
              <a:rPr lang="en-GB" sz="2000" dirty="0" smtClean="0"/>
              <a:t>tonnage. 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There is a requirement </a:t>
            </a:r>
            <a:r>
              <a:rPr lang="en-GB" sz="2000" dirty="0"/>
              <a:t>for </a:t>
            </a:r>
            <a:r>
              <a:rPr lang="en-GB" sz="2000" dirty="0" smtClean="0"/>
              <a:t>A2 to </a:t>
            </a:r>
            <a:r>
              <a:rPr lang="en-GB" sz="2000" dirty="0"/>
              <a:t>reconsider what constituted an interest in </a:t>
            </a:r>
            <a:r>
              <a:rPr lang="en-GB" sz="2000" dirty="0" smtClean="0"/>
              <a:t>hydrography. 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Council was invited to include </a:t>
            </a:r>
            <a:r>
              <a:rPr lang="en-GB" sz="2000" dirty="0" smtClean="0"/>
              <a:t>considerations </a:t>
            </a:r>
            <a:r>
              <a:rPr lang="en-GB" sz="2000" dirty="0"/>
              <a:t>of </a:t>
            </a:r>
            <a:r>
              <a:rPr lang="en-GB" sz="2000" dirty="0" smtClean="0"/>
              <a:t>this </a:t>
            </a:r>
            <a:r>
              <a:rPr lang="en-GB" sz="2000" dirty="0"/>
              <a:t>definition in its Work </a:t>
            </a:r>
            <a:r>
              <a:rPr lang="en-GB" sz="2000" dirty="0" smtClean="0"/>
              <a:t>Programme.</a:t>
            </a:r>
          </a:p>
          <a:p>
            <a:pPr hangingPunct="0"/>
            <a:endParaRPr lang="en-GB" sz="2000" dirty="0" smtClean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Outcome discussion.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GB" sz="2000" dirty="0"/>
              <a:t>The Council agreed that no formal or cohesive view from the Council as a whole should be </a:t>
            </a:r>
            <a:r>
              <a:rPr lang="en-GB" sz="2000" dirty="0" smtClean="0"/>
              <a:t>communicated.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Individual </a:t>
            </a:r>
            <a:r>
              <a:rPr lang="en-GB" sz="2000" dirty="0"/>
              <a:t>views of members of the Council could be communicated as set down in the </a:t>
            </a:r>
            <a:r>
              <a:rPr lang="en-GB" sz="2000" dirty="0" smtClean="0"/>
              <a:t>record of meeting.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en-US" sz="2000" dirty="0"/>
          </a:p>
          <a:p>
            <a:pPr hangingPunct="0"/>
            <a:endParaRPr lang="nl-NL" sz="2000" dirty="0" smtClean="0"/>
          </a:p>
          <a:p>
            <a:pPr hangingPunct="0"/>
            <a:endParaRPr lang="nl-NL" sz="2000" dirty="0"/>
          </a:p>
          <a:p>
            <a:pPr hangingPunct="0"/>
            <a:endParaRPr lang="nl-NL" sz="2000" dirty="0" smtClean="0"/>
          </a:p>
          <a:p>
            <a:pPr hangingPunct="0"/>
            <a:endParaRPr lang="nl-NL" sz="2000" dirty="0"/>
          </a:p>
          <a:p>
            <a:pPr hangingPunct="0"/>
            <a:endParaRPr lang="nl-NL" sz="2000" dirty="0" smtClean="0"/>
          </a:p>
          <a:p>
            <a:pPr hangingPunct="0"/>
            <a:endParaRPr lang="nl-NL" sz="2000" dirty="0"/>
          </a:p>
          <a:p>
            <a:pPr hangingPunct="0"/>
            <a:endParaRPr lang="nl-NL" sz="2000" dirty="0" smtClean="0"/>
          </a:p>
          <a:p>
            <a:pPr hangingPunct="0"/>
            <a:r>
              <a:rPr lang="nl-NL" sz="2000" dirty="0" smtClean="0"/>
              <a:t>Nu </a:t>
            </a:r>
            <a:r>
              <a:rPr lang="nl-NL" sz="2000" dirty="0"/>
              <a:t>is totale vlagtonnage van een lidstaat de maat voor </a:t>
            </a:r>
            <a:r>
              <a:rPr lang="nl-NL" sz="2000" dirty="0" err="1"/>
              <a:t>hydrografic</a:t>
            </a:r>
            <a:r>
              <a:rPr lang="nl-NL" sz="2000" dirty="0"/>
              <a:t> interest en bepaalt daarmee 10 van de 30 zetels in de Council (de overige 20 worden aangewezen door de </a:t>
            </a:r>
            <a:r>
              <a:rPr lang="nl-NL" sz="2000" dirty="0" err="1"/>
              <a:t>RHCs</a:t>
            </a:r>
            <a:r>
              <a:rPr lang="nl-NL" sz="2000" dirty="0"/>
              <a:t>). In A-2 moet deze definitie van Hydrographic interest worden overwogen.</a:t>
            </a:r>
            <a:endParaRPr lang="en-US" sz="2000" dirty="0"/>
          </a:p>
          <a:p>
            <a:pPr hangingPunct="0"/>
            <a:r>
              <a:rPr lang="nl-NL" sz="2000" dirty="0"/>
              <a:t> </a:t>
            </a:r>
            <a:endParaRPr lang="en-US" sz="2000" dirty="0"/>
          </a:p>
          <a:p>
            <a:pPr hangingPunct="0"/>
            <a:r>
              <a:rPr lang="nl-NL" sz="2000" dirty="0"/>
              <a:t>Tijdens de vergadering gaven leden met een hoog tonnage aan de definitie zo te willen houden (</a:t>
            </a:r>
            <a:r>
              <a:rPr lang="nl-NL" sz="2000" dirty="0" err="1"/>
              <a:t>why</a:t>
            </a:r>
            <a:r>
              <a:rPr lang="nl-NL" sz="2000" dirty="0"/>
              <a:t> change). Op de vraag van NL of dit dan ook het standpunt van Council was en dat dit als advies naar A-2 zou worden gebracht was het antwoord nee. Daarvoor ontbrak het aan richtlijnen en context van de Assembly.</a:t>
            </a:r>
            <a:endParaRPr lang="en-US" sz="2000" dirty="0"/>
          </a:p>
          <a:p>
            <a:pPr hangingPunct="0"/>
            <a:r>
              <a:rPr lang="nl-NL" sz="2000" i="1" dirty="0"/>
              <a:t> </a:t>
            </a:r>
            <a:endParaRPr lang="en-US" sz="2000" dirty="0"/>
          </a:p>
          <a:p>
            <a:pPr hangingPunct="0"/>
            <a:r>
              <a:rPr lang="nl-NL" sz="2000" i="1" dirty="0"/>
              <a:t>“Action C1/47: IHO Sec </a:t>
            </a:r>
            <a:r>
              <a:rPr lang="nl-NL" sz="2000" i="1" dirty="0" err="1"/>
              <a:t>to</a:t>
            </a:r>
            <a:r>
              <a:rPr lang="nl-NL" sz="2000" i="1" dirty="0"/>
              <a:t> </a:t>
            </a:r>
            <a:r>
              <a:rPr lang="nl-NL" sz="2000" i="1" dirty="0" err="1"/>
              <a:t>raise</a:t>
            </a:r>
            <a:r>
              <a:rPr lang="nl-NL" sz="2000" i="1" dirty="0"/>
              <a:t> the issue of the </a:t>
            </a:r>
            <a:r>
              <a:rPr lang="nl-NL" sz="2000" i="1" dirty="0" err="1"/>
              <a:t>definition</a:t>
            </a:r>
            <a:r>
              <a:rPr lang="nl-NL" sz="2000" i="1" dirty="0"/>
              <a:t> of </a:t>
            </a:r>
            <a:r>
              <a:rPr lang="nl-NL" sz="2000" i="1" dirty="0" err="1"/>
              <a:t>hydrographic</a:t>
            </a:r>
            <a:r>
              <a:rPr lang="nl-NL" sz="2000" i="1" dirty="0"/>
              <a:t> </a:t>
            </a:r>
            <a:r>
              <a:rPr lang="nl-NL" sz="2000" i="1" dirty="0" err="1"/>
              <a:t>interests</a:t>
            </a:r>
            <a:r>
              <a:rPr lang="nl-NL" sz="2000" i="1" dirty="0"/>
              <a:t> at A-2 in </a:t>
            </a:r>
            <a:r>
              <a:rPr lang="nl-NL" sz="2000" i="1" dirty="0" err="1"/>
              <a:t>accordance</a:t>
            </a:r>
            <a:r>
              <a:rPr lang="nl-NL" sz="2000" i="1" dirty="0"/>
              <a:t> </a:t>
            </a:r>
            <a:r>
              <a:rPr lang="nl-NL" sz="2000" i="1" dirty="0" err="1"/>
              <a:t>with</a:t>
            </a:r>
            <a:r>
              <a:rPr lang="nl-NL" sz="2000" i="1" dirty="0"/>
              <a:t>  Clause ( c ) of Art. 16 of the General </a:t>
            </a:r>
            <a:r>
              <a:rPr lang="nl-NL" sz="2000" i="1" dirty="0" err="1"/>
              <a:t>Regulations</a:t>
            </a:r>
            <a:r>
              <a:rPr lang="nl-NL" sz="2000" i="1" dirty="0"/>
              <a:t> </a:t>
            </a:r>
            <a:r>
              <a:rPr lang="nl-NL" sz="2000" i="1" dirty="0" err="1"/>
              <a:t>and</a:t>
            </a:r>
            <a:r>
              <a:rPr lang="nl-NL" sz="2000" i="1" dirty="0"/>
              <a:t> </a:t>
            </a:r>
            <a:r>
              <a:rPr lang="nl-NL" sz="2000" i="1" dirty="0" err="1"/>
              <a:t>request</a:t>
            </a:r>
            <a:r>
              <a:rPr lang="nl-NL" sz="2000" i="1" dirty="0"/>
              <a:t> </a:t>
            </a:r>
            <a:r>
              <a:rPr lang="nl-NL" sz="2000" i="1" dirty="0" err="1"/>
              <a:t>possible</a:t>
            </a:r>
            <a:r>
              <a:rPr lang="nl-NL" sz="2000" i="1" dirty="0"/>
              <a:t> </a:t>
            </a:r>
            <a:r>
              <a:rPr lang="nl-NL" sz="2000" i="1" dirty="0" err="1"/>
              <a:t>guidance</a:t>
            </a:r>
            <a:r>
              <a:rPr lang="nl-NL" sz="2000" i="1" dirty="0"/>
              <a:t> on the </a:t>
            </a:r>
            <a:r>
              <a:rPr lang="nl-NL" sz="2000" i="1" dirty="0" err="1"/>
              <a:t>objectives</a:t>
            </a:r>
            <a:r>
              <a:rPr lang="nl-NL" sz="2000" i="1" dirty="0"/>
              <a:t> </a:t>
            </a:r>
            <a:r>
              <a:rPr lang="nl-NL" sz="2000" i="1" dirty="0" err="1"/>
              <a:t>and</a:t>
            </a:r>
            <a:r>
              <a:rPr lang="nl-NL" sz="2000" i="1" dirty="0"/>
              <a:t> </a:t>
            </a:r>
            <a:r>
              <a:rPr lang="nl-NL" sz="2000" i="1" dirty="0" err="1"/>
              <a:t>ways</a:t>
            </a:r>
            <a:r>
              <a:rPr lang="nl-NL" sz="2000" i="1" dirty="0"/>
              <a:t> </a:t>
            </a:r>
            <a:r>
              <a:rPr lang="nl-NL" sz="2000" i="1" dirty="0" err="1"/>
              <a:t>to</a:t>
            </a:r>
            <a:r>
              <a:rPr lang="nl-NL" sz="2000" i="1" dirty="0"/>
              <a:t> </a:t>
            </a:r>
            <a:r>
              <a:rPr lang="nl-NL" sz="2000" i="1" dirty="0" err="1"/>
              <a:t>reconsider</a:t>
            </a:r>
            <a:r>
              <a:rPr lang="nl-NL" sz="2000" i="1" dirty="0"/>
              <a:t> </a:t>
            </a:r>
            <a:r>
              <a:rPr lang="nl-NL" sz="2000" i="1" dirty="0" err="1"/>
              <a:t>this</a:t>
            </a:r>
            <a:r>
              <a:rPr lang="nl-NL" sz="2000" i="1" dirty="0"/>
              <a:t> issue.”</a:t>
            </a:r>
            <a:endParaRPr lang="en-US" sz="2000" dirty="0"/>
          </a:p>
          <a:p>
            <a:pPr hangingPunct="0"/>
            <a:r>
              <a:rPr lang="nl-NL" sz="2000" i="1" dirty="0"/>
              <a:t> </a:t>
            </a:r>
            <a:endParaRPr lang="en-US" sz="2000" dirty="0"/>
          </a:p>
          <a:p>
            <a:r>
              <a:rPr lang="nl-NL" sz="2000" i="1" dirty="0" err="1"/>
              <a:t>Decision</a:t>
            </a:r>
            <a:r>
              <a:rPr lang="nl-NL" sz="2000" i="1" dirty="0"/>
              <a:t> C1/48: The Council </a:t>
            </a:r>
            <a:r>
              <a:rPr lang="nl-NL" sz="2000" i="1" dirty="0" err="1"/>
              <a:t>decided</a:t>
            </a:r>
            <a:r>
              <a:rPr lang="nl-NL" sz="2000" i="1" dirty="0"/>
              <a:t> </a:t>
            </a:r>
            <a:r>
              <a:rPr lang="nl-NL" sz="2000" i="1" dirty="0" err="1"/>
              <a:t>not</a:t>
            </a:r>
            <a:r>
              <a:rPr lang="nl-NL" sz="2000" i="1" dirty="0"/>
              <a:t> </a:t>
            </a:r>
            <a:r>
              <a:rPr lang="nl-NL" sz="2000" i="1" dirty="0" err="1"/>
              <a:t>to</a:t>
            </a:r>
            <a:r>
              <a:rPr lang="nl-NL" sz="2000" i="1" dirty="0"/>
              <a:t> </a:t>
            </a:r>
            <a:r>
              <a:rPr lang="nl-NL" sz="2000" i="1" dirty="0" err="1"/>
              <a:t>include</a:t>
            </a:r>
            <a:r>
              <a:rPr lang="nl-NL" sz="2000" i="1" dirty="0"/>
              <a:t> the </a:t>
            </a:r>
            <a:r>
              <a:rPr lang="nl-NL" sz="2000" i="1" dirty="0" err="1"/>
              <a:t>consideration</a:t>
            </a:r>
            <a:r>
              <a:rPr lang="nl-NL" sz="2000" i="1" dirty="0"/>
              <a:t> of </a:t>
            </a:r>
            <a:r>
              <a:rPr lang="nl-NL" sz="2000" i="1" dirty="0" err="1"/>
              <a:t>hydrographic</a:t>
            </a:r>
            <a:r>
              <a:rPr lang="nl-NL" sz="2000" i="1" dirty="0"/>
              <a:t> </a:t>
            </a:r>
            <a:r>
              <a:rPr lang="nl-NL" sz="2000" i="1" dirty="0" err="1"/>
              <a:t>interests</a:t>
            </a:r>
            <a:r>
              <a:rPr lang="nl-NL" sz="2000" i="1" dirty="0"/>
              <a:t> in </a:t>
            </a:r>
            <a:r>
              <a:rPr lang="nl-NL" sz="2000" i="1" dirty="0" err="1"/>
              <a:t>its</a:t>
            </a:r>
            <a:r>
              <a:rPr lang="nl-NL" sz="2000" i="1" dirty="0"/>
              <a:t> </a:t>
            </a:r>
            <a:r>
              <a:rPr lang="nl-NL" sz="2000" i="1" dirty="0" err="1"/>
              <a:t>current</a:t>
            </a:r>
            <a:r>
              <a:rPr lang="nl-NL" sz="2000" i="1" dirty="0"/>
              <a:t> </a:t>
            </a:r>
            <a:r>
              <a:rPr lang="nl-NL" sz="2000" i="1" dirty="0" err="1"/>
              <a:t>programme</a:t>
            </a:r>
            <a:r>
              <a:rPr lang="nl-NL" sz="2000" i="1" dirty="0"/>
              <a:t> of </a:t>
            </a:r>
            <a:r>
              <a:rPr lang="nl-NL" sz="2000" i="1" dirty="0" err="1"/>
              <a:t>work</a:t>
            </a:r>
            <a:r>
              <a:rPr lang="nl-NL" sz="2000" i="1" dirty="0"/>
              <a:t>, </a:t>
            </a:r>
            <a:r>
              <a:rPr lang="nl-NL" sz="2000" i="1" dirty="0" err="1"/>
              <a:t>waiting</a:t>
            </a:r>
            <a:r>
              <a:rPr lang="nl-NL" sz="2000" i="1" dirty="0"/>
              <a:t> </a:t>
            </a:r>
            <a:r>
              <a:rPr lang="nl-NL" sz="2000" i="1" dirty="0" err="1"/>
              <a:t>for</a:t>
            </a:r>
            <a:r>
              <a:rPr lang="nl-NL" sz="2000" i="1" dirty="0"/>
              <a:t> </a:t>
            </a:r>
            <a:r>
              <a:rPr lang="nl-NL" sz="2000" i="1" dirty="0" err="1"/>
              <a:t>further</a:t>
            </a:r>
            <a:r>
              <a:rPr lang="nl-NL" sz="2000" i="1" dirty="0"/>
              <a:t> </a:t>
            </a:r>
            <a:r>
              <a:rPr lang="nl-NL" sz="2000" i="1" dirty="0" err="1"/>
              <a:t>guidance</a:t>
            </a:r>
            <a:r>
              <a:rPr lang="nl-NL" sz="2000" i="1" dirty="0"/>
              <a:t> </a:t>
            </a:r>
            <a:r>
              <a:rPr lang="nl-NL" sz="2000" i="1" dirty="0" err="1"/>
              <a:t>from</a:t>
            </a:r>
            <a:r>
              <a:rPr lang="nl-NL" sz="2000" i="1" dirty="0"/>
              <a:t> A-2.”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78135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1125538"/>
            <a:ext cx="598548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Revision of IHO resolutions: all endorsed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700808"/>
            <a:ext cx="7992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5/1957 - </a:t>
            </a:r>
            <a:r>
              <a:rPr lang="en-GB" sz="2000" dirty="0"/>
              <a:t>IHO relations with other organizations </a:t>
            </a:r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1/1969 - </a:t>
            </a:r>
            <a:r>
              <a:rPr lang="en-GB" sz="2000" dirty="0"/>
              <a:t>Questions dealt with by the Bureau by </a:t>
            </a:r>
            <a:r>
              <a:rPr lang="en-GB" sz="2000" dirty="0" smtClean="0"/>
              <a:t>correspondence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9/1967 – Procedure </a:t>
            </a:r>
            <a:r>
              <a:rPr lang="en-GB" sz="2000" dirty="0"/>
              <a:t>for election of a Director by correspondence </a:t>
            </a:r>
            <a:endParaRPr lang="en-GB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Streamline </a:t>
            </a:r>
            <a:r>
              <a:rPr lang="en-GB" sz="2000" dirty="0" err="1" smtClean="0"/>
              <a:t>iaw</a:t>
            </a:r>
            <a:r>
              <a:rPr lang="en-GB" sz="2000" dirty="0" smtClean="0"/>
              <a:t>. proposal Brazil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5/1972 - </a:t>
            </a:r>
            <a:r>
              <a:rPr lang="en-GB" sz="2000" dirty="0"/>
              <a:t>Tonnage figures </a:t>
            </a:r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1/2014 - </a:t>
            </a:r>
            <a:r>
              <a:rPr lang="en-GB" sz="2000" dirty="0"/>
              <a:t>Guiding principles for IHO Funds </a:t>
            </a:r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4/1957 - </a:t>
            </a:r>
            <a:r>
              <a:rPr lang="en-GB" sz="2000" dirty="0"/>
              <a:t>Preparations for International Hydrographic Conferences </a:t>
            </a:r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8/1967 - </a:t>
            </a:r>
            <a:r>
              <a:rPr lang="en-GB" sz="2000" dirty="0"/>
              <a:t>Checking of proposals submitted by Member States </a:t>
            </a:r>
            <a:endParaRPr lang="en-GB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As amplified during meeting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1/1965 - </a:t>
            </a:r>
            <a:r>
              <a:rPr lang="en-GB" sz="2000" dirty="0"/>
              <a:t>Adoption of the concluding procedure </a:t>
            </a:r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2/1965 - </a:t>
            </a:r>
            <a:r>
              <a:rPr lang="en-GB" sz="2000" dirty="0"/>
              <a:t>Possibility of considering a withdrawn proposal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2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59832" y="3119636"/>
            <a:ext cx="35894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</a:rPr>
              <a:t>QUESTIONS?</a:t>
            </a: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700808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7276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members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30" y="2044915"/>
            <a:ext cx="9174730" cy="269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6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1125538"/>
            <a:ext cx="1404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Content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700808"/>
            <a:ext cx="799288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General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Scope of Council tasks and responsibilities 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Revision of Strategic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HSSC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IRCC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Work plan priorities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0784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1125538"/>
            <a:ext cx="127938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General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700808"/>
            <a:ext cx="7992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Result elections.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Chair</a:t>
            </a:r>
            <a:r>
              <a:rPr lang="en-GB" sz="2000" dirty="0"/>
              <a:t>, Rear-Admiral Shepard Smith (USA</a:t>
            </a:r>
            <a:r>
              <a:rPr lang="en-GB" sz="2000" dirty="0" smtClean="0"/>
              <a:t>).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Vice-Chair</a:t>
            </a:r>
            <a:r>
              <a:rPr lang="en-GB" sz="2000" dirty="0"/>
              <a:t>, Admiral (Ret) Luiz Fernando Palmer </a:t>
            </a:r>
            <a:r>
              <a:rPr lang="en-GB" sz="2000" dirty="0" smtClean="0"/>
              <a:t>Fonseca.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Conduct of C1.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Constructive meeting.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Firm but empathic leadership of the chair.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On role and aims of Council.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Focus on strategic issues and priorities.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Profiling its work with IMO and UN.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Avoid introducing a new layer of bureaucracy.</a:t>
            </a:r>
          </a:p>
          <a:p>
            <a:r>
              <a:rPr lang="en-GB" sz="2000" dirty="0" smtClean="0"/>
              <a:t> </a:t>
            </a:r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02910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1125538"/>
            <a:ext cx="673293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Scope of Council tasks and responsibilities (1)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700808"/>
            <a:ext cx="79928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Framing documents did not seem fully consistent.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P</a:t>
            </a:r>
            <a:r>
              <a:rPr lang="en-GB" sz="2000" dirty="0" smtClean="0"/>
              <a:t>rovisions contained </a:t>
            </a:r>
            <a:r>
              <a:rPr lang="en-GB" sz="2000" dirty="0"/>
              <a:t>in the General Regulations of the IHO, the IHO Convention, the Rules of Procedure for the Council and the IHO Resolution </a:t>
            </a:r>
            <a:r>
              <a:rPr lang="en-GB" sz="2000" dirty="0" smtClean="0"/>
              <a:t>2/2007.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 particular the </a:t>
            </a:r>
            <a:r>
              <a:rPr lang="en-GB" sz="2000" dirty="0"/>
              <a:t>Council’s </a:t>
            </a:r>
            <a:r>
              <a:rPr lang="en-GB" sz="2000" dirty="0" smtClean="0"/>
              <a:t>relationships </a:t>
            </a:r>
            <a:r>
              <a:rPr lang="en-GB" sz="2000" dirty="0"/>
              <a:t>with the Assembly, during </a:t>
            </a:r>
            <a:r>
              <a:rPr lang="en-GB" sz="2000" dirty="0" smtClean="0"/>
              <a:t>intercessional </a:t>
            </a:r>
            <a:r>
              <a:rPr lang="en-GB" sz="2000" dirty="0"/>
              <a:t>periods, and with the subsidiary bodies of the IHO</a:t>
            </a:r>
            <a:r>
              <a:rPr lang="en-GB" sz="2000" dirty="0" smtClean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What is the mandate to take initiatives?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Does the Council need to endorse technical standards?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6344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1125538"/>
            <a:ext cx="68804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Scope of Council tasks and responsibilities (2)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700808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Way ahead.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i="1" dirty="0" smtClean="0"/>
              <a:t>“The </a:t>
            </a:r>
            <a:r>
              <a:rPr lang="en-GB" sz="2000" i="1" dirty="0"/>
              <a:t>Council finally agreed to continue with the current procedures for endorsed IRCC and HSSC proposals whilst acknowledging the contradiction between the guidance given in the Convention, General Regulations, </a:t>
            </a:r>
            <a:r>
              <a:rPr lang="en-GB" sz="2000" i="1" dirty="0" smtClean="0"/>
              <a:t>ROP </a:t>
            </a:r>
            <a:r>
              <a:rPr lang="en-GB" sz="2000" i="1" dirty="0"/>
              <a:t>and the </a:t>
            </a:r>
            <a:r>
              <a:rPr lang="en-GB" sz="2000" i="1" dirty="0" smtClean="0"/>
              <a:t>TOR </a:t>
            </a:r>
            <a:r>
              <a:rPr lang="en-GB" sz="2000" i="1" dirty="0"/>
              <a:t>in expectation that it would be clarified at the 2</a:t>
            </a:r>
            <a:r>
              <a:rPr lang="en-GB" sz="2000" i="1" baseline="30000" dirty="0"/>
              <a:t>nd</a:t>
            </a:r>
            <a:r>
              <a:rPr lang="en-GB" sz="2000" i="1" dirty="0"/>
              <a:t> Session of the </a:t>
            </a:r>
            <a:r>
              <a:rPr lang="en-GB" sz="2000" i="1" dirty="0" smtClean="0"/>
              <a:t>Assembly”.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But also.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SG </a:t>
            </a:r>
            <a:r>
              <a:rPr lang="en-GB" sz="2000" dirty="0"/>
              <a:t>and chairs </a:t>
            </a:r>
            <a:r>
              <a:rPr lang="en-GB" sz="2000" dirty="0" smtClean="0"/>
              <a:t>IRCC </a:t>
            </a:r>
            <a:r>
              <a:rPr lang="en-GB" sz="2000" dirty="0"/>
              <a:t>and HSCC agreed </a:t>
            </a:r>
            <a:r>
              <a:rPr lang="en-GB" sz="2000" dirty="0" smtClean="0"/>
              <a:t>to </a:t>
            </a:r>
            <a:r>
              <a:rPr lang="en-GB" sz="2000" dirty="0"/>
              <a:t>make a shortlist of strategic priorities from their </a:t>
            </a:r>
            <a:r>
              <a:rPr lang="en-GB" sz="2000" dirty="0" smtClean="0"/>
              <a:t>work </a:t>
            </a:r>
            <a:r>
              <a:rPr lang="en-GB" sz="2000" dirty="0"/>
              <a:t>programmes </a:t>
            </a:r>
            <a:r>
              <a:rPr lang="en-GB" sz="2000" dirty="0" smtClean="0"/>
              <a:t>allowing </a:t>
            </a:r>
            <a:r>
              <a:rPr lang="en-GB" sz="2000" dirty="0"/>
              <a:t>the Council to </a:t>
            </a:r>
            <a:r>
              <a:rPr lang="en-GB" sz="2000" dirty="0" smtClean="0"/>
              <a:t>make recommendations.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21206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1125538"/>
            <a:ext cx="673293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Scope of Council tasks and responsibilities (3)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700808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Also Council Action to HSSC and IRCC.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Consider </a:t>
            </a:r>
            <a:r>
              <a:rPr lang="en-GB" sz="2000" dirty="0"/>
              <a:t>their TORs and IHO Resolution 2/2007 as </a:t>
            </a:r>
            <a:r>
              <a:rPr lang="en-GB" sz="2000" dirty="0" smtClean="0"/>
              <a:t>amended.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Prepare subsequently amendments </a:t>
            </a:r>
            <a:r>
              <a:rPr lang="en-GB" sz="2000" dirty="0"/>
              <a:t>to their TORs as appropriate for being endorsed at C-3 before submission to A-2.  </a:t>
            </a:r>
            <a:endParaRPr lang="en-GB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It </a:t>
            </a:r>
            <a:r>
              <a:rPr lang="en-GB" sz="2000" dirty="0"/>
              <a:t>is up to the HSSC and IRCC Chairs to appreciate and determine the need to go through the Council for recommendations of possible strategic importance. </a:t>
            </a:r>
            <a:endParaRPr lang="en-GB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Note</a:t>
            </a:r>
            <a:r>
              <a:rPr lang="en-US" sz="2000" dirty="0"/>
              <a:t>: The IRCC shall assume the responsibility of the policy matters related to the Worldwide Electronic Navigational Chart Database (WEND) </a:t>
            </a:r>
            <a:r>
              <a:rPr lang="en-US" sz="2000" b="1" u="sng" dirty="0"/>
              <a:t>until the Council is established</a:t>
            </a:r>
            <a:r>
              <a:rPr lang="en-US" sz="2000" dirty="0"/>
              <a:t>.“ - Likely to stay in IRCC </a:t>
            </a:r>
            <a:r>
              <a:rPr lang="en-US" sz="2000" dirty="0" smtClean="0"/>
              <a:t>but….</a:t>
            </a:r>
            <a:endParaRPr lang="en-GB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71784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1125538"/>
            <a:ext cx="39078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Revision of Strategic plan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700808"/>
            <a:ext cx="7992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UKHO gave a well received presentation with considerations for a new strategic plan. 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Elements: targets to aim for, </a:t>
            </a:r>
            <a:r>
              <a:rPr lang="en-GB" sz="2000" dirty="0"/>
              <a:t>performance </a:t>
            </a:r>
            <a:r>
              <a:rPr lang="en-GB" sz="2000" dirty="0" smtClean="0"/>
              <a:t>measures, prioritization and define what constitutes a success.</a:t>
            </a:r>
          </a:p>
          <a:p>
            <a:pPr hangingPunct="0"/>
            <a:r>
              <a:rPr lang="en-GB" sz="2000" dirty="0" smtClean="0"/>
              <a:t> 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Council decisions.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Establish the Strategic Plan Review Working Group (SPRWG).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Endorse the draft TORs developed by drafting group.</a:t>
            </a:r>
          </a:p>
          <a:p>
            <a:pPr marL="1257300" lvl="2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Aim: have new Strategic plan ready for A2.</a:t>
            </a:r>
          </a:p>
          <a:p>
            <a:pPr marL="1257300" lvl="2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Includes a milestone planning.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GB" sz="2000" dirty="0"/>
              <a:t>E</a:t>
            </a:r>
            <a:r>
              <a:rPr lang="en-GB" sz="2000" dirty="0" smtClean="0"/>
              <a:t>ndorse as SPRWG Chair Bruno </a:t>
            </a:r>
            <a:r>
              <a:rPr lang="en-GB" sz="2000" dirty="0" err="1" smtClean="0"/>
              <a:t>Frachon</a:t>
            </a:r>
            <a:r>
              <a:rPr lang="en-GB" sz="2000" dirty="0" smtClean="0"/>
              <a:t> (France),</a:t>
            </a:r>
            <a:br>
              <a:rPr lang="en-GB" sz="2000" dirty="0" smtClean="0"/>
            </a:br>
            <a:r>
              <a:rPr lang="en-GB" sz="2000" dirty="0" smtClean="0"/>
              <a:t>as </a:t>
            </a:r>
            <a:r>
              <a:rPr lang="en-GB" sz="2000" dirty="0"/>
              <a:t>SPRWG </a:t>
            </a:r>
            <a:r>
              <a:rPr lang="en-GB" sz="2000" dirty="0" smtClean="0"/>
              <a:t>Vice-Chair Shigeru Nakabayashi (Japan),</a:t>
            </a:r>
            <a:br>
              <a:rPr lang="en-GB" sz="2000" dirty="0" smtClean="0"/>
            </a:br>
            <a:r>
              <a:rPr lang="en-GB" sz="2000" dirty="0" smtClean="0"/>
              <a:t>as </a:t>
            </a:r>
            <a:r>
              <a:rPr lang="en-GB" sz="2000" dirty="0"/>
              <a:t>SPRWG </a:t>
            </a:r>
            <a:r>
              <a:rPr lang="en-GB" sz="2000" dirty="0" smtClean="0"/>
              <a:t>Secretary Doug Brunt (Canada).</a:t>
            </a:r>
          </a:p>
          <a:p>
            <a:pPr hangingPunct="0"/>
            <a:r>
              <a:rPr lang="en-GB" sz="200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344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1125538"/>
            <a:ext cx="20102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HSSC Report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700808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Acting chair emphasized  the importance of S-100 framework, S-101, interoperability of multiple standards, presentation of dangers, dynamic charting, next generation of S-4.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In particular he requested the Portrayal Catalogue Builder (PCB) to be financed from the IHO Special Projects funds. </a:t>
            </a:r>
          </a:p>
          <a:p>
            <a:pPr hangingPunct="0"/>
            <a:endParaRPr lang="en-GB" sz="2000" dirty="0" smtClean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Council decision.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/>
              <a:t>HSSC to establish a prioritized list of work items that need to be supported by the Special Project Fund.</a:t>
            </a:r>
          </a:p>
          <a:p>
            <a:pPr hangingPunct="0"/>
            <a:r>
              <a:rPr lang="nl-NL" sz="2000" dirty="0"/>
              <a:t> </a:t>
            </a:r>
            <a:endParaRPr lang="en-US" sz="2000" dirty="0"/>
          </a:p>
          <a:p>
            <a:pPr hangingPunct="0"/>
            <a:r>
              <a:rPr lang="nl-NL" sz="2000" dirty="0"/>
              <a:t> </a:t>
            </a:r>
            <a:endParaRPr lang="en-US" sz="2000" dirty="0"/>
          </a:p>
          <a:p>
            <a:pPr hangingPunc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44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ineEN1">
  <a:themeElements>
    <a:clrScheme name="marineEN1 1">
      <a:dk1>
        <a:srgbClr val="000000"/>
      </a:dk1>
      <a:lt1>
        <a:srgbClr val="FFFFFF"/>
      </a:lt1>
      <a:dk2>
        <a:srgbClr val="E17000"/>
      </a:dk2>
      <a:lt2>
        <a:srgbClr val="9ACCD4"/>
      </a:lt2>
      <a:accent1>
        <a:srgbClr val="0E61AA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7D2"/>
      </a:accent5>
      <a:accent6>
        <a:srgbClr val="8BB9C0"/>
      </a:accent6>
      <a:hlink>
        <a:srgbClr val="004228"/>
      </a:hlink>
      <a:folHlink>
        <a:srgbClr val="E17000"/>
      </a:folHlink>
    </a:clrScheme>
    <a:fontScheme name="marineEN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arineEN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0E61AA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AB7D2"/>
        </a:accent5>
        <a:accent6>
          <a:srgbClr val="8BB9C0"/>
        </a:accent6>
        <a:hlink>
          <a:srgbClr val="004228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1391</Words>
  <Application>Microsoft Office PowerPoint</Application>
  <PresentationFormat>On-screen Show (4:3)</PresentationFormat>
  <Paragraphs>190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Verdana</vt:lpstr>
      <vt:lpstr>marineEN1</vt:lpstr>
      <vt:lpstr>18th MACHC Conference</vt:lpstr>
      <vt:lpstr>The members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Ministerie van Defensie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ud0h4b5</dc:creator>
  <cp:lastModifiedBy>Alberto Costa Neves</cp:lastModifiedBy>
  <cp:revision>227</cp:revision>
  <cp:lastPrinted>2016-12-05T15:25:56Z</cp:lastPrinted>
  <dcterms:created xsi:type="dcterms:W3CDTF">2010-02-03T15:06:20Z</dcterms:created>
  <dcterms:modified xsi:type="dcterms:W3CDTF">2018-01-19T08:36:06Z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uteur">
    <vt:lpwstr>L.L. Dorst</vt:lpwstr>
  </property>
  <property fmtid="{D5CDD505-2E9C-101B-9397-08002B2CF9AE}" pid="3" name="_Functie">
    <vt:lpwstr/>
  </property>
  <property fmtid="{D5CDD505-2E9C-101B-9397-08002B2CF9AE}" pid="4" name="_Titel">
    <vt:lpwstr>AN ALGORITHMIC SOLUTION </vt:lpwstr>
  </property>
  <property fmtid="{D5CDD505-2E9C-101B-9397-08002B2CF9AE}" pid="5" name="_SubTitel">
    <vt:lpwstr>TO THE RANDOMNESS OF EQUITABLE BOUNDARY LINES</vt:lpwstr>
  </property>
  <property fmtid="{D5CDD505-2E9C-101B-9397-08002B2CF9AE}" pid="6" name="_RvEBenaming">
    <vt:lpwstr>Hydrographic Service</vt:lpwstr>
  </property>
  <property fmtid="{D5CDD505-2E9C-101B-9397-08002B2CF9AE}" pid="7" name="_Afdeling">
    <vt:lpwstr/>
  </property>
  <property fmtid="{D5CDD505-2E9C-101B-9397-08002B2CF9AE}" pid="8" name="_Merking">
    <vt:lpwstr/>
  </property>
  <property fmtid="{D5CDD505-2E9C-101B-9397-08002B2CF9AE}" pid="9" name="_Rubricering">
    <vt:lpwstr/>
  </property>
  <property fmtid="{D5CDD505-2E9C-101B-9397-08002B2CF9AE}" pid="10" name="_Beleidsterrein">
    <vt:lpwstr>2</vt:lpwstr>
  </property>
  <property fmtid="{D5CDD505-2E9C-101B-9397-08002B2CF9AE}" pid="11" name="_LogoTaal">
    <vt:lpwstr>2</vt:lpwstr>
  </property>
  <property fmtid="{D5CDD505-2E9C-101B-9397-08002B2CF9AE}" pid="12" name="_RubriceringTaal">
    <vt:lpwstr>2</vt:lpwstr>
  </property>
  <property fmtid="{D5CDD505-2E9C-101B-9397-08002B2CF9AE}" pid="13" name="_PresentatieType">
    <vt:lpwstr>1</vt:lpwstr>
  </property>
</Properties>
</file>