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75" r:id="rId2"/>
    <p:sldId id="281" r:id="rId3"/>
    <p:sldId id="276" r:id="rId4"/>
    <p:sldId id="287" r:id="rId5"/>
    <p:sldId id="289" r:id="rId6"/>
    <p:sldId id="284" r:id="rId7"/>
    <p:sldId id="286" r:id="rId8"/>
    <p:sldId id="285" r:id="rId9"/>
    <p:sldId id="283" r:id="rId10"/>
    <p:sldId id="292" r:id="rId11"/>
    <p:sldId id="293" r:id="rId12"/>
    <p:sldId id="294" r:id="rId13"/>
    <p:sldId id="290" r:id="rId14"/>
    <p:sldId id="282" r:id="rId15"/>
    <p:sldId id="280" r:id="rId16"/>
    <p:sldId id="288" r:id="rId17"/>
    <p:sldId id="291" r:id="rId18"/>
    <p:sldId id="278" r:id="rId1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ch" initials="Abri" lastIdx="1" clrIdx="0">
    <p:extLst>
      <p:ext uri="{19B8F6BF-5375-455C-9EA6-DF929625EA0E}">
        <p15:presenceInfo xmlns:p15="http://schemas.microsoft.com/office/powerpoint/2012/main" userId="DTe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2" y="19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3A9B22A-55EC-4A68-A1AE-1A1AE03C8C30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682" y="505706"/>
            <a:ext cx="9144000" cy="784432"/>
          </a:xfrm>
        </p:spPr>
        <p:txBody>
          <a:bodyPr>
            <a:normAutofit/>
          </a:bodyPr>
          <a:lstStyle/>
          <a:p>
            <a:r>
              <a:rPr lang="en-AU" dirty="0" err="1"/>
              <a:t>Meso</a:t>
            </a:r>
            <a:r>
              <a:rPr lang="en-AU" dirty="0"/>
              <a:t>-American - Caribbean Sea </a:t>
            </a:r>
            <a:r>
              <a:rPr lang="en-AU" dirty="0" err="1"/>
              <a:t>Hydrographic</a:t>
            </a:r>
            <a:r>
              <a:rPr lang="en-AU" dirty="0"/>
              <a:t> Commission  (MACHC)</a:t>
            </a:r>
            <a:endParaRPr lang="en-US" dirty="0"/>
          </a:p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ctrTitle"/>
          </p:nvPr>
        </p:nvSpPr>
        <p:spPr>
          <a:xfrm>
            <a:off x="1524000" y="2045729"/>
            <a:ext cx="9144000" cy="2999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sz="3600" dirty="0"/>
              <a:t>Report </a:t>
            </a:r>
            <a:r>
              <a:rPr lang="en-AU" sz="3600" dirty="0" smtClean="0"/>
              <a:t>of the </a:t>
            </a:r>
            <a:r>
              <a:rPr lang="en-AU" sz="3600" dirty="0" err="1"/>
              <a:t>Hydrographic</a:t>
            </a:r>
            <a:r>
              <a:rPr lang="en-AU" sz="3600" dirty="0"/>
              <a:t> Services and Standards </a:t>
            </a:r>
            <a:r>
              <a:rPr lang="en-AU" sz="3600" dirty="0" smtClean="0"/>
              <a:t>Committee (HSSC9)</a:t>
            </a:r>
            <a:br>
              <a:rPr lang="en-AU" sz="3600" dirty="0" smtClean="0"/>
            </a:br>
            <a:r>
              <a:rPr lang="en-AU" sz="3600" dirty="0" smtClean="0"/>
              <a:t> </a:t>
            </a:r>
            <a:endParaRPr lang="en-AU" sz="3600" dirty="0"/>
          </a:p>
          <a:p>
            <a:pPr>
              <a:defRPr/>
            </a:pPr>
            <a:r>
              <a:rPr lang="fr-FR" sz="3600" dirty="0" smtClean="0"/>
              <a:t>DIRECTORATE OF HYDROGRAPHY AND NAVIGATION/BR</a:t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pt-BR" sz="3600" dirty="0" smtClean="0"/>
              <a:t>AGENDA ITEM 2.3 / </a:t>
            </a:r>
            <a:r>
              <a:rPr lang="pt-BR" sz="3600" dirty="0"/>
              <a:t>DOC </a:t>
            </a:r>
            <a:r>
              <a:rPr lang="pt-BR" sz="3600" dirty="0" smtClean="0"/>
              <a:t>MACHC 18-02.3</a:t>
            </a:r>
            <a:endParaRPr lang="en-AU" sz="36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MACHC18, Varadero, Cuba 27Nov – 02 December 2017</a:t>
            </a:r>
          </a:p>
        </p:txBody>
      </p:sp>
    </p:spTree>
    <p:extLst>
      <p:ext uri="{BB962C8B-B14F-4D97-AF65-F5344CB8AC3E}">
        <p14:creationId xmlns:p14="http://schemas.microsoft.com/office/powerpoint/2010/main" val="492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Principal activities and achievements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1" y="1340769"/>
            <a:ext cx="6972696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AU" dirty="0" err="1"/>
              <a:t>Hydrographic</a:t>
            </a:r>
            <a:r>
              <a:rPr lang="en-AU" dirty="0"/>
              <a:t> Surveys Project </a:t>
            </a:r>
            <a:r>
              <a:rPr lang="en-AU" dirty="0" smtClean="0"/>
              <a:t>Team (</a:t>
            </a:r>
            <a:r>
              <a:rPr lang="en-AU" dirty="0"/>
              <a:t>HSPT</a:t>
            </a:r>
            <a:r>
              <a:rPr lang="en-AU" dirty="0" smtClean="0"/>
              <a:t>)</a:t>
            </a:r>
            <a:r>
              <a:rPr lang="en-US" dirty="0" smtClean="0"/>
              <a:t>:</a:t>
            </a:r>
            <a:endParaRPr lang="en-US" dirty="0"/>
          </a:p>
          <a:p>
            <a:pPr lvl="1" algn="just">
              <a:defRPr/>
            </a:pPr>
            <a:endParaRPr lang="en-US" dirty="0"/>
          </a:p>
          <a:p>
            <a:pPr lvl="1" algn="just">
              <a:buFont typeface="Calibri" pitchFamily="34" charset="0"/>
              <a:buChar char="–"/>
              <a:defRPr/>
            </a:pPr>
            <a:r>
              <a:rPr lang="en-US" dirty="0" smtClean="0"/>
              <a:t>Circular </a:t>
            </a:r>
            <a:r>
              <a:rPr lang="en-US" dirty="0"/>
              <a:t>Letter 26/2017 March 2017</a:t>
            </a:r>
            <a:r>
              <a:rPr lang="en-US" dirty="0" smtClean="0"/>
              <a:t>: HSPT </a:t>
            </a:r>
            <a:r>
              <a:rPr lang="en-US" dirty="0"/>
              <a:t>is tasked by the IHO HSSC “…review the existing edition (5th) of the IHO publication S-44 Standards for Hydrographic Surveys, identify deficiencies…” and “…when undertaking this task, to consider, as a minimum,…” the need to prepare a draft for the 6th </a:t>
            </a:r>
            <a:r>
              <a:rPr lang="en-US" dirty="0" smtClean="0"/>
              <a:t>ed. </a:t>
            </a:r>
            <a:r>
              <a:rPr lang="en-US" dirty="0"/>
              <a:t>“…in support of safety of navigation data products and services…” (HSPT </a:t>
            </a:r>
            <a:r>
              <a:rPr lang="en-US" dirty="0" smtClean="0"/>
              <a:t>TORs). </a:t>
            </a:r>
            <a:endParaRPr lang="en-US" dirty="0"/>
          </a:p>
          <a:p>
            <a:pPr lvl="1" algn="just">
              <a:buFont typeface="Calibri" pitchFamily="34" charset="0"/>
              <a:buChar char="–"/>
              <a:defRPr/>
            </a:pPr>
            <a:endParaRPr lang="en-US" dirty="0" smtClean="0"/>
          </a:p>
          <a:p>
            <a:pPr lvl="1" algn="just">
              <a:buFont typeface="Calibri" pitchFamily="34" charset="0"/>
              <a:buChar char="–"/>
              <a:defRPr/>
            </a:pP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MACHC18, Varadero, Cuba 27Nov – 02 December 2017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35727" y="5422174"/>
            <a:ext cx="5427954" cy="835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GB" sz="2000" b="1" dirty="0" smtClean="0"/>
              <a:t>44 members (16 States + Observers + Expert Contributors + IHO)</a:t>
            </a:r>
            <a:endParaRPr lang="en-GB" sz="2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8057" y="1077514"/>
            <a:ext cx="3736565" cy="479408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05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Principal activities and achievements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dirty="0"/>
              <a:t>HSPT: </a:t>
            </a:r>
            <a:r>
              <a:rPr lang="en-US" dirty="0" smtClean="0"/>
              <a:t>discussions </a:t>
            </a:r>
            <a:r>
              <a:rPr lang="en-US" dirty="0"/>
              <a:t>about S-44 </a:t>
            </a:r>
            <a:r>
              <a:rPr lang="en-US" dirty="0" smtClean="0"/>
              <a:t>limitations: </a:t>
            </a:r>
            <a:endParaRPr lang="en-US" dirty="0"/>
          </a:p>
          <a:p>
            <a:pPr lvl="1" algn="just">
              <a:defRPr/>
            </a:pPr>
            <a:endParaRPr lang="en-US" dirty="0"/>
          </a:p>
          <a:p>
            <a:pPr lvl="1" algn="just">
              <a:buFont typeface="Calibri" pitchFamily="34" charset="0"/>
              <a:buChar char="–"/>
              <a:defRPr/>
            </a:pPr>
            <a:r>
              <a:rPr lang="en-US" dirty="0"/>
              <a:t>Does the S-44 have to deal exclusively with safety of navigation or take into account other </a:t>
            </a:r>
            <a:r>
              <a:rPr lang="en-US" dirty="0" smtClean="0"/>
              <a:t>hydrographic </a:t>
            </a:r>
            <a:r>
              <a:rPr lang="en-US" dirty="0"/>
              <a:t>needs</a:t>
            </a:r>
            <a:r>
              <a:rPr lang="en-US" dirty="0" smtClean="0"/>
              <a:t>?</a:t>
            </a:r>
          </a:p>
          <a:p>
            <a:pPr lvl="1" algn="just">
              <a:buFont typeface="Calibri" pitchFamily="34" charset="0"/>
              <a:buChar char="–"/>
              <a:defRPr/>
            </a:pPr>
            <a:r>
              <a:rPr lang="en-US" dirty="0" smtClean="0"/>
              <a:t>Questionnaire (available at IHO homepage until end NOV): designed </a:t>
            </a:r>
            <a:r>
              <a:rPr lang="en-US" dirty="0"/>
              <a:t>to gauge the views of S-44 users, stakeholders and the wider hydrographic community on a range of </a:t>
            </a:r>
            <a:r>
              <a:rPr lang="en-US" dirty="0" smtClean="0"/>
              <a:t>topics. </a:t>
            </a:r>
            <a:r>
              <a:rPr lang="en-US" dirty="0"/>
              <a:t>By 8</a:t>
            </a:r>
            <a:r>
              <a:rPr lang="en-US" baseline="30000" dirty="0"/>
              <a:t>th</a:t>
            </a:r>
            <a:r>
              <a:rPr lang="en-US" dirty="0"/>
              <a:t> November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251 replies (62% involved in Navigation and Charting sector</a:t>
            </a:r>
            <a:r>
              <a:rPr lang="en-US" dirty="0" smtClean="0"/>
              <a:t>).</a:t>
            </a:r>
            <a:endParaRPr lang="en-US" dirty="0"/>
          </a:p>
          <a:p>
            <a:pPr lvl="1" algn="just">
              <a:buFont typeface="Calibri" pitchFamily="34" charset="0"/>
              <a:buChar char="–"/>
              <a:defRPr/>
            </a:pPr>
            <a:endParaRPr lang="en-US" dirty="0"/>
          </a:p>
          <a:p>
            <a:pPr lvl="1" algn="just">
              <a:buFont typeface="Calibri" pitchFamily="34" charset="0"/>
              <a:buChar char="–"/>
              <a:defRPr/>
            </a:pP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MACHC18, Varadero, Cuba 27Nov – 02 December 2017</a:t>
            </a:r>
          </a:p>
        </p:txBody>
      </p:sp>
    </p:spTree>
    <p:extLst>
      <p:ext uri="{BB962C8B-B14F-4D97-AF65-F5344CB8AC3E}">
        <p14:creationId xmlns:p14="http://schemas.microsoft.com/office/powerpoint/2010/main" val="133287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Principal activities and achievements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dirty="0"/>
              <a:t>HSPT</a:t>
            </a:r>
            <a:r>
              <a:rPr lang="en-US" dirty="0" smtClean="0"/>
              <a:t>:</a:t>
            </a:r>
            <a:endParaRPr lang="en-US" dirty="0"/>
          </a:p>
          <a:p>
            <a:pPr lvl="1" algn="just">
              <a:buFont typeface="Calibri" pitchFamily="34" charset="0"/>
              <a:buChar char="–"/>
              <a:defRPr/>
            </a:pPr>
            <a:endParaRPr lang="en-US" dirty="0"/>
          </a:p>
          <a:p>
            <a:pPr lvl="1" algn="just">
              <a:buFont typeface="Calibri" pitchFamily="34" charset="0"/>
              <a:buChar char="–"/>
              <a:defRPr/>
            </a:pP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MACHC18, Varadero, Cuba 27Nov – 02 December 2017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005"/>
          <a:stretch/>
        </p:blipFill>
        <p:spPr bwMode="auto">
          <a:xfrm>
            <a:off x="5992472" y="1083703"/>
            <a:ext cx="5717406" cy="378358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2472" y="4864591"/>
            <a:ext cx="5717406" cy="13207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6460" y="1142901"/>
            <a:ext cx="3208957" cy="487153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71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Principal activities and achievements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en-US" sz="3000" dirty="0" smtClean="0"/>
              <a:t>Crowd </a:t>
            </a:r>
            <a:r>
              <a:rPr lang="en-US" sz="3000" dirty="0"/>
              <a:t>Sourcing </a:t>
            </a:r>
            <a:r>
              <a:rPr lang="en-US" sz="3000" dirty="0" smtClean="0"/>
              <a:t>Bathymetry (CSBWG):</a:t>
            </a:r>
            <a:endParaRPr lang="en-US" sz="3000" dirty="0"/>
          </a:p>
          <a:p>
            <a:pPr lvl="1" algn="just">
              <a:defRPr/>
            </a:pPr>
            <a:endParaRPr lang="en-US" dirty="0"/>
          </a:p>
          <a:p>
            <a:pPr lvl="1" algn="just">
              <a:buFont typeface="Calibri" pitchFamily="34" charset="0"/>
              <a:buChar char="–"/>
              <a:defRPr/>
            </a:pPr>
            <a:r>
              <a:rPr lang="en-US" sz="2600" dirty="0"/>
              <a:t>Draft edition 1.0.0 of B-12 - IHO Guidance Document on </a:t>
            </a:r>
            <a:r>
              <a:rPr lang="en-US" sz="2600" dirty="0" smtClean="0"/>
              <a:t>CSB - </a:t>
            </a:r>
            <a:r>
              <a:rPr lang="en-US" sz="2600" dirty="0"/>
              <a:t>available on IHO website for review and comments. MS, observers and stakeholders are invited to </a:t>
            </a:r>
            <a:r>
              <a:rPr lang="en-US" sz="2600" dirty="0" smtClean="0"/>
              <a:t>review/provide </a:t>
            </a:r>
            <a:r>
              <a:rPr lang="en-US" sz="2600" dirty="0"/>
              <a:t>comments on CL 49/17 to IHO Secretariat by 24 </a:t>
            </a:r>
            <a:r>
              <a:rPr lang="en-US" sz="2600" dirty="0" smtClean="0"/>
              <a:t>Nov2017</a:t>
            </a:r>
            <a:r>
              <a:rPr lang="en-US" dirty="0" smtClean="0"/>
              <a:t>.</a:t>
            </a:r>
          </a:p>
          <a:p>
            <a:pPr lvl="1" algn="just">
              <a:buFont typeface="Calibri" pitchFamily="34" charset="0"/>
              <a:buChar char="–"/>
              <a:defRPr/>
            </a:pPr>
            <a:endParaRPr lang="en-US" dirty="0"/>
          </a:p>
          <a:p>
            <a:pPr algn="just">
              <a:defRPr/>
            </a:pPr>
            <a:r>
              <a:rPr lang="en-GB" sz="3000" dirty="0"/>
              <a:t>International </a:t>
            </a:r>
            <a:r>
              <a:rPr lang="en-GB" sz="3000" dirty="0" smtClean="0"/>
              <a:t>Cable </a:t>
            </a:r>
            <a:r>
              <a:rPr lang="en-GB" sz="3000" dirty="0"/>
              <a:t>Protection </a:t>
            </a:r>
            <a:r>
              <a:rPr lang="en-GB" sz="3000" dirty="0" smtClean="0"/>
              <a:t>Committee (ICPC):</a:t>
            </a:r>
          </a:p>
          <a:p>
            <a:pPr lvl="1" algn="just">
              <a:buFont typeface="Calibri" pitchFamily="34" charset="0"/>
              <a:buChar char="–"/>
              <a:defRPr/>
            </a:pPr>
            <a:endParaRPr lang="en-GB" dirty="0"/>
          </a:p>
          <a:p>
            <a:pPr lvl="1" algn="just">
              <a:buFont typeface="Calibri" pitchFamily="34" charset="0"/>
              <a:buChar char="–"/>
              <a:defRPr/>
            </a:pPr>
            <a:r>
              <a:rPr lang="en-US" sz="2600" dirty="0" smtClean="0"/>
              <a:t>ICPC supports </a:t>
            </a:r>
            <a:r>
              <a:rPr lang="en-US" sz="2600" dirty="0"/>
              <a:t>the principle of </a:t>
            </a:r>
            <a:r>
              <a:rPr lang="en-US" sz="2600" dirty="0" smtClean="0"/>
              <a:t>CSB </a:t>
            </a:r>
            <a:r>
              <a:rPr lang="en-US" sz="2600" dirty="0"/>
              <a:t>collected as part of cable route </a:t>
            </a:r>
            <a:r>
              <a:rPr lang="en-US" sz="2600" dirty="0" smtClean="0"/>
              <a:t>surveys. However, bathymetric </a:t>
            </a:r>
            <a:r>
              <a:rPr lang="en-US" sz="2600" dirty="0"/>
              <a:t>data collected during a cable route survey is </a:t>
            </a:r>
            <a:r>
              <a:rPr lang="en-US" sz="2600" dirty="0" smtClean="0"/>
              <a:t>a proprietary </a:t>
            </a:r>
            <a:r>
              <a:rPr lang="en-US" sz="2600" dirty="0"/>
              <a:t>information and requires the consent of the cable owner for it to be included in a crowd sourced data </a:t>
            </a:r>
            <a:r>
              <a:rPr lang="en-US" sz="2600" dirty="0" smtClean="0"/>
              <a:t>set (jurisdictional waters </a:t>
            </a:r>
            <a:r>
              <a:rPr lang="en-US" sz="2600" dirty="0" smtClean="0">
                <a:sym typeface="Wingdings" pitchFamily="2" charset="2"/>
              </a:rPr>
              <a:t> HO). </a:t>
            </a:r>
            <a:r>
              <a:rPr lang="en-US" sz="2600" dirty="0" smtClean="0"/>
              <a:t>Opinions during </a:t>
            </a:r>
            <a:r>
              <a:rPr lang="en-US" sz="2600" dirty="0"/>
              <a:t>last ICPC Plenary </a:t>
            </a:r>
            <a:r>
              <a:rPr lang="en-US" sz="2600" dirty="0" smtClean="0"/>
              <a:t>indicates </a:t>
            </a:r>
            <a:r>
              <a:rPr lang="en-US" sz="2600" dirty="0"/>
              <a:t>that some cable owners would approve the release of data after cable </a:t>
            </a:r>
            <a:r>
              <a:rPr lang="en-US" sz="2600" dirty="0" smtClean="0"/>
              <a:t>installation.</a:t>
            </a:r>
            <a:endParaRPr lang="en-US" sz="2600" dirty="0"/>
          </a:p>
          <a:p>
            <a:pPr lvl="1" algn="just">
              <a:buFont typeface="Calibri" pitchFamily="34" charset="0"/>
              <a:buChar char="–"/>
              <a:defRPr/>
            </a:pPr>
            <a:endParaRPr lang="en-GB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MACHC18, Varadero, Cuba 27Nov – 02 December 2017</a:t>
            </a:r>
          </a:p>
        </p:txBody>
      </p:sp>
    </p:spTree>
    <p:extLst>
      <p:ext uri="{BB962C8B-B14F-4D97-AF65-F5344CB8AC3E}">
        <p14:creationId xmlns:p14="http://schemas.microsoft.com/office/powerpoint/2010/main" val="234285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Future work programme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GB" dirty="0" smtClean="0"/>
              <a:t>Improvement on S-11 Part B (KHOA/IHO):</a:t>
            </a:r>
          </a:p>
          <a:p>
            <a:pPr marL="0" indent="0" algn="just">
              <a:buNone/>
              <a:defRPr/>
            </a:pPr>
            <a:endParaRPr lang="en-GB" sz="2400" dirty="0" smtClean="0"/>
          </a:p>
          <a:p>
            <a:pPr lvl="1" algn="just">
              <a:buFont typeface="Calibri" pitchFamily="34" charset="0"/>
              <a:buChar char="–"/>
              <a:defRPr/>
            </a:pPr>
            <a:r>
              <a:rPr lang="en-US" dirty="0"/>
              <a:t>Base map for Polar regions (Artic &amp; Antarctic)</a:t>
            </a:r>
          </a:p>
          <a:p>
            <a:pPr lvl="1" algn="just">
              <a:buFont typeface="Calibri" pitchFamily="34" charset="0"/>
              <a:buChar char="–"/>
              <a:defRPr/>
            </a:pPr>
            <a:r>
              <a:rPr lang="en-US" dirty="0"/>
              <a:t>ENC scheme management procedures (S-11)</a:t>
            </a:r>
          </a:p>
          <a:p>
            <a:pPr lvl="1" algn="just">
              <a:buFont typeface="Calibri" pitchFamily="34" charset="0"/>
              <a:buChar char="–"/>
              <a:defRPr/>
            </a:pPr>
            <a:r>
              <a:rPr lang="en-US" dirty="0"/>
              <a:t>Additional layers for 500 world ports and AIS traffic </a:t>
            </a:r>
            <a:r>
              <a:rPr lang="en-US" dirty="0" smtClean="0"/>
              <a:t>information</a:t>
            </a:r>
            <a:endParaRPr lang="en-US" dirty="0"/>
          </a:p>
          <a:p>
            <a:pPr lvl="1" algn="just">
              <a:buFont typeface="Calibri" pitchFamily="34" charset="0"/>
              <a:buChar char="–"/>
              <a:defRPr/>
            </a:pPr>
            <a:r>
              <a:rPr lang="en-US" dirty="0"/>
              <a:t>Connection between IHO ENC catalogue and </a:t>
            </a:r>
            <a:r>
              <a:rPr lang="en-US" dirty="0" err="1"/>
              <a:t>INToGIS</a:t>
            </a:r>
            <a:r>
              <a:rPr lang="en-US" dirty="0"/>
              <a:t> systems</a:t>
            </a:r>
          </a:p>
          <a:p>
            <a:pPr lvl="1" algn="just">
              <a:buFont typeface="Calibri" pitchFamily="34" charset="0"/>
              <a:buChar char="–"/>
              <a:defRPr/>
            </a:pPr>
            <a:r>
              <a:rPr lang="en-US" dirty="0"/>
              <a:t>Improve the chart display functions</a:t>
            </a:r>
          </a:p>
          <a:p>
            <a:pPr lvl="1" algn="just">
              <a:buFont typeface="Calibri" pitchFamily="34" charset="0"/>
              <a:buChar char="–"/>
              <a:defRPr/>
            </a:pPr>
            <a:r>
              <a:rPr lang="en-US" dirty="0"/>
              <a:t>User Feedbacks from HO, regional </a:t>
            </a:r>
            <a:r>
              <a:rPr lang="en-US" dirty="0" smtClean="0"/>
              <a:t>coordinator</a:t>
            </a:r>
            <a:endParaRPr lang="en-US" dirty="0"/>
          </a:p>
          <a:p>
            <a:pPr lvl="1" algn="just">
              <a:buFont typeface="Calibri" pitchFamily="34" charset="0"/>
              <a:buChar char="–"/>
              <a:defRPr/>
            </a:pPr>
            <a:r>
              <a:rPr lang="en-US" dirty="0"/>
              <a:t>And other improvements </a:t>
            </a:r>
            <a:r>
              <a:rPr lang="en-US" dirty="0" smtClean="0"/>
              <a:t>…</a:t>
            </a:r>
          </a:p>
          <a:p>
            <a:pPr lvl="1" algn="just">
              <a:buFont typeface="Calibri" pitchFamily="34" charset="0"/>
              <a:buChar char="–"/>
              <a:defRPr/>
            </a:pPr>
            <a:endParaRPr lang="en-US" dirty="0"/>
          </a:p>
          <a:p>
            <a:pPr algn="just">
              <a:defRPr/>
            </a:pPr>
            <a:r>
              <a:rPr lang="en-US" dirty="0" smtClean="0"/>
              <a:t>Tests will be conducted until JAN2018. Operational: early 2018.</a:t>
            </a:r>
            <a:endParaRPr lang="en-US" dirty="0"/>
          </a:p>
          <a:p>
            <a:pPr marL="457200" lvl="1" indent="0" algn="just">
              <a:buNone/>
              <a:defRPr/>
            </a:pPr>
            <a:endParaRPr lang="en-GB" sz="20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MACHC18, Varadero, Cuba 27Nov – 02 December 2017</a:t>
            </a:r>
          </a:p>
        </p:txBody>
      </p:sp>
    </p:spTree>
    <p:extLst>
      <p:ext uri="{BB962C8B-B14F-4D97-AF65-F5344CB8AC3E}">
        <p14:creationId xmlns:p14="http://schemas.microsoft.com/office/powerpoint/2010/main" val="233016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9861" cy="606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67425" y="489397"/>
            <a:ext cx="2550017" cy="49583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MACHC18, Varadero, Cuba 27Nov – 02 December 2017</a:t>
            </a:r>
          </a:p>
        </p:txBody>
      </p:sp>
    </p:spTree>
    <p:extLst>
      <p:ext uri="{BB962C8B-B14F-4D97-AF65-F5344CB8AC3E}">
        <p14:creationId xmlns:p14="http://schemas.microsoft.com/office/powerpoint/2010/main" val="20364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Future work programme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dirty="0" smtClean="0"/>
              <a:t>Next HSSC subsidiary WG meetings:</a:t>
            </a:r>
          </a:p>
          <a:p>
            <a:pPr marL="457200" lvl="1" indent="0" algn="just">
              <a:buNone/>
              <a:defRPr/>
            </a:pPr>
            <a:endParaRPr lang="en-GB" sz="20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MACHC18, Varadero, Cuba 27Nov – 02 December 2017</a:t>
            </a:r>
          </a:p>
        </p:txBody>
      </p:sp>
      <p:pic>
        <p:nvPicPr>
          <p:cNvPr id="5" name="planning dqwg meetings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70520"/>
            <a:ext cx="12192000" cy="35473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843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Future work programme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dirty="0" smtClean="0"/>
              <a:t>Next HSSC meetings:</a:t>
            </a:r>
          </a:p>
          <a:p>
            <a:pPr lvl="1" algn="just">
              <a:defRPr/>
            </a:pPr>
            <a:endParaRPr lang="en-GB" dirty="0"/>
          </a:p>
          <a:p>
            <a:pPr lvl="1" algn="just">
              <a:buFont typeface="Calibri" pitchFamily="34" charset="0"/>
              <a:buChar char="–"/>
              <a:defRPr/>
            </a:pPr>
            <a:r>
              <a:rPr lang="en-US" dirty="0" smtClean="0"/>
              <a:t>HSSC-10 </a:t>
            </a:r>
            <a:r>
              <a:rPr lang="en-US" dirty="0"/>
              <a:t>(2018, Rostock, Germany</a:t>
            </a:r>
            <a:r>
              <a:rPr lang="en-US" dirty="0" smtClean="0"/>
              <a:t>)</a:t>
            </a:r>
          </a:p>
          <a:p>
            <a:pPr lvl="1" algn="just">
              <a:buFont typeface="Calibri" pitchFamily="34" charset="0"/>
              <a:buChar char="–"/>
              <a:defRPr/>
            </a:pPr>
            <a:r>
              <a:rPr lang="en-US" dirty="0" smtClean="0"/>
              <a:t>HSSC-11 (2019, Cape Town, South Africa)</a:t>
            </a:r>
            <a:endParaRPr lang="en-US" dirty="0"/>
          </a:p>
          <a:p>
            <a:pPr lvl="1" algn="just">
              <a:buFont typeface="Calibri" pitchFamily="34" charset="0"/>
              <a:buChar char="–"/>
              <a:defRPr/>
            </a:pPr>
            <a:r>
              <a:rPr lang="en-US" dirty="0" smtClean="0"/>
              <a:t>HSSC-12 </a:t>
            </a:r>
            <a:r>
              <a:rPr lang="en-US" dirty="0"/>
              <a:t>(2020, Taunton, UK ). </a:t>
            </a:r>
          </a:p>
          <a:p>
            <a:pPr marL="457200" lvl="1" indent="0" algn="just">
              <a:buNone/>
              <a:defRPr/>
            </a:pPr>
            <a:endParaRPr lang="en-GB" sz="20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MACHC18, Varadero, Cuba 27Nov – 02 December 2017</a:t>
            </a:r>
          </a:p>
        </p:txBody>
      </p:sp>
    </p:spTree>
    <p:extLst>
      <p:ext uri="{BB962C8B-B14F-4D97-AF65-F5344CB8AC3E}">
        <p14:creationId xmlns:p14="http://schemas.microsoft.com/office/powerpoint/2010/main" val="274655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Action requested of MACHC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dirty="0" smtClean="0"/>
              <a:t>Note this report;</a:t>
            </a:r>
          </a:p>
          <a:p>
            <a:pPr algn="just">
              <a:defRPr/>
            </a:pPr>
            <a:r>
              <a:rPr lang="en-US" dirty="0" smtClean="0"/>
              <a:t>Encourage Member States to participate in HSSC meetings;</a:t>
            </a:r>
          </a:p>
          <a:p>
            <a:pPr algn="just">
              <a:defRPr/>
            </a:pPr>
            <a:r>
              <a:rPr lang="en-US" dirty="0"/>
              <a:t>Encourage Member States to participate in HSSC </a:t>
            </a:r>
            <a:r>
              <a:rPr lang="en-US" dirty="0" smtClean="0"/>
              <a:t>subsidiary WG.</a:t>
            </a:r>
            <a:endParaRPr lang="en-US" dirty="0"/>
          </a:p>
          <a:p>
            <a:pPr algn="just">
              <a:defRPr/>
            </a:pPr>
            <a:endParaRPr lang="en-GB" sz="24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MACHC18, Varadero, Cuba 27Nov – 02 December 2017</a:t>
            </a:r>
          </a:p>
        </p:txBody>
      </p:sp>
    </p:spTree>
    <p:extLst>
      <p:ext uri="{BB962C8B-B14F-4D97-AF65-F5344CB8AC3E}">
        <p14:creationId xmlns:p14="http://schemas.microsoft.com/office/powerpoint/2010/main" val="129635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Principal activities and achievements</a:t>
            </a:r>
            <a:endParaRPr lang="en-AU" dirty="0"/>
          </a:p>
        </p:txBody>
      </p:sp>
      <p:pic>
        <p:nvPicPr>
          <p:cNvPr id="3074" name="Picture 2" descr="https://www.iho.int/mtg_docs/com_wg/HSSC/HSSC9/PB0700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06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MACHC18, Varadero, Cuba 27Nov – 02 December 2017</a:t>
            </a:r>
          </a:p>
        </p:txBody>
      </p:sp>
    </p:spTree>
    <p:extLst>
      <p:ext uri="{BB962C8B-B14F-4D97-AF65-F5344CB8AC3E}">
        <p14:creationId xmlns:p14="http://schemas.microsoft.com/office/powerpoint/2010/main" val="354218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Principal activities and achievements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dirty="0" smtClean="0"/>
              <a:t>Election for HSSC Chair and Vice-Chair:</a:t>
            </a:r>
            <a:endParaRPr lang="en-US" dirty="0"/>
          </a:p>
          <a:p>
            <a:pPr lvl="1" algn="just">
              <a:defRPr/>
            </a:pPr>
            <a:endParaRPr lang="en-US" dirty="0"/>
          </a:p>
          <a:p>
            <a:pPr lvl="1">
              <a:buFont typeface="Calibri" pitchFamily="34" charset="0"/>
              <a:buChar char="–"/>
            </a:pPr>
            <a:r>
              <a:rPr lang="en-US" dirty="0" smtClean="0"/>
              <a:t>Nominations were: </a:t>
            </a:r>
            <a:r>
              <a:rPr lang="en-US" dirty="0"/>
              <a:t>For the position of </a:t>
            </a:r>
            <a:r>
              <a:rPr lang="en-US" dirty="0" smtClean="0"/>
              <a:t>Chair</a:t>
            </a:r>
            <a:r>
              <a:rPr lang="en-US" dirty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Captain Luigi </a:t>
            </a:r>
            <a:r>
              <a:rPr lang="en-US" b="1" dirty="0" err="1" smtClean="0">
                <a:solidFill>
                  <a:srgbClr val="FF0000"/>
                </a:solidFill>
              </a:rPr>
              <a:t>Sinapi</a:t>
            </a:r>
            <a:r>
              <a:rPr lang="en-US" b="1" dirty="0" smtClean="0">
                <a:solidFill>
                  <a:srgbClr val="FF0000"/>
                </a:solidFill>
              </a:rPr>
              <a:t> (Italy)</a:t>
            </a:r>
            <a:r>
              <a:rPr lang="en-US" dirty="0" smtClean="0"/>
              <a:t>. For the position of Vice-Chair</a:t>
            </a:r>
            <a:r>
              <a:rPr lang="en-US" dirty="0"/>
              <a:t>: Captain </a:t>
            </a:r>
            <a:r>
              <a:rPr lang="en-US" dirty="0" err="1" smtClean="0"/>
              <a:t>Ayodeji</a:t>
            </a:r>
            <a:r>
              <a:rPr lang="en-US" dirty="0" smtClean="0"/>
              <a:t> </a:t>
            </a:r>
            <a:r>
              <a:rPr lang="en-US" dirty="0" err="1"/>
              <a:t>Olumide</a:t>
            </a:r>
            <a:r>
              <a:rPr lang="en-US" dirty="0"/>
              <a:t> </a:t>
            </a:r>
            <a:r>
              <a:rPr lang="en-US" dirty="0" err="1" smtClean="0"/>
              <a:t>Olugbode</a:t>
            </a:r>
            <a:r>
              <a:rPr lang="en-US" dirty="0" smtClean="0"/>
              <a:t> (Nigeria), </a:t>
            </a:r>
            <a:r>
              <a:rPr lang="en-US" b="1" dirty="0" smtClean="0">
                <a:solidFill>
                  <a:srgbClr val="FF0000"/>
                </a:solidFill>
              </a:rPr>
              <a:t>Mr. Mike </a:t>
            </a:r>
            <a:r>
              <a:rPr lang="en-US" b="1" dirty="0">
                <a:solidFill>
                  <a:srgbClr val="FF0000"/>
                </a:solidFill>
              </a:rPr>
              <a:t>Prince </a:t>
            </a:r>
            <a:r>
              <a:rPr lang="en-US" b="1" dirty="0" smtClean="0">
                <a:solidFill>
                  <a:srgbClr val="FF0000"/>
                </a:solidFill>
              </a:rPr>
              <a:t>(Australia) </a:t>
            </a:r>
            <a:r>
              <a:rPr lang="en-US" dirty="0" smtClean="0"/>
              <a:t>and Mr. Louis </a:t>
            </a:r>
            <a:r>
              <a:rPr lang="en-US" dirty="0" err="1" smtClean="0"/>
              <a:t>Maltais</a:t>
            </a:r>
            <a:r>
              <a:rPr lang="en-US" dirty="0" smtClean="0"/>
              <a:t> (</a:t>
            </a:r>
            <a:r>
              <a:rPr lang="en-US" dirty="0"/>
              <a:t>Canada</a:t>
            </a:r>
            <a:r>
              <a:rPr lang="en-US" dirty="0" smtClean="0"/>
              <a:t>).</a:t>
            </a:r>
            <a:endParaRPr lang="en-US" dirty="0"/>
          </a:p>
          <a:p>
            <a:pPr lvl="1" algn="just">
              <a:buFont typeface="Calibri" pitchFamily="34" charset="0"/>
              <a:buChar char="–"/>
              <a:defRPr/>
            </a:pPr>
            <a:endParaRPr lang="en-US" dirty="0" smtClean="0"/>
          </a:p>
          <a:p>
            <a:pPr marL="0" indent="0" algn="just">
              <a:buNone/>
              <a:defRPr/>
            </a:pPr>
            <a:endParaRPr lang="en-GB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MACHC18, Varadero, Cuba 27Nov – 02 December 2017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3553" y="3374263"/>
            <a:ext cx="2242018" cy="26364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0873" y="3368424"/>
            <a:ext cx="2054314" cy="2642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0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Principal activities and achievements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dirty="0"/>
              <a:t>S-100 Working Group (S-100WG):</a:t>
            </a:r>
            <a:endParaRPr lang="en-US" dirty="0" smtClean="0"/>
          </a:p>
          <a:p>
            <a:pPr lvl="1" algn="just">
              <a:defRPr/>
            </a:pPr>
            <a:endParaRPr lang="en-US" dirty="0"/>
          </a:p>
          <a:p>
            <a:pPr marL="457200" lvl="1" indent="0" algn="just">
              <a:buNone/>
              <a:defRPr/>
            </a:pPr>
            <a:r>
              <a:rPr lang="en-US" dirty="0" smtClean="0"/>
              <a:t> </a:t>
            </a:r>
            <a:endParaRPr lang="en-US" dirty="0"/>
          </a:p>
          <a:p>
            <a:pPr lvl="1" algn="just">
              <a:buFont typeface="Calibri" pitchFamily="34" charset="0"/>
              <a:buChar char="–"/>
              <a:defRPr/>
            </a:pPr>
            <a:endParaRPr lang="en-US" dirty="0"/>
          </a:p>
          <a:p>
            <a:pPr lvl="1" algn="just">
              <a:buFont typeface="Calibri" pitchFamily="34" charset="0"/>
              <a:buChar char="–"/>
              <a:defRPr/>
            </a:pPr>
            <a:endParaRPr lang="en-GB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MACHC18, Varadero, Cuba 27Nov – 02 December 2017</a:t>
            </a:r>
          </a:p>
        </p:txBody>
      </p:sp>
      <p:graphicFrame>
        <p:nvGraphicFramePr>
          <p:cNvPr id="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999377"/>
              </p:ext>
            </p:extLst>
          </p:nvPr>
        </p:nvGraphicFramePr>
        <p:xfrm>
          <a:off x="1025911" y="1884556"/>
          <a:ext cx="10101466" cy="4162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4871">
                  <a:extLst>
                    <a:ext uri="{9D8B030D-6E8A-4147-A177-3AD203B41FA5}">
                      <a16:colId xmlns="" xmlns:a16="http://schemas.microsoft.com/office/drawing/2014/main" val="3127010462"/>
                    </a:ext>
                  </a:extLst>
                </a:gridCol>
                <a:gridCol w="3894847">
                  <a:extLst>
                    <a:ext uri="{9D8B030D-6E8A-4147-A177-3AD203B41FA5}">
                      <a16:colId xmlns="" xmlns:a16="http://schemas.microsoft.com/office/drawing/2014/main" val="309513161"/>
                    </a:ext>
                  </a:extLst>
                </a:gridCol>
                <a:gridCol w="4001748">
                  <a:extLst>
                    <a:ext uri="{9D8B030D-6E8A-4147-A177-3AD203B41FA5}">
                      <a16:colId xmlns="" xmlns:a16="http://schemas.microsoft.com/office/drawing/2014/main" val="3164510950"/>
                    </a:ext>
                  </a:extLst>
                </a:gridCol>
              </a:tblGrid>
              <a:tr h="4125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Month/Year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Action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Notes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84043226"/>
                  </a:ext>
                </a:extLst>
              </a:tr>
              <a:tr h="6205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April 2018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Final Consideration of proposals for the next edition of S-100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S100WG3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24316448"/>
                  </a:ext>
                </a:extLst>
              </a:tr>
              <a:tr h="6205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May 2018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Notification to HSSC10 of a new edition of S-100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46958259"/>
                  </a:ext>
                </a:extLst>
              </a:tr>
              <a:tr h="7608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Early 2019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Publication of next edition of S-100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Edition 4.0.0 (have proposals that extend S-100)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3826002"/>
                  </a:ext>
                </a:extLst>
              </a:tr>
              <a:tr h="6205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March/April 2020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Final Consideration of proposal for next edition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164261650"/>
                  </a:ext>
                </a:extLst>
              </a:tr>
              <a:tr h="6205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May 2020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Notification to HSSC12 of a new edition of S-100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50798947"/>
                  </a:ext>
                </a:extLst>
              </a:tr>
              <a:tr h="5072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Early 2021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Publication of the next edition of S-100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341825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11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Principal activities and achievements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dirty="0" smtClean="0"/>
              <a:t>S-100WG:</a:t>
            </a:r>
          </a:p>
          <a:p>
            <a:pPr lvl="1" algn="just">
              <a:defRPr/>
            </a:pPr>
            <a:endParaRPr lang="en-US" dirty="0"/>
          </a:p>
          <a:p>
            <a:pPr lvl="1" algn="just">
              <a:buFont typeface="Calibri" pitchFamily="34" charset="0"/>
              <a:buChar char="–"/>
              <a:defRPr/>
            </a:pPr>
            <a:endParaRPr lang="en-US" dirty="0"/>
          </a:p>
          <a:p>
            <a:pPr lvl="1" algn="just">
              <a:buFont typeface="Calibri" pitchFamily="34" charset="0"/>
              <a:buChar char="–"/>
              <a:defRPr/>
            </a:pPr>
            <a:endParaRPr lang="en-GB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MACHC18, Varadero, Cuba 27Nov – 02 December 2017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7317" y="1854557"/>
            <a:ext cx="7896286" cy="412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69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Principal activities and achievements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dirty="0"/>
              <a:t>ENC Standards Maintenance Working Group (ENCWG</a:t>
            </a:r>
            <a:r>
              <a:rPr lang="en-US" dirty="0" smtClean="0"/>
              <a:t>):</a:t>
            </a:r>
          </a:p>
          <a:p>
            <a:pPr lvl="1" algn="just">
              <a:defRPr/>
            </a:pPr>
            <a:endParaRPr lang="en-US" dirty="0"/>
          </a:p>
          <a:p>
            <a:pPr lvl="1" algn="just">
              <a:buFont typeface="Calibri" pitchFamily="34" charset="0"/>
              <a:buChar char="–"/>
              <a:defRPr/>
            </a:pPr>
            <a:r>
              <a:rPr lang="en-US" dirty="0" smtClean="0"/>
              <a:t>S-52 Specifications for Chart Content and Display Aspects of ECDIS ed. </a:t>
            </a:r>
            <a:r>
              <a:rPr lang="en-US" dirty="0"/>
              <a:t>4.0.2, published July </a:t>
            </a:r>
            <a:r>
              <a:rPr lang="en-US" dirty="0" smtClean="0"/>
              <a:t>2017 / S-58 ENC Validation Checks ed. </a:t>
            </a:r>
            <a:r>
              <a:rPr lang="en-US" dirty="0"/>
              <a:t>6, published May </a:t>
            </a:r>
            <a:r>
              <a:rPr lang="en-US" dirty="0" smtClean="0"/>
              <a:t>2017 / S-64 </a:t>
            </a:r>
            <a:r>
              <a:rPr lang="en-US" dirty="0"/>
              <a:t>Test Data Sets (TDS) for Electronic Chart and Display Information System (ECDIS</a:t>
            </a:r>
            <a:r>
              <a:rPr lang="en-US" dirty="0" smtClean="0"/>
              <a:t>) ed. </a:t>
            </a:r>
            <a:r>
              <a:rPr lang="en-US" dirty="0"/>
              <a:t>3.0.2, published July </a:t>
            </a:r>
            <a:r>
              <a:rPr lang="en-US" dirty="0" smtClean="0"/>
              <a:t>2017 / S-65 </a:t>
            </a:r>
            <a:r>
              <a:rPr lang="en-US" dirty="0"/>
              <a:t>Test Data Sets (TDS) for Electronic Chart and Display Information System (ECDIS</a:t>
            </a:r>
            <a:r>
              <a:rPr lang="en-US" dirty="0" smtClean="0"/>
              <a:t>) ed. </a:t>
            </a:r>
            <a:r>
              <a:rPr lang="en-US" dirty="0"/>
              <a:t>2.1.0, published May </a:t>
            </a:r>
            <a:r>
              <a:rPr lang="en-US" dirty="0" smtClean="0"/>
              <a:t>2017. </a:t>
            </a:r>
            <a:r>
              <a:rPr lang="en-US" dirty="0"/>
              <a:t>Seeking approval: S-57 Use of the Object Catalogue, </a:t>
            </a:r>
            <a:r>
              <a:rPr lang="en-US" dirty="0" smtClean="0"/>
              <a:t>ed. 4.1.0 (CL 61/2017), S-66 </a:t>
            </a:r>
            <a:r>
              <a:rPr lang="en-US" dirty="0"/>
              <a:t>Facts about Electronic Charts and Carriage Requirements, </a:t>
            </a:r>
            <a:r>
              <a:rPr lang="en-US" dirty="0" smtClean="0"/>
              <a:t>ed. 1.1 (CL 60/2017). </a:t>
            </a:r>
            <a:endParaRPr lang="en-US" dirty="0"/>
          </a:p>
          <a:p>
            <a:pPr lvl="1" algn="just">
              <a:buFont typeface="Calibri" pitchFamily="34" charset="0"/>
              <a:buChar char="–"/>
              <a:defRPr/>
            </a:pPr>
            <a:endParaRPr lang="en-US" dirty="0"/>
          </a:p>
          <a:p>
            <a:pPr lvl="1" algn="just">
              <a:buFont typeface="Calibri" pitchFamily="34" charset="0"/>
              <a:buChar char="–"/>
              <a:defRPr/>
            </a:pPr>
            <a:endParaRPr lang="en-GB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MACHC18, Varadero, Cuba 27Nov – 02 December 2017</a:t>
            </a:r>
          </a:p>
        </p:txBody>
      </p:sp>
    </p:spTree>
    <p:extLst>
      <p:ext uri="{BB962C8B-B14F-4D97-AF65-F5344CB8AC3E}">
        <p14:creationId xmlns:p14="http://schemas.microsoft.com/office/powerpoint/2010/main" val="284371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Principal activities and achievements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dirty="0" smtClean="0"/>
              <a:t>ENCWG:</a:t>
            </a:r>
          </a:p>
          <a:p>
            <a:pPr lvl="1" algn="just">
              <a:defRPr/>
            </a:pPr>
            <a:endParaRPr lang="en-US" dirty="0"/>
          </a:p>
          <a:p>
            <a:pPr lvl="1" algn="just">
              <a:buFont typeface="Calibri" pitchFamily="34" charset="0"/>
              <a:buChar char="–"/>
              <a:defRPr/>
            </a:pPr>
            <a:r>
              <a:rPr lang="en-US" dirty="0" smtClean="0"/>
              <a:t>Development </a:t>
            </a:r>
            <a:r>
              <a:rPr lang="en-US" dirty="0"/>
              <a:t>of Bathymetric ENC: </a:t>
            </a:r>
            <a:r>
              <a:rPr lang="en-US" dirty="0" smtClean="0"/>
              <a:t>the </a:t>
            </a:r>
            <a:r>
              <a:rPr lang="en-US" dirty="0"/>
              <a:t>integration of high-density bathymetry into electronic navigational charts (ENCs) has become a major </a:t>
            </a:r>
            <a:r>
              <a:rPr lang="en-US" dirty="0" smtClean="0"/>
              <a:t>issue (users requirement). </a:t>
            </a:r>
            <a:r>
              <a:rPr lang="en-US" dirty="0"/>
              <a:t>For this purpose, after acquiring, cleaning and </a:t>
            </a:r>
            <a:r>
              <a:rPr lang="en-US" dirty="0" err="1"/>
              <a:t>modelling</a:t>
            </a:r>
            <a:r>
              <a:rPr lang="en-US" dirty="0"/>
              <a:t> the hydrographic survey data, contours at </a:t>
            </a:r>
            <a:r>
              <a:rPr lang="en-US" dirty="0" err="1"/>
              <a:t>metre</a:t>
            </a:r>
            <a:r>
              <a:rPr lang="en-US" dirty="0"/>
              <a:t> (or sub-</a:t>
            </a:r>
            <a:r>
              <a:rPr lang="en-US" dirty="0" err="1"/>
              <a:t>metre</a:t>
            </a:r>
            <a:r>
              <a:rPr lang="en-US" dirty="0"/>
              <a:t>) intervals are generated. The contouring results are then converted into S-57 (the IHO exchange format for ENCs) and encoded accordingly. The next step is the definition and attribution of depth areas, i.e. areas enclosed by adjacent contour lines. The result is a sort of electronic fair-sheet containing bathymetric data in S-57 format.</a:t>
            </a:r>
            <a:endParaRPr lang="en-GB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MACHC18, Varadero, Cuba 27Nov – 02 December 2017</a:t>
            </a:r>
          </a:p>
        </p:txBody>
      </p:sp>
    </p:spTree>
    <p:extLst>
      <p:ext uri="{BB962C8B-B14F-4D97-AF65-F5344CB8AC3E}">
        <p14:creationId xmlns:p14="http://schemas.microsoft.com/office/powerpoint/2010/main" val="9960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Principal activities and achievements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4564347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dirty="0" smtClean="0"/>
              <a:t>ENCWG:</a:t>
            </a:r>
          </a:p>
          <a:p>
            <a:pPr lvl="1" algn="just">
              <a:defRPr/>
            </a:pPr>
            <a:endParaRPr lang="en-US" dirty="0"/>
          </a:p>
          <a:p>
            <a:pPr lvl="1" algn="just">
              <a:buFont typeface="Calibri" pitchFamily="34" charset="0"/>
              <a:buChar char="–"/>
              <a:defRPr/>
            </a:pPr>
            <a:r>
              <a:rPr lang="en-US" dirty="0"/>
              <a:t>Discussion </a:t>
            </a:r>
            <a:r>
              <a:rPr lang="en-US" dirty="0" smtClean="0"/>
              <a:t>over the issue of </a:t>
            </a:r>
            <a:r>
              <a:rPr lang="en-US" dirty="0"/>
              <a:t>S-57 ENC </a:t>
            </a:r>
            <a:r>
              <a:rPr lang="en-US" dirty="0" smtClean="0"/>
              <a:t>Prod Spec could support HR bathymetry. Further investigation needed.</a:t>
            </a:r>
            <a:endParaRPr lang="en-US" dirty="0"/>
          </a:p>
          <a:p>
            <a:pPr lvl="1" algn="just">
              <a:buFont typeface="Calibri" pitchFamily="34" charset="0"/>
              <a:buChar char="–"/>
              <a:defRPr/>
            </a:pPr>
            <a:endParaRPr lang="en-GB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MACHC18, Varadero, Cuba 27Nov – 02 December 2017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3230" y="1024139"/>
            <a:ext cx="65055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1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Principal activities and achievements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AU" dirty="0"/>
              <a:t>Nautical Cartography </a:t>
            </a:r>
            <a:r>
              <a:rPr lang="en-AU" dirty="0" smtClean="0"/>
              <a:t>WG (NCWG)</a:t>
            </a:r>
            <a:r>
              <a:rPr lang="en-US" dirty="0" smtClean="0"/>
              <a:t>:</a:t>
            </a:r>
            <a:endParaRPr lang="en-US" dirty="0"/>
          </a:p>
          <a:p>
            <a:pPr lvl="1" algn="just">
              <a:defRPr/>
            </a:pPr>
            <a:endParaRPr lang="en-US" dirty="0"/>
          </a:p>
          <a:p>
            <a:pPr lvl="1" algn="just">
              <a:buFont typeface="Calibri" pitchFamily="34" charset="0"/>
              <a:buChar char="–"/>
              <a:defRPr/>
            </a:pPr>
            <a:r>
              <a:rPr lang="en-US" dirty="0"/>
              <a:t>Maintain and extend </a:t>
            </a:r>
            <a:r>
              <a:rPr lang="en-US" dirty="0" smtClean="0"/>
              <a:t>S-4, </a:t>
            </a:r>
            <a:r>
              <a:rPr lang="en-US" dirty="0"/>
              <a:t>Development of new (and revised) </a:t>
            </a:r>
            <a:r>
              <a:rPr lang="en-US" dirty="0" err="1" smtClean="0"/>
              <a:t>symbology</a:t>
            </a:r>
            <a:r>
              <a:rPr lang="en-US" dirty="0" smtClean="0"/>
              <a:t>. Edition </a:t>
            </a:r>
            <a:r>
              <a:rPr lang="en-US" dirty="0"/>
              <a:t>4.7.0 published, July </a:t>
            </a:r>
            <a:r>
              <a:rPr lang="en-US" dirty="0" smtClean="0"/>
              <a:t>2017.</a:t>
            </a:r>
            <a:endParaRPr lang="en-US" dirty="0"/>
          </a:p>
          <a:p>
            <a:pPr lvl="1" algn="just">
              <a:buFont typeface="Calibri" pitchFamily="34" charset="0"/>
              <a:buChar char="–"/>
              <a:defRPr/>
            </a:pPr>
            <a:r>
              <a:rPr lang="en-US" dirty="0" smtClean="0"/>
              <a:t>Future </a:t>
            </a:r>
            <a:r>
              <a:rPr lang="en-US" dirty="0"/>
              <a:t>of the paper </a:t>
            </a:r>
            <a:r>
              <a:rPr lang="en-US" dirty="0" smtClean="0"/>
              <a:t>chart.</a:t>
            </a:r>
          </a:p>
          <a:p>
            <a:pPr lvl="1" algn="just">
              <a:buFont typeface="Calibri" pitchFamily="34" charset="0"/>
              <a:buChar char="–"/>
              <a:defRPr/>
            </a:pPr>
            <a:r>
              <a:rPr lang="en-US" dirty="0"/>
              <a:t>Maintain and extend S-11 Part A - Guidance for the Preparation and Maintenance of International (INT) Chart and </a:t>
            </a:r>
            <a:r>
              <a:rPr lang="en-US" b="1" u="sng" dirty="0">
                <a:solidFill>
                  <a:srgbClr val="FF0000"/>
                </a:solidFill>
              </a:rPr>
              <a:t>ENC Schemes</a:t>
            </a:r>
            <a:r>
              <a:rPr lang="en-US" dirty="0"/>
              <a:t>:</a:t>
            </a:r>
            <a:endParaRPr lang="en-US" dirty="0" smtClean="0"/>
          </a:p>
          <a:p>
            <a:pPr lvl="2" algn="just">
              <a:buFont typeface="Wingdings" pitchFamily="2" charset="2"/>
              <a:buChar char="Ø"/>
              <a:defRPr/>
            </a:pPr>
            <a:r>
              <a:rPr lang="en-US" dirty="0" smtClean="0"/>
              <a:t>Edition </a:t>
            </a:r>
            <a:r>
              <a:rPr lang="en-US" dirty="0"/>
              <a:t>3.0.0 published, June </a:t>
            </a:r>
            <a:r>
              <a:rPr lang="en-US" dirty="0" smtClean="0"/>
              <a:t>2017</a:t>
            </a:r>
            <a:endParaRPr lang="en-US" dirty="0"/>
          </a:p>
          <a:p>
            <a:pPr lvl="2" algn="just">
              <a:buFont typeface="Wingdings" pitchFamily="2" charset="2"/>
              <a:buChar char="Ø"/>
              <a:defRPr/>
            </a:pPr>
            <a:r>
              <a:rPr lang="en-US" dirty="0"/>
              <a:t>Edition 3.1.0 ready for MS approval (CL 59/2017) [B4]</a:t>
            </a:r>
          </a:p>
          <a:p>
            <a:pPr lvl="2" algn="just">
              <a:buFont typeface="Wingdings" pitchFamily="2" charset="2"/>
              <a:buChar char="Ø"/>
              <a:defRPr/>
            </a:pPr>
            <a:r>
              <a:rPr lang="en-US" dirty="0"/>
              <a:t>Introduces the ’Basic quality </a:t>
            </a:r>
            <a:r>
              <a:rPr lang="en-US" dirty="0" smtClean="0"/>
              <a:t>assurance </a:t>
            </a:r>
            <a:r>
              <a:rPr lang="en-US" dirty="0"/>
              <a:t>check-list for review of INT charts’</a:t>
            </a:r>
          </a:p>
          <a:p>
            <a:pPr lvl="1" algn="just">
              <a:buFont typeface="Calibri" pitchFamily="34" charset="0"/>
              <a:buChar char="–"/>
              <a:defRPr/>
            </a:pP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 smtClean="0"/>
              <a:t>MACHC18, Varadero, Cuba 27Nov – 02 December 2017</a:t>
            </a:r>
          </a:p>
        </p:txBody>
      </p:sp>
    </p:spTree>
    <p:extLst>
      <p:ext uri="{BB962C8B-B14F-4D97-AF65-F5344CB8AC3E}">
        <p14:creationId xmlns:p14="http://schemas.microsoft.com/office/powerpoint/2010/main" val="19981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1185</TotalTime>
  <Words>1160</Words>
  <Application>Microsoft Office PowerPoint</Application>
  <PresentationFormat>Widescreen</PresentationFormat>
  <Paragraphs>119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Report of the Hydrographic Services and Standards Committee (HSSC9)   DIRECTORATE OF HYDROGRAPHY AND NAVIGATION/BR  AGENDA ITEM 2.3 / DOC MACHC 18-02.3</vt:lpstr>
      <vt:lpstr>Principal activities and achievements</vt:lpstr>
      <vt:lpstr>Principal activities and achievements</vt:lpstr>
      <vt:lpstr>Principal activities and achievements</vt:lpstr>
      <vt:lpstr>Principal activities and achievements</vt:lpstr>
      <vt:lpstr>Principal activities and achievements</vt:lpstr>
      <vt:lpstr>Principal activities and achievements</vt:lpstr>
      <vt:lpstr>Principal activities and achievements</vt:lpstr>
      <vt:lpstr>Principal activities and achievements</vt:lpstr>
      <vt:lpstr>Principal activities and achievements</vt:lpstr>
      <vt:lpstr>Principal activities and achievements</vt:lpstr>
      <vt:lpstr>Principal activities and achievements</vt:lpstr>
      <vt:lpstr>Principal activities and achievements</vt:lpstr>
      <vt:lpstr>Future work programme</vt:lpstr>
      <vt:lpstr>PowerPoint Presentation</vt:lpstr>
      <vt:lpstr>Future work programme</vt:lpstr>
      <vt:lpstr>Future work programme</vt:lpstr>
      <vt:lpstr>Action requested of MACHC</vt:lpstr>
    </vt:vector>
  </TitlesOfParts>
  <Company>IHO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Alberto Costa Neves</cp:lastModifiedBy>
  <cp:revision>95</cp:revision>
  <cp:lastPrinted>2017-10-13T08:19:11Z</cp:lastPrinted>
  <dcterms:created xsi:type="dcterms:W3CDTF">2017-10-09T13:46:17Z</dcterms:created>
  <dcterms:modified xsi:type="dcterms:W3CDTF">2018-01-19T13:00:51Z</dcterms:modified>
</cp:coreProperties>
</file>