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78" r:id="rId3"/>
    <p:sldId id="277" r:id="rId4"/>
    <p:sldId id="280" r:id="rId5"/>
    <p:sldId id="284" r:id="rId6"/>
    <p:sldId id="282" r:id="rId7"/>
    <p:sldId id="285" r:id="rId8"/>
    <p:sldId id="270" r:id="rId9"/>
    <p:sldId id="275" r:id="rId10"/>
    <p:sldId id="279" r:id="rId11"/>
  </p:sldIdLst>
  <p:sldSz cx="9144000" cy="6858000" type="screen4x3"/>
  <p:notesSz cx="677862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580" autoAdjust="0"/>
  </p:normalViewPr>
  <p:slideViewPr>
    <p:cSldViewPr>
      <p:cViewPr>
        <p:scale>
          <a:sx n="100" d="100"/>
          <a:sy n="100" d="100"/>
        </p:scale>
        <p:origin x="-136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49263"/>
            <a:ext cx="5746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8" y="114300"/>
            <a:ext cx="2936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2288" y="9004300"/>
            <a:ext cx="58959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004300"/>
            <a:ext cx="2238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1E4730AC-8C54-430C-A8AA-FC653B4CD0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6390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3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50850"/>
            <a:ext cx="5746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" y="114300"/>
            <a:ext cx="29368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93821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2288" y="4675188"/>
            <a:ext cx="46275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0700" y="9004300"/>
            <a:ext cx="5972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9004300"/>
            <a:ext cx="225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4A57A627-BBE3-4AA3-913E-A34F69276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8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382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7411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26 October 2010</a:t>
            </a:r>
          </a:p>
        </p:txBody>
      </p:sp>
      <p:sp>
        <p:nvSpPr>
          <p:cNvPr id="17412" name="Tijdelijke aanduiding voor voet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Eventuele voettekst</a:t>
            </a:r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7FD6B-74D8-48DF-AF77-F3DC1C721E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pic>
        <p:nvPicPr>
          <p:cNvPr id="5" name="Picture 202" descr="Ke_Marine_Logo_Engel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4932363" y="908050"/>
            <a:ext cx="38877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b="1">
                <a:solidFill>
                  <a:schemeClr val="folHlink"/>
                </a:solidFill>
              </a:rPr>
              <a:t>Hydrographic Service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E56BC49F-68C4-4E22-9306-A8FFE6DDF256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640513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MACHC18, November/December 2017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National report Kingdom of the Netherlands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mindef.nl/ImageResize.ashx?size=lightbox&amp;filename=/portaal/images/D170917GE2344_tcm4-136148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ntranet.mindef.nl/ImageResize.ashx?size=lightbox&amp;filename=/portaal/images/Zr.%20Ms.%20Zeeland%20in%20Caribisch%20Gebied_tcm4-1361490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950" y="1696662"/>
            <a:ext cx="3598863" cy="892552"/>
          </a:xfrm>
        </p:spPr>
        <p:txBody>
          <a:bodyPr/>
          <a:lstStyle/>
          <a:p>
            <a:r>
              <a:rPr lang="nl-NL" dirty="0" smtClean="0"/>
              <a:t>18th MACHC Conference</a:t>
            </a:r>
            <a:endParaRPr lang="en-US" dirty="0"/>
          </a:p>
        </p:txBody>
      </p:sp>
      <p:sp>
        <p:nvSpPr>
          <p:cNvPr id="5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National report </a:t>
            </a:r>
            <a:br>
              <a:rPr lang="en-US" dirty="0"/>
            </a:br>
            <a:r>
              <a:rPr lang="en-US" dirty="0"/>
              <a:t>of the Kingdom of the Netherlands</a:t>
            </a:r>
            <a:endParaRPr lang="en-US" noProof="0" dirty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28" y="669791"/>
            <a:ext cx="2848928" cy="326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4425950"/>
            <a:ext cx="46450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pDatum"/>
          <p:cNvSpPr>
            <a:spLocks noChangeArrowheads="1"/>
          </p:cNvSpPr>
          <p:nvPr/>
        </p:nvSpPr>
        <p:spPr bwMode="auto">
          <a:xfrm>
            <a:off x="4913311" y="5589240"/>
            <a:ext cx="4035425" cy="7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Captain Marc van der </a:t>
            </a:r>
            <a:r>
              <a:rPr lang="nl-NL" sz="1200" dirty="0" smtClean="0">
                <a:solidFill>
                  <a:schemeClr val="bg1"/>
                </a:solidFill>
              </a:rPr>
              <a:t>Donck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Director Netherlands Hydrographic Office</a:t>
            </a:r>
            <a:endParaRPr lang="nl-NL" sz="1200" dirty="0" smtClean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nl-NL" sz="1200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November/December</a:t>
            </a:r>
            <a:r>
              <a:rPr lang="nl-NL" sz="1200" baseline="0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2017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7638" y="2708275"/>
            <a:ext cx="87137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/>
              <a:t>Satisfactory status for surveying and nautical charting in the MACHC area. </a:t>
            </a:r>
          </a:p>
          <a:p>
            <a:pPr marL="342900" indent="-342900">
              <a:buFont typeface="Arial" charset="0"/>
              <a:buChar char="•"/>
            </a:pPr>
            <a:r>
              <a:rPr lang="nl-NL"/>
              <a:t>The national implementation of INSPIRE will gradually make our open data sets available as harmonized web services. </a:t>
            </a:r>
          </a:p>
          <a:p>
            <a:pPr marL="342900" indent="-342900">
              <a:buFont typeface="Arial" charset="0"/>
              <a:buChar char="•"/>
            </a:pPr>
            <a:r>
              <a:rPr lang="nl-NL"/>
              <a:t>Continued efforts to establish maritime boundaries.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779838" y="1152525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555750"/>
            <a:ext cx="78644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68313" y="1125538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A quick recap: responsibilities of NLHO in Caribbean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16238" y="4281488"/>
            <a:ext cx="2519362" cy="1022350"/>
            <a:chOff x="2915816" y="4281588"/>
            <a:chExt cx="2520280" cy="1022685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15816" y="4281588"/>
              <a:ext cx="2520280" cy="101962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18440" name="TextBox 5"/>
            <p:cNvSpPr txBox="1">
              <a:spLocks noChangeArrowheads="1"/>
            </p:cNvSpPr>
            <p:nvPr/>
          </p:nvSpPr>
          <p:spPr bwMode="auto">
            <a:xfrm>
              <a:off x="2915816" y="4873386"/>
              <a:ext cx="24267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solidFill>
                    <a:srgbClr val="FF0000"/>
                  </a:solidFill>
                </a:rPr>
                <a:t>leeward islands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580063" y="2924175"/>
            <a:ext cx="2646362" cy="1081088"/>
            <a:chOff x="5580112" y="2924943"/>
            <a:chExt cx="2647044" cy="1080121"/>
          </a:xfrm>
        </p:grpSpPr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5580112" y="2924943"/>
              <a:ext cx="2592288" cy="1080121"/>
            </a:xfrm>
            <a:prstGeom prst="rect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18438" name="TextBox 8"/>
            <p:cNvSpPr txBox="1">
              <a:spLocks noChangeArrowheads="1"/>
            </p:cNvSpPr>
            <p:nvPr/>
          </p:nvSpPr>
          <p:spPr bwMode="auto">
            <a:xfrm>
              <a:off x="5613492" y="3548751"/>
              <a:ext cx="2613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00B050"/>
                  </a:solidFill>
                </a:rPr>
                <a:t>windward islands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468313" y="1125538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tx2"/>
                </a:solidFill>
              </a:rPr>
              <a:t>A quick recap: responsibilities of NLHO in Caribbean</a:t>
            </a:r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5750"/>
            <a:ext cx="684053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388" y="2924175"/>
            <a:ext cx="3240087" cy="3190875"/>
            <a:chOff x="179512" y="2924943"/>
            <a:chExt cx="3240360" cy="3190204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79512" y="2924943"/>
              <a:ext cx="3240360" cy="319020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>
                <a:solidFill>
                  <a:srgbClr val="FF0000"/>
                </a:solidFill>
              </a:endParaRP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179512" y="5661247"/>
              <a:ext cx="23651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FF0000"/>
                  </a:solidFill>
                </a:rPr>
                <a:t>leeward islands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108325" y="3076575"/>
            <a:ext cx="3048000" cy="3038475"/>
            <a:chOff x="3109082" y="3077342"/>
            <a:chExt cx="3047094" cy="3037805"/>
          </a:xfrm>
        </p:grpSpPr>
        <p:sp>
          <p:nvSpPr>
            <p:cNvPr id="19461" name="Rectangle 9"/>
            <p:cNvSpPr>
              <a:spLocks noChangeArrowheads="1"/>
            </p:cNvSpPr>
            <p:nvPr/>
          </p:nvSpPr>
          <p:spPr bwMode="auto">
            <a:xfrm>
              <a:off x="3109082" y="3077342"/>
              <a:ext cx="3047094" cy="3037805"/>
            </a:xfrm>
            <a:prstGeom prst="rect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19462" name="TextBox 11"/>
            <p:cNvSpPr txBox="1">
              <a:spLocks noChangeArrowheads="1"/>
            </p:cNvSpPr>
            <p:nvPr/>
          </p:nvSpPr>
          <p:spPr bwMode="auto">
            <a:xfrm>
              <a:off x="3542512" y="5661247"/>
              <a:ext cx="2613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solidFill>
                    <a:srgbClr val="00B050"/>
                  </a:solidFill>
                </a:rPr>
                <a:t>windward islands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5238"/>
            <a:ext cx="5545137" cy="369332"/>
          </a:xfrm>
        </p:spPr>
        <p:txBody>
          <a:bodyPr/>
          <a:lstStyle/>
          <a:p>
            <a:r>
              <a:rPr lang="en-US" sz="2400" dirty="0" smtClean="0"/>
              <a:t>(Re) survey policy</a:t>
            </a:r>
            <a:endParaRPr lang="nl-NL" sz="2400" dirty="0" smtClean="0"/>
          </a:p>
        </p:txBody>
      </p:sp>
      <p:pic>
        <p:nvPicPr>
          <p:cNvPr id="21507" name="Picture 4" descr="West benedenwin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288" y="1125538"/>
            <a:ext cx="303371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-55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1026" name="Picture 2" descr="C:\Users\u00d3i6\AppData\Local\Microsoft\Windows\Temporary Internet Files\Content.Outlook\BFL1ZKJV\het_onzichtbare_plaat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225"/>
            <a:ext cx="40386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911475" y="4406901"/>
            <a:ext cx="33210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Resurvey frequencies:</a:t>
            </a:r>
          </a:p>
          <a:p>
            <a:pPr algn="ctr"/>
            <a:r>
              <a:rPr lang="en-US" dirty="0"/>
              <a:t>4 years (Cat.1) </a:t>
            </a:r>
          </a:p>
          <a:p>
            <a:pPr algn="ctr"/>
            <a:r>
              <a:rPr lang="en-US" dirty="0"/>
              <a:t>12 years (Cat. 2) </a:t>
            </a:r>
          </a:p>
          <a:p>
            <a:pPr algn="ctr"/>
            <a:r>
              <a:rPr lang="en-US" dirty="0"/>
              <a:t>24 years (Cat. 3) </a:t>
            </a:r>
          </a:p>
          <a:p>
            <a:pPr algn="ctr"/>
            <a:r>
              <a:rPr lang="en-US" dirty="0"/>
              <a:t>50 years (Cat. 4)</a:t>
            </a:r>
            <a:r>
              <a:rPr lang="nl-NL" dirty="0"/>
              <a:t> </a:t>
            </a:r>
          </a:p>
        </p:txBody>
      </p:sp>
      <p:sp>
        <p:nvSpPr>
          <p:cNvPr id="2" name="16-Point Star 1"/>
          <p:cNvSpPr/>
          <p:nvPr/>
        </p:nvSpPr>
        <p:spPr bwMode="auto">
          <a:xfrm>
            <a:off x="4572000" y="2420888"/>
            <a:ext cx="914400" cy="914400"/>
          </a:xfrm>
          <a:prstGeom prst="star16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16-Point Star 2"/>
          <p:cNvSpPr>
            <a:spLocks noChangeAspect="1"/>
          </p:cNvSpPr>
          <p:nvPr/>
        </p:nvSpPr>
        <p:spPr bwMode="auto">
          <a:xfrm>
            <a:off x="4218112" y="2060848"/>
            <a:ext cx="2014413" cy="2016224"/>
          </a:xfrm>
          <a:prstGeom prst="star16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C-55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 change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Charts and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Full ENC coverage for all appropriate usage bands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As </a:t>
            </a:r>
            <a:r>
              <a:rPr lang="en-GB" dirty="0"/>
              <a:t>of August 2017, Venezuela has produced own Cells VE300100 and VE300200. </a:t>
            </a:r>
            <a:endParaRPr lang="en-GB" dirty="0" smtClean="0"/>
          </a:p>
          <a:p>
            <a:pPr lvl="2"/>
            <a:r>
              <a:rPr lang="en-GB" dirty="0"/>
              <a:t>Cell </a:t>
            </a:r>
            <a:r>
              <a:rPr lang="en-GB" dirty="0"/>
              <a:t>NL302023 has been clipped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MSDI Progress</a:t>
            </a:r>
            <a:endParaRPr lang="nl-NL" dirty="0" smtClean="0"/>
          </a:p>
        </p:txBody>
      </p:sp>
      <p:sp>
        <p:nvSpPr>
          <p:cNvPr id="24578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INSPIRE in Caribbean sea</a:t>
            </a:r>
          </a:p>
          <a:p>
            <a:pPr lvl="2"/>
            <a:r>
              <a:rPr lang="en-GB" dirty="0" smtClean="0"/>
              <a:t>INSPIRE-compliant </a:t>
            </a:r>
            <a:r>
              <a:rPr lang="en-GB" dirty="0" smtClean="0"/>
              <a:t>web services for:</a:t>
            </a:r>
          </a:p>
          <a:p>
            <a:pPr lvl="3" indent="-342900"/>
            <a:r>
              <a:rPr lang="en-GB" dirty="0"/>
              <a:t>gridded bathymetric data and </a:t>
            </a:r>
          </a:p>
          <a:p>
            <a:pPr lvl="3" indent="-342900"/>
            <a:r>
              <a:rPr lang="en-GB" dirty="0"/>
              <a:t>geographic names </a:t>
            </a:r>
          </a:p>
          <a:p>
            <a:pPr lvl="2"/>
            <a:r>
              <a:rPr lang="en-GB" dirty="0"/>
              <a:t>Start </a:t>
            </a:r>
            <a:r>
              <a:rPr lang="en-GB" dirty="0" smtClean="0"/>
              <a:t>additional </a:t>
            </a:r>
            <a:r>
              <a:rPr lang="en-GB" dirty="0"/>
              <a:t>INSPIRE </a:t>
            </a:r>
            <a:r>
              <a:rPr lang="en-GB" dirty="0" smtClean="0"/>
              <a:t>web </a:t>
            </a:r>
            <a:r>
              <a:rPr lang="en-GB" dirty="0"/>
              <a:t>services for:</a:t>
            </a:r>
          </a:p>
          <a:p>
            <a:pPr lvl="3" indent="-342900"/>
            <a:r>
              <a:rPr lang="en-GB" dirty="0"/>
              <a:t>administrative units (maritime zones) and </a:t>
            </a:r>
          </a:p>
          <a:p>
            <a:pPr lvl="3" indent="-342900"/>
            <a:r>
              <a:rPr lang="en-GB" dirty="0"/>
              <a:t>area management (PSSA </a:t>
            </a:r>
            <a:r>
              <a:rPr lang="en-GB" dirty="0" err="1"/>
              <a:t>Sababank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nl-NL" dirty="0"/>
              <a:t>See the National Report </a:t>
            </a:r>
            <a:r>
              <a:rPr lang="nl-NL" dirty="0" err="1"/>
              <a:t>for</a:t>
            </a:r>
            <a:r>
              <a:rPr lang="nl-NL" dirty="0"/>
              <a:t> the </a:t>
            </a:r>
            <a:r>
              <a:rPr lang="nl-NL" dirty="0" err="1" smtClean="0"/>
              <a:t>URLs</a:t>
            </a:r>
            <a:endParaRPr lang="nl-NL" dirty="0" smtClean="0"/>
          </a:p>
          <a:p>
            <a:pPr lvl="2"/>
            <a:endParaRPr lang="nl-NL" dirty="0"/>
          </a:p>
          <a:p>
            <a:pPr lvl="1"/>
            <a:r>
              <a:rPr lang="en-GB" dirty="0" smtClean="0">
                <a:ea typeface="+mn-ea"/>
                <a:cs typeface="+mn-cs"/>
              </a:rPr>
              <a:t>All NL ENC’s for the Caribbean sea are available for online viewing in the MACHC on line application</a:t>
            </a: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827584" y="1127126"/>
            <a:ext cx="4005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Other Activities: General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>
          <a:xfrm>
            <a:off x="609600" y="1773238"/>
            <a:ext cx="7772400" cy="4246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0" fontAlgn="base" hangingPunct="0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60400" indent="2540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indent="4826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0" fontAlgn="base" hangingPunct="0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kern="0" dirty="0" smtClean="0"/>
              <a:t>Participated in 1</a:t>
            </a:r>
            <a:r>
              <a:rPr lang="en-GB" kern="0" baseline="30000" dirty="0" smtClean="0"/>
              <a:t>th</a:t>
            </a:r>
            <a:r>
              <a:rPr lang="en-GB" kern="0" dirty="0" smtClean="0"/>
              <a:t> IHO Council as elected member from the MACHC</a:t>
            </a:r>
          </a:p>
          <a:p>
            <a:pPr lvl="2"/>
            <a:r>
              <a:rPr lang="en-GB" kern="0" dirty="0" smtClean="0"/>
              <a:t>Details in separate briefing</a:t>
            </a:r>
          </a:p>
          <a:p>
            <a:pPr lvl="2"/>
            <a:endParaRPr lang="nl-NL" kern="0" dirty="0" smtClean="0"/>
          </a:p>
          <a:p>
            <a:pPr lvl="1"/>
            <a:r>
              <a:rPr lang="en-GB" kern="0" dirty="0" smtClean="0">
                <a:ea typeface="+mn-ea"/>
                <a:cs typeface="+mn-cs"/>
              </a:rPr>
              <a:t>NL became a member of the UN-GGIM WG-MGI</a:t>
            </a:r>
          </a:p>
          <a:p>
            <a:pPr lvl="2"/>
            <a:r>
              <a:rPr lang="en-GB" kern="0" dirty="0" smtClean="0"/>
              <a:t>DNLHO intends to participate coming August</a:t>
            </a:r>
            <a:endParaRPr lang="en-GB" kern="0" dirty="0" smtClean="0">
              <a:ea typeface="+mn-ea"/>
              <a:cs typeface="+mn-cs"/>
            </a:endParaRPr>
          </a:p>
          <a:p>
            <a:pPr lvl="1"/>
            <a:endParaRPr lang="en-GB" kern="0" dirty="0"/>
          </a:p>
          <a:p>
            <a:pPr lvl="1"/>
            <a:r>
              <a:rPr lang="en-GB" kern="0" dirty="0" smtClean="0">
                <a:ea typeface="+mn-ea"/>
                <a:cs typeface="+mn-cs"/>
              </a:rPr>
              <a:t>NL became Chair of the DQWG</a:t>
            </a:r>
          </a:p>
          <a:p>
            <a:pPr lvl="1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234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8"/>
          <p:cNvSpPr txBox="1">
            <a:spLocks noChangeArrowheads="1"/>
          </p:cNvSpPr>
          <p:nvPr/>
        </p:nvSpPr>
        <p:spPr bwMode="auto">
          <a:xfrm>
            <a:off x="781572" y="1095127"/>
            <a:ext cx="5950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Other activities: Maritime boundaries</a:t>
            </a:r>
            <a:endParaRPr lang="nl-NL" sz="2400" dirty="0">
              <a:solidFill>
                <a:schemeClr val="tx2"/>
              </a:solidFill>
            </a:endParaRPr>
          </a:p>
        </p:txBody>
      </p:sp>
      <p:pic>
        <p:nvPicPr>
          <p:cNvPr id="20482" name="Picture 4" descr="kaartje_bovenwinds_201504_EN_12_24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84313"/>
            <a:ext cx="45196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79513" y="2924944"/>
            <a:ext cx="23042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Agreement on new Caribbean all-purpose boundary with France,</a:t>
            </a:r>
          </a:p>
          <a:p>
            <a:r>
              <a:rPr lang="en-GB" dirty="0"/>
              <a:t>n</a:t>
            </a:r>
            <a:r>
              <a:rPr lang="en-GB" dirty="0" smtClean="0"/>
              <a:t>ow awaiting ratification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827584" y="1127126"/>
            <a:ext cx="7150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Other Activities: Post-Irma disaster response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83568" y="5286781"/>
            <a:ext cx="3984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See separate presentation.</a:t>
            </a:r>
            <a:endParaRPr lang="nl-NL" dirty="0"/>
          </a:p>
        </p:txBody>
      </p:sp>
      <p:pic>
        <p:nvPicPr>
          <p:cNvPr id="22531" name="Tijdelijke aanduiding voor inhoud 3"/>
          <p:cNvPicPr>
            <a:picLocks noChangeAspect="1"/>
          </p:cNvPicPr>
          <p:nvPr/>
        </p:nvPicPr>
        <p:blipFill>
          <a:blip r:embed="rId2"/>
          <a:srcRect t="3421" b="10210"/>
          <a:stretch>
            <a:fillRect/>
          </a:stretch>
        </p:blipFill>
        <p:spPr bwMode="auto">
          <a:xfrm>
            <a:off x="2237010" y="2154212"/>
            <a:ext cx="53292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litairen brengen water aan land.">
            <a:hlinkClick r:id="rId3" tooltip="&quot;Militairen brengen water aan land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" y="1916832"/>
            <a:ext cx="252684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r. Ms. Zeeland.">
            <a:hlinkClick r:id="rId5" tooltip="&quot;Zr. Ms. Zeeland.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736304" cy="198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marineEN1</vt:lpstr>
      <vt:lpstr>18th MACHC Conference</vt:lpstr>
      <vt:lpstr>PowerPoint Presentation</vt:lpstr>
      <vt:lpstr>PowerPoint Presentation</vt:lpstr>
      <vt:lpstr>(Re) survey policy</vt:lpstr>
      <vt:lpstr>New Charts and updates</vt:lpstr>
      <vt:lpstr>MSDI Progress</vt:lpstr>
      <vt:lpstr>PowerPoint Presentation</vt:lpstr>
      <vt:lpstr>PowerPoint Presentation</vt:lpstr>
      <vt:lpstr>PowerPoint Presentation</vt:lpstr>
      <vt:lpstr>PowerPoint Presentation</vt:lpstr>
    </vt:vector>
  </TitlesOfParts>
  <Company>Ministerie van Defensie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Donck, MCJ, van der, KTZ, CDC/NLDA/IDL</cp:lastModifiedBy>
  <cp:revision>117</cp:revision>
  <cp:lastPrinted>2002-08-12T10:42:52Z</cp:lastPrinted>
  <dcterms:created xsi:type="dcterms:W3CDTF">2010-02-03T15:06:20Z</dcterms:created>
  <dcterms:modified xsi:type="dcterms:W3CDTF">2017-11-23T17:08:20Z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