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88" r:id="rId2"/>
  </p:sldMasterIdLst>
  <p:notesMasterIdLst>
    <p:notesMasterId r:id="rId17"/>
  </p:notesMasterIdLst>
  <p:sldIdLst>
    <p:sldId id="288" r:id="rId3"/>
    <p:sldId id="338" r:id="rId4"/>
    <p:sldId id="363" r:id="rId5"/>
    <p:sldId id="362" r:id="rId6"/>
    <p:sldId id="353" r:id="rId7"/>
    <p:sldId id="359" r:id="rId8"/>
    <p:sldId id="360" r:id="rId9"/>
    <p:sldId id="352" r:id="rId10"/>
    <p:sldId id="355" r:id="rId11"/>
    <p:sldId id="356" r:id="rId12"/>
    <p:sldId id="361" r:id="rId13"/>
    <p:sldId id="357" r:id="rId14"/>
    <p:sldId id="358" r:id="rId15"/>
    <p:sldId id="34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6837" autoAdjust="0"/>
  </p:normalViewPr>
  <p:slideViewPr>
    <p:cSldViewPr>
      <p:cViewPr>
        <p:scale>
          <a:sx n="80" d="100"/>
          <a:sy n="80" d="100"/>
        </p:scale>
        <p:origin x="-57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3FDE5-FBAD-4703-AA1B-D963E8431B3A}" type="datetimeFigureOut">
              <a:rPr lang="es-PA" smtClean="0"/>
              <a:t>11/30/2017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B46CC-57C3-470F-B1C6-6D08037FB63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2573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s-PA" sz="2800" b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PA" sz="28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rint MT Shadow" pitchFamily="82" charset="0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endParaRPr lang="es-PA" sz="2800" b="1">
                    <a:solidFill>
                      <a:srgbClr val="00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Imprint MT Shadow" pitchFamily="82" charset="0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endParaRPr lang="es-PA" sz="2800" b="1">
                    <a:solidFill>
                      <a:srgbClr val="00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Imprint MT Shadow" pitchFamily="82" charset="0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endParaRPr lang="es-PA" sz="2800" b="1">
                    <a:solidFill>
                      <a:srgbClr val="00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Imprint MT Shadow" pitchFamily="82" charset="0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endParaRPr lang="es-PA" sz="2800" b="1">
                    <a:solidFill>
                      <a:srgbClr val="00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Imprint MT Shadow" pitchFamily="82" charset="0"/>
                  </a:endParaRPr>
                </a:p>
              </p:txBody>
            </p:sp>
          </p:grpSp>
        </p:grpSp>
      </p:grpSp>
      <p:sp>
        <p:nvSpPr>
          <p:cNvPr id="723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723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Departamento de Ingeniería</a:t>
            </a: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F8394-2961-4EA5-9920-0DF921A1B0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07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E57E-BD9C-472E-9F6E-ED6E67C878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A51-3D5C-4F9C-87C1-181D16D96E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805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E57E-BD9C-472E-9F6E-ED6E67C878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A51-3D5C-4F9C-87C1-181D16D96E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807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E57E-BD9C-472E-9F6E-ED6E67C878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A51-3D5C-4F9C-87C1-181D16D96E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2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E57E-BD9C-472E-9F6E-ED6E67C878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A51-3D5C-4F9C-87C1-181D16D96E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29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5A214-BD01-4C0D-8935-73AA5CE448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103220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E57E-BD9C-472E-9F6E-ED6E67C878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A51-3D5C-4F9C-87C1-181D16D96E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4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E57E-BD9C-472E-9F6E-ED6E67C878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A51-3D5C-4F9C-87C1-181D16D96E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99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E57E-BD9C-472E-9F6E-ED6E67C878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A51-3D5C-4F9C-87C1-181D16D96E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932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E57E-BD9C-472E-9F6E-ED6E67C878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A51-3D5C-4F9C-87C1-181D16D96E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74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E57E-BD9C-472E-9F6E-ED6E67C878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A51-3D5C-4F9C-87C1-181D16D96E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62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E57E-BD9C-472E-9F6E-ED6E67C878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A51-3D5C-4F9C-87C1-181D16D96E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27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E57E-BD9C-472E-9F6E-ED6E67C878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A51-3D5C-4F9C-87C1-181D16D96E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77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621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36" name="Rectangle 6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s-ES"/>
          </a:p>
        </p:txBody>
      </p:sp>
      <p:sp>
        <p:nvSpPr>
          <p:cNvPr id="137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s-ES"/>
              <a:t>Departamento de Ingeniería</a:t>
            </a:r>
          </a:p>
        </p:txBody>
      </p:sp>
      <p:sp>
        <p:nvSpPr>
          <p:cNvPr id="138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056166C8-1AED-457F-A15E-53A755FB4DDA}" type="slidenum">
              <a:rPr lang="es-ES"/>
              <a:pPr fontAlgn="base">
                <a:spcAft>
                  <a:spcPct val="0"/>
                </a:spcAft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1868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DE57E-BD9C-472E-9F6E-ED6E67C878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E9A51-3D5C-4F9C-87C1-181D16D96E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95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3567" y="1484784"/>
            <a:ext cx="7704137" cy="10081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es-ES" sz="2800" b="1" i="1" dirty="0" err="1">
                <a:solidFill>
                  <a:schemeClr val="tx2">
                    <a:lumMod val="10000"/>
                  </a:schemeClr>
                </a:solidFill>
              </a:rPr>
              <a:t>Current</a:t>
            </a:r>
            <a:r>
              <a:rPr lang="es-ES" sz="2800" b="1" i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s-ES" sz="2800" b="1" i="1" dirty="0" err="1">
                <a:solidFill>
                  <a:schemeClr val="tx2">
                    <a:lumMod val="10000"/>
                  </a:schemeClr>
                </a:solidFill>
              </a:rPr>
              <a:t>Situation</a:t>
            </a:r>
            <a:r>
              <a:rPr lang="es-ES" sz="2800" b="1" i="1" dirty="0">
                <a:solidFill>
                  <a:schemeClr val="tx2">
                    <a:lumMod val="10000"/>
                  </a:schemeClr>
                </a:solidFill>
              </a:rPr>
              <a:t> of </a:t>
            </a:r>
            <a:r>
              <a:rPr lang="es-ES" sz="2800" b="1" i="1" dirty="0" err="1">
                <a:solidFill>
                  <a:schemeClr val="tx2">
                    <a:lumMod val="10000"/>
                  </a:schemeClr>
                </a:solidFill>
              </a:rPr>
              <a:t>the</a:t>
            </a:r>
            <a:r>
              <a:rPr lang="es-ES" sz="2800" b="1" i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s-ES" sz="2800" b="1" i="1" dirty="0" err="1" smtClean="0">
                <a:solidFill>
                  <a:schemeClr val="tx2">
                    <a:lumMod val="10000"/>
                  </a:schemeClr>
                </a:solidFill>
              </a:rPr>
              <a:t>Hydrographic</a:t>
            </a:r>
            <a:r>
              <a:rPr lang="es-ES" sz="2800" b="1" i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s-ES" sz="2800" b="1" i="1" dirty="0" err="1" smtClean="0">
                <a:solidFill>
                  <a:schemeClr val="tx2">
                    <a:lumMod val="10000"/>
                  </a:schemeClr>
                </a:solidFill>
              </a:rPr>
              <a:t>Services</a:t>
            </a:r>
            <a:r>
              <a:rPr lang="es-ES" sz="2800" b="1" i="1" dirty="0" smtClean="0">
                <a:solidFill>
                  <a:schemeClr val="tx2">
                    <a:lumMod val="10000"/>
                  </a:schemeClr>
                </a:solidFill>
              </a:rPr>
              <a:t> in </a:t>
            </a:r>
            <a:r>
              <a:rPr lang="es-ES" sz="2800" b="1" i="1" dirty="0" err="1" smtClean="0">
                <a:solidFill>
                  <a:schemeClr val="tx2">
                    <a:lumMod val="10000"/>
                  </a:schemeClr>
                </a:solidFill>
              </a:rPr>
              <a:t>Panama</a:t>
            </a:r>
            <a:endParaRPr lang="es-ES" sz="2800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10155" y="3933056"/>
            <a:ext cx="7180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i="1" dirty="0" smtClean="0">
                <a:solidFill>
                  <a:schemeClr val="tx2">
                    <a:lumMod val="10000"/>
                  </a:schemeClr>
                </a:solidFill>
              </a:rPr>
              <a:t>Eng. Adalberto Alguero                                    </a:t>
            </a:r>
            <a:r>
              <a:rPr lang="es-ES" sz="2000" i="1" dirty="0" err="1" smtClean="0">
                <a:solidFill>
                  <a:schemeClr val="tx2">
                    <a:lumMod val="10000"/>
                  </a:schemeClr>
                </a:solidFill>
              </a:rPr>
              <a:t>November</a:t>
            </a:r>
            <a:r>
              <a:rPr lang="es-ES" sz="2000" i="1" dirty="0" smtClean="0">
                <a:solidFill>
                  <a:schemeClr val="tx2">
                    <a:lumMod val="10000"/>
                  </a:schemeClr>
                </a:solidFill>
              </a:rPr>
              <a:t> 2017</a:t>
            </a:r>
          </a:p>
          <a:p>
            <a:r>
              <a:rPr lang="es-ES" sz="2000" i="1" dirty="0" err="1" smtClean="0">
                <a:solidFill>
                  <a:schemeClr val="tx2">
                    <a:lumMod val="10000"/>
                  </a:schemeClr>
                </a:solidFill>
              </a:rPr>
              <a:t>Surveyor</a:t>
            </a:r>
            <a:r>
              <a:rPr lang="es-ES" sz="2000" i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s-ES" sz="2000" i="1" dirty="0" err="1" smtClean="0">
                <a:solidFill>
                  <a:schemeClr val="tx2">
                    <a:lumMod val="10000"/>
                  </a:schemeClr>
                </a:solidFill>
              </a:rPr>
              <a:t>Category¨B</a:t>
            </a:r>
            <a:r>
              <a:rPr lang="es-ES" sz="2000" i="1" dirty="0" smtClean="0">
                <a:solidFill>
                  <a:schemeClr val="tx2">
                    <a:lumMod val="10000"/>
                  </a:schemeClr>
                </a:solidFill>
              </a:rPr>
              <a:t>¨ </a:t>
            </a:r>
            <a:endParaRPr lang="es-PA" sz="2000" i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70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1047874"/>
            <a:ext cx="6228184" cy="940966"/>
          </a:xfrm>
        </p:spPr>
        <p:txBody>
          <a:bodyPr>
            <a:noAutofit/>
          </a:bodyPr>
          <a:lstStyle/>
          <a:p>
            <a:r>
              <a:rPr lang="es-ES" sz="2400" b="1" dirty="0"/>
              <a:t>TYPES OF NTM PUBLISHED </a:t>
            </a:r>
            <a:r>
              <a:rPr lang="es-ES" sz="2400" b="1" dirty="0" smtClean="0"/>
              <a:t>BY AMP</a:t>
            </a:r>
            <a:endParaRPr lang="es-PA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51720" y="2204864"/>
            <a:ext cx="5040560" cy="244827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2000" dirty="0" err="1"/>
              <a:t>Permanent</a:t>
            </a:r>
            <a:r>
              <a:rPr lang="es-ES" sz="2000" dirty="0"/>
              <a:t> </a:t>
            </a:r>
            <a:r>
              <a:rPr lang="es-ES" sz="2000" dirty="0" err="1"/>
              <a:t>Corrections</a:t>
            </a:r>
            <a:r>
              <a:rPr lang="es-ES" sz="2000" dirty="0"/>
              <a:t> in </a:t>
            </a:r>
            <a:r>
              <a:rPr lang="es-ES" sz="2000" dirty="0" smtClean="0"/>
              <a:t>NC</a:t>
            </a:r>
            <a:endParaRPr lang="es-E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s-ES" sz="2000" dirty="0" err="1" smtClean="0"/>
              <a:t>Temporary</a:t>
            </a:r>
            <a:r>
              <a:rPr lang="es-ES" sz="2000" dirty="0" smtClean="0"/>
              <a:t> </a:t>
            </a:r>
            <a:r>
              <a:rPr lang="es-ES" sz="2000" dirty="0" err="1"/>
              <a:t>or</a:t>
            </a:r>
            <a:r>
              <a:rPr lang="es-ES" sz="2000" dirty="0"/>
              <a:t> </a:t>
            </a:r>
            <a:r>
              <a:rPr lang="es-ES" sz="2000" dirty="0" err="1"/>
              <a:t>Preliminary</a:t>
            </a:r>
            <a:r>
              <a:rPr lang="es-ES" sz="2000" dirty="0"/>
              <a:t> </a:t>
            </a:r>
            <a:r>
              <a:rPr lang="es-ES" sz="2000" dirty="0" err="1"/>
              <a:t>Corrections</a:t>
            </a:r>
            <a:r>
              <a:rPr lang="es-ES" sz="2000" dirty="0"/>
              <a:t> in </a:t>
            </a:r>
            <a:r>
              <a:rPr lang="es-ES" sz="2000" dirty="0" smtClean="0"/>
              <a:t>NC</a:t>
            </a:r>
            <a:endParaRPr lang="es-E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s-ES" sz="2000" dirty="0" err="1" smtClean="0"/>
              <a:t>Permanent</a:t>
            </a:r>
            <a:r>
              <a:rPr lang="es-ES" sz="2000" dirty="0" smtClean="0"/>
              <a:t> </a:t>
            </a:r>
            <a:r>
              <a:rPr lang="es-ES" sz="2000" dirty="0" err="1"/>
              <a:t>Changes</a:t>
            </a:r>
            <a:r>
              <a:rPr lang="es-ES" sz="2000" dirty="0"/>
              <a:t> in Access </a:t>
            </a:r>
            <a:r>
              <a:rPr lang="es-ES" sz="2000" dirty="0" err="1"/>
              <a:t>Channels</a:t>
            </a:r>
            <a:endParaRPr lang="es-E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s-ES" sz="2000" dirty="0" smtClean="0"/>
              <a:t>New </a:t>
            </a:r>
            <a:r>
              <a:rPr lang="es-ES" sz="2000" dirty="0" err="1"/>
              <a:t>Depths</a:t>
            </a:r>
            <a:r>
              <a:rPr lang="es-ES" sz="2000" dirty="0"/>
              <a:t> </a:t>
            </a:r>
            <a:r>
              <a:rPr lang="es-ES" sz="2000" dirty="0" err="1"/>
              <a:t>After</a:t>
            </a:r>
            <a:r>
              <a:rPr lang="es-ES" sz="2000" dirty="0"/>
              <a:t> </a:t>
            </a:r>
            <a:r>
              <a:rPr lang="es-ES" sz="2000" dirty="0" err="1"/>
              <a:t>Dredging</a:t>
            </a:r>
            <a:r>
              <a:rPr lang="es-ES" sz="2000" dirty="0"/>
              <a:t> </a:t>
            </a:r>
            <a:r>
              <a:rPr lang="es-ES" sz="2000" dirty="0" err="1"/>
              <a:t>Activities</a:t>
            </a:r>
            <a:endParaRPr lang="es-E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s-ES" sz="2000" dirty="0" err="1" smtClean="0"/>
              <a:t>Fixed</a:t>
            </a:r>
            <a:r>
              <a:rPr lang="es-ES" sz="2000" dirty="0" smtClean="0"/>
              <a:t> </a:t>
            </a:r>
            <a:r>
              <a:rPr lang="es-ES" sz="2000" dirty="0"/>
              <a:t>Sea </a:t>
            </a:r>
            <a:r>
              <a:rPr lang="es-ES" sz="2000" dirty="0" err="1"/>
              <a:t>Installations</a:t>
            </a:r>
            <a:r>
              <a:rPr lang="es-ES" sz="2000" dirty="0"/>
              <a:t> (In </a:t>
            </a:r>
            <a:r>
              <a:rPr lang="es-ES" sz="2000" dirty="0" err="1"/>
              <a:t>example</a:t>
            </a:r>
            <a:r>
              <a:rPr lang="es-ES" sz="2000" dirty="0"/>
              <a:t>, </a:t>
            </a:r>
            <a:r>
              <a:rPr lang="es-ES" sz="2000" dirty="0" err="1"/>
              <a:t>Power</a:t>
            </a:r>
            <a:r>
              <a:rPr lang="es-ES" sz="2000" dirty="0"/>
              <a:t> </a:t>
            </a:r>
            <a:r>
              <a:rPr lang="es-ES" sz="2000" dirty="0" err="1" smtClean="0"/>
              <a:t>Generation</a:t>
            </a:r>
            <a:r>
              <a:rPr lang="es-ES" sz="2000" dirty="0" smtClean="0"/>
              <a:t>, </a:t>
            </a:r>
            <a:r>
              <a:rPr lang="es-ES" sz="2000" dirty="0" err="1" smtClean="0"/>
              <a:t>Change</a:t>
            </a:r>
            <a:r>
              <a:rPr lang="es-ES" sz="2000" dirty="0" smtClean="0"/>
              <a:t> of </a:t>
            </a:r>
            <a:r>
              <a:rPr lang="es-ES" sz="2000" dirty="0" err="1" smtClean="0"/>
              <a:t>coastal</a:t>
            </a:r>
            <a:r>
              <a:rPr lang="es-ES" sz="2000" dirty="0" smtClean="0"/>
              <a:t> line.</a:t>
            </a:r>
            <a:endParaRPr lang="es-PA" sz="2000" dirty="0"/>
          </a:p>
        </p:txBody>
      </p:sp>
    </p:spTree>
    <p:extLst>
      <p:ext uri="{BB962C8B-B14F-4D97-AF65-F5344CB8AC3E}">
        <p14:creationId xmlns:p14="http://schemas.microsoft.com/office/powerpoint/2010/main" val="1553374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620688"/>
            <a:ext cx="6228184" cy="940966"/>
          </a:xfrm>
        </p:spPr>
        <p:txBody>
          <a:bodyPr>
            <a:noAutofit/>
          </a:bodyPr>
          <a:lstStyle/>
          <a:p>
            <a:r>
              <a:rPr lang="es-ES" sz="2400" b="1" dirty="0" smtClean="0"/>
              <a:t>ABOUT NEW CHARTS</a:t>
            </a:r>
            <a:endParaRPr lang="es-PA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628800"/>
            <a:ext cx="7488832" cy="244827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ES" sz="2000" dirty="0" smtClean="0"/>
              <a:t>AMP </a:t>
            </a:r>
            <a:r>
              <a:rPr lang="es-ES" sz="2000" dirty="0" err="1" smtClean="0"/>
              <a:t>introduced</a:t>
            </a:r>
            <a:r>
              <a:rPr lang="es-ES" sz="2000" dirty="0" smtClean="0"/>
              <a:t> a </a:t>
            </a:r>
            <a:r>
              <a:rPr lang="es-ES" sz="2000" dirty="0" err="1" smtClean="0"/>
              <a:t>regulations</a:t>
            </a:r>
            <a:r>
              <a:rPr lang="es-ES" sz="2000" dirty="0" smtClean="0"/>
              <a:t> to </a:t>
            </a:r>
            <a:r>
              <a:rPr lang="es-ES" sz="2000" dirty="0" err="1" smtClean="0"/>
              <a:t>obligate</a:t>
            </a:r>
            <a:r>
              <a:rPr lang="es-ES" sz="2000" dirty="0" smtClean="0"/>
              <a:t> </a:t>
            </a:r>
            <a:r>
              <a:rPr lang="es-ES" sz="2000" dirty="0" err="1" smtClean="0"/>
              <a:t>all</a:t>
            </a:r>
            <a:r>
              <a:rPr lang="es-ES" sz="2000" dirty="0" smtClean="0"/>
              <a:t> </a:t>
            </a:r>
            <a:r>
              <a:rPr lang="es-ES" sz="2000" dirty="0" err="1" smtClean="0"/>
              <a:t>terminals</a:t>
            </a:r>
            <a:r>
              <a:rPr lang="es-ES" sz="2000" dirty="0" smtClean="0"/>
              <a:t> </a:t>
            </a:r>
            <a:r>
              <a:rPr lang="es-ES" sz="2000" dirty="0"/>
              <a:t>to </a:t>
            </a:r>
            <a:r>
              <a:rPr lang="es-ES" sz="2000" dirty="0" err="1" smtClean="0"/>
              <a:t>survey</a:t>
            </a:r>
            <a:r>
              <a:rPr lang="es-ES" sz="2000" dirty="0" smtClean="0"/>
              <a:t>: </a:t>
            </a:r>
            <a:r>
              <a:rPr lang="es-ES" sz="2000" dirty="0" err="1" smtClean="0"/>
              <a:t>turning</a:t>
            </a:r>
            <a:r>
              <a:rPr lang="es-ES" sz="2000" dirty="0" smtClean="0"/>
              <a:t> </a:t>
            </a:r>
            <a:r>
              <a:rPr lang="es-ES" sz="2000" dirty="0" err="1" smtClean="0"/>
              <a:t>basin</a:t>
            </a:r>
            <a:r>
              <a:rPr lang="es-ES" sz="2000" dirty="0" smtClean="0"/>
              <a:t>, </a:t>
            </a:r>
            <a:r>
              <a:rPr lang="es-ES" sz="2000" dirty="0" err="1" smtClean="0"/>
              <a:t>pier</a:t>
            </a:r>
            <a:r>
              <a:rPr lang="es-ES" sz="2000" dirty="0" smtClean="0"/>
              <a:t> and </a:t>
            </a:r>
            <a:r>
              <a:rPr lang="es-ES" sz="2000" dirty="0" err="1" smtClean="0"/>
              <a:t>access</a:t>
            </a:r>
            <a:r>
              <a:rPr lang="es-ES" sz="2000" dirty="0" smtClean="0"/>
              <a:t> </a:t>
            </a:r>
            <a:r>
              <a:rPr lang="es-ES" sz="2000" dirty="0" err="1" smtClean="0"/>
              <a:t>channel</a:t>
            </a:r>
            <a:r>
              <a:rPr lang="es-ES" sz="2000" dirty="0" smtClean="0"/>
              <a:t> </a:t>
            </a:r>
            <a:r>
              <a:rPr lang="es-ES" sz="2000" dirty="0" err="1" smtClean="0"/>
              <a:t>areas</a:t>
            </a:r>
            <a:r>
              <a:rPr lang="es-ES" sz="2000" dirty="0" smtClean="0"/>
              <a:t> to </a:t>
            </a:r>
            <a:r>
              <a:rPr lang="es-ES" sz="2000" dirty="0" err="1" smtClean="0"/>
              <a:t>bring</a:t>
            </a:r>
            <a:r>
              <a:rPr lang="es-ES" sz="2000" dirty="0" smtClean="0"/>
              <a:t> data </a:t>
            </a:r>
            <a:r>
              <a:rPr lang="es-ES" sz="2000" dirty="0" err="1" smtClean="0"/>
              <a:t>for</a:t>
            </a:r>
            <a:r>
              <a:rPr lang="es-ES" sz="2000" dirty="0" smtClean="0"/>
              <a:t>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update</a:t>
            </a:r>
            <a:r>
              <a:rPr lang="es-ES" sz="2000" dirty="0" smtClean="0"/>
              <a:t> of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Nautical</a:t>
            </a:r>
            <a:r>
              <a:rPr lang="es-ES" sz="2000" dirty="0" smtClean="0"/>
              <a:t> Chart.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Since implementation: 2016: 10 new charts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                2017: 1 new chart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Colon Manzanillo Area (</a:t>
            </a:r>
            <a:r>
              <a:rPr lang="es-PA" sz="2000" dirty="0" smtClean="0"/>
              <a:t>PA5AM111)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99601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9916" y="258201"/>
            <a:ext cx="6228184" cy="940966"/>
          </a:xfrm>
        </p:spPr>
        <p:txBody>
          <a:bodyPr>
            <a:noAutofit/>
          </a:bodyPr>
          <a:lstStyle/>
          <a:p>
            <a:r>
              <a:rPr lang="es-ES" sz="2400" b="1" dirty="0" smtClean="0"/>
              <a:t>MAIN ACHIEVEMENTS</a:t>
            </a:r>
            <a:endParaRPr lang="es-PA" sz="2400" b="1" dirty="0"/>
          </a:p>
        </p:txBody>
      </p:sp>
      <p:sp>
        <p:nvSpPr>
          <p:cNvPr id="6" name="5 Rectángulo"/>
          <p:cNvSpPr/>
          <p:nvPr/>
        </p:nvSpPr>
        <p:spPr>
          <a:xfrm>
            <a:off x="1187624" y="1196752"/>
            <a:ext cx="69127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dirty="0" smtClean="0"/>
              <a:t>Regular participation in different committee – MACHC, SEPRHC, Local meetings too.</a:t>
            </a:r>
          </a:p>
          <a:p>
            <a:pPr>
              <a:defRPr/>
            </a:pPr>
            <a:endParaRPr lang="en-AU" dirty="0"/>
          </a:p>
          <a:p>
            <a:pPr>
              <a:defRPr/>
            </a:pPr>
            <a:r>
              <a:rPr lang="en-AU" dirty="0" smtClean="0"/>
              <a:t>Certification of technician in different courses</a:t>
            </a:r>
          </a:p>
          <a:p>
            <a:pPr>
              <a:defRPr/>
            </a:pPr>
            <a:endParaRPr lang="en-AU" dirty="0"/>
          </a:p>
          <a:p>
            <a:pPr>
              <a:defRPr/>
            </a:pPr>
            <a:r>
              <a:rPr lang="en-AU" dirty="0" smtClean="0"/>
              <a:t>Bathymetric Survey by NAVOCEANO in January 2018 for actualization.  Panama Canal Pacific entrance.</a:t>
            </a:r>
          </a:p>
          <a:p>
            <a:pPr>
              <a:defRPr/>
            </a:pPr>
            <a:endParaRPr lang="en-AU" dirty="0"/>
          </a:p>
          <a:p>
            <a:pPr>
              <a:defRPr/>
            </a:pPr>
            <a:r>
              <a:rPr lang="en-AU" dirty="0" smtClean="0"/>
              <a:t>Actualization of National Bathymetric Plan – Thesis from FOCAHIMECA student for the certification.</a:t>
            </a:r>
          </a:p>
          <a:p>
            <a:pPr>
              <a:defRPr/>
            </a:pPr>
            <a:endParaRPr lang="en-AU" dirty="0"/>
          </a:p>
          <a:p>
            <a:pPr>
              <a:defRPr/>
            </a:pPr>
            <a:r>
              <a:rPr lang="en-AU" dirty="0" smtClean="0"/>
              <a:t>Presentation of Resolution for stablish payment for dredging works.</a:t>
            </a:r>
          </a:p>
          <a:p>
            <a:pPr>
              <a:defRPr/>
            </a:pPr>
            <a:endParaRPr lang="en-AU" dirty="0"/>
          </a:p>
          <a:p>
            <a:pPr>
              <a:defRPr/>
            </a:pPr>
            <a:r>
              <a:rPr lang="en-AU" dirty="0" smtClean="0"/>
              <a:t>Recently the DGPIMA receive the certification </a:t>
            </a:r>
            <a:r>
              <a:rPr lang="en-AU" b="1" dirty="0" smtClean="0"/>
              <a:t>ISO9001-2015</a:t>
            </a:r>
            <a:r>
              <a:rPr lang="en-AU" dirty="0" smtClean="0"/>
              <a:t>.  1</a:t>
            </a:r>
            <a:r>
              <a:rPr lang="en-AU" baseline="30000" dirty="0" smtClean="0"/>
              <a:t>st</a:t>
            </a:r>
            <a:r>
              <a:rPr lang="en-AU" dirty="0" smtClean="0"/>
              <a:t> in Panama Maritime Industry and 2</a:t>
            </a:r>
            <a:r>
              <a:rPr lang="en-AU" baseline="30000" dirty="0" smtClean="0"/>
              <a:t>nd</a:t>
            </a:r>
            <a:r>
              <a:rPr lang="en-AU" dirty="0" smtClean="0"/>
              <a:t> in Latin-American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7092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3688" y="908720"/>
            <a:ext cx="6228184" cy="940966"/>
          </a:xfrm>
        </p:spPr>
        <p:txBody>
          <a:bodyPr>
            <a:noAutofit/>
          </a:bodyPr>
          <a:lstStyle/>
          <a:p>
            <a:r>
              <a:rPr lang="es-ES" sz="2400" b="1" dirty="0" smtClean="0"/>
              <a:t>MAIN CHALLENGES</a:t>
            </a:r>
            <a:endParaRPr lang="es-PA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916832"/>
            <a:ext cx="6552728" cy="3024336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n-AU" sz="1800" dirty="0" smtClean="0"/>
              <a:t>Execution of the National Bathymetric Plan starting with coastal surveys in 2019.</a:t>
            </a:r>
            <a:endParaRPr lang="en-AU" sz="1800" dirty="0"/>
          </a:p>
          <a:p>
            <a:pPr algn="just">
              <a:defRPr/>
            </a:pPr>
            <a:r>
              <a:rPr lang="en-AU" sz="1800" dirty="0" smtClean="0"/>
              <a:t>Receive survey equipment from UKHO agreements</a:t>
            </a:r>
            <a:endParaRPr lang="en-AU" sz="1800" dirty="0"/>
          </a:p>
          <a:p>
            <a:pPr algn="just">
              <a:defRPr/>
            </a:pPr>
            <a:endParaRPr lang="en-AU" sz="1800" dirty="0" smtClean="0"/>
          </a:p>
          <a:p>
            <a:pPr algn="just">
              <a:defRPr/>
            </a:pPr>
            <a:r>
              <a:rPr lang="en-AU" sz="1800" dirty="0" smtClean="0"/>
              <a:t>Close justification phase with different institutions and national organizations to be </a:t>
            </a:r>
            <a:r>
              <a:rPr lang="en-AU" sz="1800" b="1" dirty="0" smtClean="0"/>
              <a:t>MEMBER STATE </a:t>
            </a:r>
            <a:r>
              <a:rPr lang="en-AU" sz="1800" dirty="0" smtClean="0"/>
              <a:t>of the </a:t>
            </a:r>
            <a:r>
              <a:rPr lang="en-AU" sz="1800" b="1" dirty="0" smtClean="0"/>
              <a:t>IHO</a:t>
            </a:r>
            <a:r>
              <a:rPr lang="en-AU" sz="1800" dirty="0" smtClean="0"/>
              <a:t>. </a:t>
            </a:r>
            <a:r>
              <a:rPr lang="en-AU" sz="1800" dirty="0"/>
              <a:t> </a:t>
            </a:r>
            <a:r>
              <a:rPr lang="en-AU" sz="1800" dirty="0" smtClean="0"/>
              <a:t>Recently </a:t>
            </a:r>
            <a:r>
              <a:rPr lang="en-AU" sz="1800" dirty="0"/>
              <a:t>MATHIAS JONAS </a:t>
            </a:r>
            <a:r>
              <a:rPr lang="en-AU" sz="1800" dirty="0" smtClean="0"/>
              <a:t>and the AMP held a meeting during WORLD MARITIME DAY in Panama. </a:t>
            </a:r>
            <a:endParaRPr lang="en-AU" sz="1800" dirty="0"/>
          </a:p>
          <a:p>
            <a:pPr>
              <a:buFont typeface="Wingdings" panose="05000000000000000000" pitchFamily="2" charset="2"/>
              <a:buChar char="Ø"/>
            </a:pPr>
            <a:endParaRPr lang="es-PA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189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19872" y="2564904"/>
            <a:ext cx="2736304" cy="720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A" sz="3600" dirty="0" err="1" smtClean="0"/>
              <a:t>Thank</a:t>
            </a:r>
            <a:r>
              <a:rPr lang="es-PA" sz="3600" dirty="0" smtClean="0"/>
              <a:t> </a:t>
            </a:r>
            <a:r>
              <a:rPr lang="es-PA" sz="3600" dirty="0" err="1" smtClean="0"/>
              <a:t>you</a:t>
            </a:r>
            <a:r>
              <a:rPr lang="es-PA" sz="3600" dirty="0" smtClean="0"/>
              <a:t> !</a:t>
            </a:r>
            <a:endParaRPr lang="es-MX" sz="3600" dirty="0" smtClean="0"/>
          </a:p>
        </p:txBody>
      </p:sp>
    </p:spTree>
    <p:extLst>
      <p:ext uri="{BB962C8B-B14F-4D97-AF65-F5344CB8AC3E}">
        <p14:creationId xmlns:p14="http://schemas.microsoft.com/office/powerpoint/2010/main" val="2190438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908720"/>
            <a:ext cx="6048672" cy="680318"/>
          </a:xfrm>
        </p:spPr>
        <p:txBody>
          <a:bodyPr>
            <a:noAutofit/>
          </a:bodyPr>
          <a:lstStyle/>
          <a:p>
            <a:r>
              <a:rPr lang="es-PA" sz="2400" b="1" dirty="0" smtClean="0"/>
              <a:t>CHOPAN – PANAMA HYDROGRAPHIC AND OCEANOGRAPHIC COMMISSION</a:t>
            </a:r>
            <a:endParaRPr lang="es-PA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988840"/>
            <a:ext cx="7200800" cy="23042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PA" sz="2000" dirty="0" err="1" smtClean="0"/>
              <a:t>Stablished</a:t>
            </a:r>
            <a:r>
              <a:rPr lang="es-PA" sz="2000" dirty="0" smtClean="0"/>
              <a:t> in 2009 </a:t>
            </a:r>
            <a:r>
              <a:rPr lang="es-PA" sz="2000" dirty="0" err="1" smtClean="0"/>
              <a:t>by</a:t>
            </a:r>
            <a:r>
              <a:rPr lang="es-PA" sz="2000" dirty="0" smtClean="0"/>
              <a:t> 4 </a:t>
            </a:r>
            <a:r>
              <a:rPr lang="es-PA" sz="2000" dirty="0" err="1" smtClean="0"/>
              <a:t>gubermental</a:t>
            </a:r>
            <a:r>
              <a:rPr lang="es-PA" sz="2000" dirty="0" smtClean="0"/>
              <a:t> </a:t>
            </a:r>
            <a:r>
              <a:rPr lang="es-PA" sz="2000" dirty="0" err="1" smtClean="0"/>
              <a:t>organization</a:t>
            </a:r>
            <a:r>
              <a:rPr lang="es-PA" sz="2000" dirty="0" smtClean="0"/>
              <a:t>:</a:t>
            </a:r>
          </a:p>
          <a:p>
            <a:pPr marL="0" indent="0" algn="just">
              <a:buNone/>
            </a:pPr>
            <a:r>
              <a:rPr lang="es-PA" sz="2000" dirty="0"/>
              <a:t> </a:t>
            </a:r>
            <a:r>
              <a:rPr lang="es-PA" sz="2000" dirty="0" smtClean="0"/>
              <a:t>               AUTORIDAD MARITIMA DE PANAMA (LEAD THE GROUP)</a:t>
            </a:r>
          </a:p>
          <a:p>
            <a:pPr marL="0" indent="0" algn="just">
              <a:buNone/>
            </a:pPr>
            <a:r>
              <a:rPr lang="es-PA" sz="2000" dirty="0"/>
              <a:t> </a:t>
            </a:r>
            <a:r>
              <a:rPr lang="es-PA" sz="2000" dirty="0" smtClean="0"/>
              <a:t>               AUTORIDAD DEL CANAL DE PANAMA</a:t>
            </a:r>
          </a:p>
          <a:p>
            <a:pPr marL="0" indent="0" algn="just">
              <a:buNone/>
            </a:pPr>
            <a:r>
              <a:rPr lang="es-PA" sz="2000" dirty="0" smtClean="0"/>
              <a:t>                SERVICIO NACIONAL AERONAVAL</a:t>
            </a:r>
          </a:p>
          <a:p>
            <a:pPr marL="0" indent="0" algn="just">
              <a:buNone/>
            </a:pPr>
            <a:r>
              <a:rPr lang="es-PA" sz="2000" dirty="0"/>
              <a:t> </a:t>
            </a:r>
            <a:r>
              <a:rPr lang="es-PA" sz="2000" dirty="0" smtClean="0"/>
              <a:t>               INSTITUTO GEOGRÀFICO NACIONAL</a:t>
            </a:r>
            <a:endParaRPr lang="es-PA" sz="2000" dirty="0"/>
          </a:p>
        </p:txBody>
      </p:sp>
    </p:spTree>
    <p:extLst>
      <p:ext uri="{BB962C8B-B14F-4D97-AF65-F5344CB8AC3E}">
        <p14:creationId xmlns:p14="http://schemas.microsoft.com/office/powerpoint/2010/main" val="56318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764704"/>
            <a:ext cx="6048672" cy="680318"/>
          </a:xfrm>
        </p:spPr>
        <p:txBody>
          <a:bodyPr>
            <a:noAutofit/>
          </a:bodyPr>
          <a:lstStyle/>
          <a:p>
            <a:r>
              <a:rPr lang="es-PA" sz="2400" b="1" dirty="0" smtClean="0"/>
              <a:t>AMP – PANAMA MARITIME AUTHORITY</a:t>
            </a:r>
            <a:endParaRPr lang="es-PA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988840"/>
            <a:ext cx="7200800" cy="23042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PA" sz="2000" dirty="0" err="1" smtClean="0"/>
              <a:t>Engineering</a:t>
            </a:r>
            <a:r>
              <a:rPr lang="es-PA" sz="2000" dirty="0" smtClean="0"/>
              <a:t> </a:t>
            </a:r>
            <a:r>
              <a:rPr lang="es-PA" sz="2000" dirty="0" err="1" smtClean="0"/>
              <a:t>Department</a:t>
            </a:r>
            <a:r>
              <a:rPr lang="es-PA" sz="2000" dirty="0" smtClean="0"/>
              <a:t> in </a:t>
            </a:r>
            <a:r>
              <a:rPr lang="es-PA" sz="2000" dirty="0" err="1" smtClean="0"/>
              <a:t>charge</a:t>
            </a:r>
            <a:r>
              <a:rPr lang="es-PA" sz="2000" dirty="0" smtClean="0"/>
              <a:t> of:</a:t>
            </a:r>
          </a:p>
          <a:p>
            <a:pPr marL="0" indent="0" algn="just">
              <a:buNone/>
            </a:pPr>
            <a:r>
              <a:rPr lang="es-PA" sz="2000" dirty="0"/>
              <a:t> </a:t>
            </a:r>
            <a:r>
              <a:rPr lang="es-PA" sz="2000" dirty="0" smtClean="0"/>
              <a:t>               </a:t>
            </a:r>
            <a:r>
              <a:rPr lang="es-PA" sz="2000" dirty="0" err="1" smtClean="0"/>
              <a:t>Development</a:t>
            </a:r>
            <a:r>
              <a:rPr lang="es-PA" sz="2000" dirty="0" smtClean="0"/>
              <a:t> of Social </a:t>
            </a:r>
            <a:r>
              <a:rPr lang="es-PA" sz="2000" dirty="0" err="1" smtClean="0"/>
              <a:t>Ports</a:t>
            </a:r>
            <a:r>
              <a:rPr lang="es-PA" sz="2000" dirty="0" smtClean="0"/>
              <a:t> and </a:t>
            </a:r>
            <a:r>
              <a:rPr lang="es-PA" sz="2000" dirty="0" err="1" smtClean="0"/>
              <a:t>maritime</a:t>
            </a:r>
            <a:r>
              <a:rPr lang="es-PA" sz="2000" dirty="0" smtClean="0"/>
              <a:t> </a:t>
            </a:r>
            <a:r>
              <a:rPr lang="es-PA" sz="2000" dirty="0" err="1" smtClean="0"/>
              <a:t>projects</a:t>
            </a:r>
            <a:endParaRPr lang="es-PA" sz="2000" dirty="0" smtClean="0"/>
          </a:p>
          <a:p>
            <a:pPr marL="0" indent="0" algn="just">
              <a:buNone/>
            </a:pPr>
            <a:r>
              <a:rPr lang="es-PA" sz="2000" dirty="0"/>
              <a:t>	</a:t>
            </a:r>
            <a:r>
              <a:rPr lang="es-PA" sz="2000" dirty="0" err="1" smtClean="0"/>
              <a:t>Mainteinance</a:t>
            </a:r>
            <a:r>
              <a:rPr lang="es-PA" sz="2000" dirty="0" smtClean="0"/>
              <a:t> of </a:t>
            </a:r>
            <a:r>
              <a:rPr lang="es-PA" sz="2000" dirty="0" err="1" smtClean="0"/>
              <a:t>maritime</a:t>
            </a:r>
            <a:r>
              <a:rPr lang="es-PA" sz="2000" dirty="0" smtClean="0"/>
              <a:t> </a:t>
            </a:r>
            <a:r>
              <a:rPr lang="es-PA" sz="2000" dirty="0" err="1" smtClean="0"/>
              <a:t>infrastructure</a:t>
            </a:r>
            <a:endParaRPr lang="es-PA" sz="2000" dirty="0" smtClean="0"/>
          </a:p>
          <a:p>
            <a:pPr marL="0" indent="0" algn="just">
              <a:buNone/>
            </a:pPr>
            <a:r>
              <a:rPr lang="es-PA" sz="2000" dirty="0"/>
              <a:t>	</a:t>
            </a:r>
            <a:r>
              <a:rPr lang="es-PA" sz="2000" dirty="0" err="1" smtClean="0"/>
              <a:t>Hydrographic</a:t>
            </a:r>
            <a:r>
              <a:rPr lang="es-PA" sz="2000" dirty="0" smtClean="0"/>
              <a:t> </a:t>
            </a:r>
            <a:r>
              <a:rPr lang="es-PA" sz="2000" dirty="0" err="1" smtClean="0"/>
              <a:t>Surveys</a:t>
            </a:r>
            <a:r>
              <a:rPr lang="es-PA" sz="2000" dirty="0" smtClean="0"/>
              <a:t> (</a:t>
            </a:r>
            <a:r>
              <a:rPr lang="es-PA" sz="2000" dirty="0" err="1" smtClean="0"/>
              <a:t>surveys</a:t>
            </a:r>
            <a:r>
              <a:rPr lang="es-PA" sz="2000" dirty="0" smtClean="0"/>
              <a:t> and </a:t>
            </a:r>
            <a:r>
              <a:rPr lang="es-PA" sz="2000" dirty="0" err="1" smtClean="0"/>
              <a:t>inspections</a:t>
            </a:r>
            <a:r>
              <a:rPr lang="es-PA" sz="2000" dirty="0" smtClean="0"/>
              <a:t>)</a:t>
            </a:r>
          </a:p>
          <a:p>
            <a:pPr marL="0" indent="0" algn="just">
              <a:buNone/>
            </a:pPr>
            <a:r>
              <a:rPr lang="es-PA" sz="2000" dirty="0"/>
              <a:t>	</a:t>
            </a:r>
            <a:r>
              <a:rPr lang="es-PA" sz="2000" dirty="0" err="1" smtClean="0"/>
              <a:t>Aids</a:t>
            </a:r>
            <a:r>
              <a:rPr lang="es-PA" sz="2000" dirty="0" smtClean="0"/>
              <a:t> to </a:t>
            </a:r>
            <a:r>
              <a:rPr lang="es-PA" sz="2000" dirty="0" err="1" smtClean="0"/>
              <a:t>Navigation</a:t>
            </a:r>
            <a:endParaRPr lang="es-PA" sz="2000" dirty="0" smtClean="0"/>
          </a:p>
          <a:p>
            <a:pPr marL="0" indent="0" algn="just">
              <a:buNone/>
            </a:pPr>
            <a:r>
              <a:rPr lang="es-PA" sz="2000" dirty="0"/>
              <a:t>	</a:t>
            </a:r>
            <a:r>
              <a:rPr lang="es-PA" sz="2000" dirty="0" smtClean="0"/>
              <a:t>	</a:t>
            </a:r>
            <a:r>
              <a:rPr lang="es-PA" sz="2000" dirty="0" err="1" smtClean="0"/>
              <a:t>Mainteinance</a:t>
            </a:r>
            <a:r>
              <a:rPr lang="es-PA" sz="2000" dirty="0" smtClean="0"/>
              <a:t> of </a:t>
            </a:r>
            <a:r>
              <a:rPr lang="es-PA" sz="2000" dirty="0" err="1" smtClean="0"/>
              <a:t>bouys</a:t>
            </a:r>
            <a:r>
              <a:rPr lang="es-PA" sz="2000" dirty="0" smtClean="0"/>
              <a:t> and </a:t>
            </a:r>
            <a:r>
              <a:rPr lang="es-PA" sz="2000" dirty="0" err="1" smtClean="0"/>
              <a:t>lights</a:t>
            </a:r>
            <a:endParaRPr lang="es-PA" sz="2000" dirty="0" smtClean="0"/>
          </a:p>
          <a:p>
            <a:pPr marL="0" indent="0" algn="just">
              <a:buNone/>
            </a:pPr>
            <a:r>
              <a:rPr lang="es-PA" sz="2000" dirty="0"/>
              <a:t>	</a:t>
            </a:r>
            <a:r>
              <a:rPr lang="es-PA" sz="2000" dirty="0" smtClean="0"/>
              <a:t>	</a:t>
            </a:r>
            <a:r>
              <a:rPr lang="es-PA" sz="2000" dirty="0" err="1" smtClean="0"/>
              <a:t>Submit</a:t>
            </a:r>
            <a:r>
              <a:rPr lang="es-PA" sz="2000" dirty="0" smtClean="0"/>
              <a:t> </a:t>
            </a:r>
            <a:r>
              <a:rPr lang="es-PA" sz="2000" dirty="0" err="1" smtClean="0"/>
              <a:t>Navarea</a:t>
            </a:r>
            <a:r>
              <a:rPr lang="es-PA" sz="2000" dirty="0" smtClean="0"/>
              <a:t> and MSI</a:t>
            </a:r>
            <a:endParaRPr lang="es-PA" sz="2000" dirty="0"/>
          </a:p>
        </p:txBody>
      </p:sp>
    </p:spTree>
    <p:extLst>
      <p:ext uri="{BB962C8B-B14F-4D97-AF65-F5344CB8AC3E}">
        <p14:creationId xmlns:p14="http://schemas.microsoft.com/office/powerpoint/2010/main" val="3097482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60240" y="548680"/>
            <a:ext cx="4499992" cy="680318"/>
          </a:xfrm>
        </p:spPr>
        <p:txBody>
          <a:bodyPr>
            <a:noAutofit/>
          </a:bodyPr>
          <a:lstStyle/>
          <a:p>
            <a:r>
              <a:rPr lang="es-PA" sz="2400" b="1" dirty="0"/>
              <a:t>TIMELINE SINCE 2009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268760"/>
            <a:ext cx="7200800" cy="2952328"/>
          </a:xfrm>
        </p:spPr>
        <p:txBody>
          <a:bodyPr>
            <a:noAutofit/>
          </a:bodyPr>
          <a:lstStyle/>
          <a:p>
            <a:r>
              <a:rPr lang="es-PA" sz="2000" dirty="0" smtClean="0"/>
              <a:t>2009 – </a:t>
            </a:r>
            <a:r>
              <a:rPr lang="es-PA" sz="2000" dirty="0" err="1" smtClean="0"/>
              <a:t>Stablishment</a:t>
            </a:r>
            <a:r>
              <a:rPr lang="es-PA" sz="2000" dirty="0" smtClean="0"/>
              <a:t> of </a:t>
            </a:r>
            <a:r>
              <a:rPr lang="es-PA" sz="2000" dirty="0" err="1" smtClean="0"/>
              <a:t>the</a:t>
            </a:r>
            <a:r>
              <a:rPr lang="es-PA" sz="2000" dirty="0" smtClean="0"/>
              <a:t> CHOPAN (</a:t>
            </a:r>
            <a:r>
              <a:rPr lang="es-PA" sz="2000" dirty="0" err="1" smtClean="0"/>
              <a:t>National</a:t>
            </a:r>
            <a:r>
              <a:rPr lang="es-PA" sz="2000" dirty="0" smtClean="0"/>
              <a:t> </a:t>
            </a:r>
            <a:r>
              <a:rPr lang="es-PA" sz="2000" dirty="0" err="1" smtClean="0"/>
              <a:t>Committe</a:t>
            </a:r>
            <a:r>
              <a:rPr lang="es-PA" sz="2000" dirty="0" smtClean="0"/>
              <a:t>)</a:t>
            </a:r>
          </a:p>
          <a:p>
            <a:r>
              <a:rPr lang="es-PA" sz="2000" dirty="0" smtClean="0"/>
              <a:t>2009 </a:t>
            </a:r>
            <a:r>
              <a:rPr lang="es-PA" sz="2000" dirty="0"/>
              <a:t>– </a:t>
            </a:r>
            <a:r>
              <a:rPr lang="es-PA" sz="2000" dirty="0" err="1" smtClean="0"/>
              <a:t>Started</a:t>
            </a:r>
            <a:r>
              <a:rPr lang="es-PA" sz="2000" dirty="0" smtClean="0"/>
              <a:t> </a:t>
            </a:r>
            <a:r>
              <a:rPr lang="es-PA" sz="2000" dirty="0" err="1" smtClean="0"/>
              <a:t>sending</a:t>
            </a:r>
            <a:r>
              <a:rPr lang="es-PA" sz="2000" dirty="0" smtClean="0"/>
              <a:t> </a:t>
            </a:r>
            <a:r>
              <a:rPr lang="es-PA" sz="2000" dirty="0" err="1"/>
              <a:t>for</a:t>
            </a:r>
            <a:r>
              <a:rPr lang="es-PA" sz="2000" dirty="0"/>
              <a:t> </a:t>
            </a:r>
            <a:r>
              <a:rPr lang="es-PA" sz="2000" dirty="0" err="1"/>
              <a:t>information</a:t>
            </a:r>
            <a:r>
              <a:rPr lang="es-PA" sz="2000" dirty="0"/>
              <a:t> </a:t>
            </a:r>
            <a:r>
              <a:rPr lang="es-PA" sz="2000" dirty="0" smtClean="0"/>
              <a:t>to </a:t>
            </a:r>
            <a:r>
              <a:rPr lang="es-PA" sz="2000" dirty="0"/>
              <a:t>WWNWS</a:t>
            </a:r>
          </a:p>
          <a:p>
            <a:r>
              <a:rPr lang="es-PA" sz="2000" dirty="0" smtClean="0"/>
              <a:t>2009 - </a:t>
            </a:r>
            <a:r>
              <a:rPr lang="es-PA" sz="2000" dirty="0" err="1" smtClean="0"/>
              <a:t>Started</a:t>
            </a:r>
            <a:r>
              <a:rPr lang="es-PA" sz="2000" dirty="0" smtClean="0"/>
              <a:t> </a:t>
            </a:r>
            <a:r>
              <a:rPr lang="es-PA" sz="2000" dirty="0" err="1"/>
              <a:t>sending</a:t>
            </a:r>
            <a:r>
              <a:rPr lang="es-PA" sz="2000" dirty="0"/>
              <a:t> </a:t>
            </a:r>
            <a:r>
              <a:rPr lang="es-PA" sz="2000" dirty="0" err="1"/>
              <a:t>information</a:t>
            </a:r>
            <a:r>
              <a:rPr lang="es-PA" sz="2000" dirty="0"/>
              <a:t> </a:t>
            </a:r>
            <a:r>
              <a:rPr lang="es-PA" sz="2000" dirty="0" err="1"/>
              <a:t>for</a:t>
            </a:r>
            <a:r>
              <a:rPr lang="es-PA" sz="2000" dirty="0"/>
              <a:t> NTM and </a:t>
            </a:r>
            <a:r>
              <a:rPr lang="es-PA" sz="2000" dirty="0" err="1"/>
              <a:t>Nautical</a:t>
            </a:r>
            <a:r>
              <a:rPr lang="es-PA" sz="2000" dirty="0"/>
              <a:t> Charts </a:t>
            </a:r>
            <a:r>
              <a:rPr lang="es-PA" sz="2000" dirty="0" err="1"/>
              <a:t>Updates</a:t>
            </a:r>
            <a:endParaRPr lang="es-PA" sz="2000" dirty="0"/>
          </a:p>
          <a:p>
            <a:r>
              <a:rPr lang="es-PA" sz="2000" dirty="0" smtClean="0"/>
              <a:t>2010 </a:t>
            </a:r>
            <a:r>
              <a:rPr lang="es-PA" sz="2000" dirty="0"/>
              <a:t>– </a:t>
            </a:r>
            <a:r>
              <a:rPr lang="es-PA" sz="2000" dirty="0" err="1"/>
              <a:t>Designing</a:t>
            </a:r>
            <a:r>
              <a:rPr lang="es-PA" sz="2000" dirty="0"/>
              <a:t> new Anual </a:t>
            </a:r>
            <a:r>
              <a:rPr lang="es-PA" sz="2000" dirty="0" err="1"/>
              <a:t>Budgets</a:t>
            </a:r>
            <a:r>
              <a:rPr lang="es-PA" sz="2000" dirty="0"/>
              <a:t> </a:t>
            </a:r>
            <a:r>
              <a:rPr lang="es-PA" sz="2000" dirty="0" err="1"/>
              <a:t>for</a:t>
            </a:r>
            <a:r>
              <a:rPr lang="es-PA" sz="2000" dirty="0"/>
              <a:t> </a:t>
            </a:r>
            <a:r>
              <a:rPr lang="es-PA" sz="2000" dirty="0" err="1"/>
              <a:t>equipment</a:t>
            </a:r>
            <a:r>
              <a:rPr lang="es-PA" sz="2000" dirty="0"/>
              <a:t>, Softwares, etc.</a:t>
            </a:r>
          </a:p>
          <a:p>
            <a:r>
              <a:rPr lang="es-PA" sz="2000" dirty="0" smtClean="0"/>
              <a:t>2010 -  </a:t>
            </a:r>
            <a:r>
              <a:rPr lang="es-PA" sz="2000" dirty="0" err="1" smtClean="0"/>
              <a:t>Started</a:t>
            </a:r>
            <a:r>
              <a:rPr lang="es-PA" sz="2000" dirty="0" smtClean="0"/>
              <a:t> </a:t>
            </a:r>
            <a:r>
              <a:rPr lang="es-PA" sz="2000" dirty="0" err="1" smtClean="0"/>
              <a:t>analizing</a:t>
            </a:r>
            <a:r>
              <a:rPr lang="es-PA" sz="2000" dirty="0" smtClean="0"/>
              <a:t> </a:t>
            </a:r>
            <a:r>
              <a:rPr lang="es-PA" sz="2000" dirty="0" err="1" smtClean="0"/>
              <a:t>the</a:t>
            </a:r>
            <a:r>
              <a:rPr lang="es-PA" sz="2000" dirty="0" smtClean="0"/>
              <a:t> </a:t>
            </a:r>
            <a:r>
              <a:rPr lang="es-PA" sz="2000" dirty="0"/>
              <a:t>UKHO </a:t>
            </a:r>
            <a:r>
              <a:rPr lang="es-PA" sz="2000" dirty="0" err="1"/>
              <a:t>Agreement</a:t>
            </a:r>
            <a:endParaRPr lang="es-PA" sz="2000" dirty="0"/>
          </a:p>
          <a:p>
            <a:r>
              <a:rPr lang="es-PA" sz="2000" dirty="0" smtClean="0"/>
              <a:t>2011 </a:t>
            </a:r>
            <a:r>
              <a:rPr lang="es-PA" sz="2000" dirty="0"/>
              <a:t>-  </a:t>
            </a:r>
            <a:r>
              <a:rPr lang="es-PA" sz="2000" dirty="0" err="1" smtClean="0"/>
              <a:t>Started</a:t>
            </a:r>
            <a:r>
              <a:rPr lang="es-PA" sz="2000" dirty="0" smtClean="0"/>
              <a:t> data </a:t>
            </a:r>
            <a:r>
              <a:rPr lang="es-PA" sz="2000" dirty="0" err="1" smtClean="0"/>
              <a:t>retrievel</a:t>
            </a:r>
            <a:r>
              <a:rPr lang="es-PA" sz="2000" dirty="0" smtClean="0"/>
              <a:t> data </a:t>
            </a:r>
            <a:r>
              <a:rPr lang="es-PA" sz="2000" dirty="0" err="1"/>
              <a:t>from</a:t>
            </a:r>
            <a:r>
              <a:rPr lang="es-PA" sz="2000" dirty="0"/>
              <a:t> </a:t>
            </a:r>
            <a:r>
              <a:rPr lang="es-PA" sz="2000" dirty="0" err="1"/>
              <a:t>private</a:t>
            </a:r>
            <a:r>
              <a:rPr lang="es-PA" sz="2000" dirty="0"/>
              <a:t> </a:t>
            </a:r>
            <a:r>
              <a:rPr lang="es-PA" sz="2000" dirty="0" err="1"/>
              <a:t>hydrographic</a:t>
            </a:r>
            <a:r>
              <a:rPr lang="es-PA" sz="2000" dirty="0"/>
              <a:t> </a:t>
            </a:r>
            <a:r>
              <a:rPr lang="es-PA" sz="2000" dirty="0" err="1" smtClean="0"/>
              <a:t>companies</a:t>
            </a:r>
            <a:r>
              <a:rPr lang="es-PA" sz="2000" dirty="0" smtClean="0"/>
              <a:t> </a:t>
            </a:r>
            <a:r>
              <a:rPr lang="es-PA" sz="2000" dirty="0"/>
              <a:t>(</a:t>
            </a:r>
            <a:r>
              <a:rPr lang="es-PA" sz="2000" dirty="0" err="1"/>
              <a:t>outsourcing</a:t>
            </a:r>
            <a:r>
              <a:rPr lang="es-PA" sz="2000" dirty="0"/>
              <a:t> </a:t>
            </a:r>
            <a:r>
              <a:rPr lang="es-PA" sz="2000" dirty="0" err="1"/>
              <a:t>Services</a:t>
            </a:r>
            <a:r>
              <a:rPr lang="es-PA" sz="2000" dirty="0"/>
              <a:t>)</a:t>
            </a:r>
          </a:p>
          <a:p>
            <a:r>
              <a:rPr lang="es-PA" sz="2000" dirty="0" smtClean="0"/>
              <a:t>2011 - </a:t>
            </a:r>
            <a:r>
              <a:rPr lang="es-PA" sz="2000" dirty="0" err="1" smtClean="0"/>
              <a:t>Aids</a:t>
            </a:r>
            <a:r>
              <a:rPr lang="es-PA" sz="2000" dirty="0" smtClean="0"/>
              <a:t> </a:t>
            </a:r>
            <a:r>
              <a:rPr lang="es-PA" sz="2000" dirty="0"/>
              <a:t>to </a:t>
            </a:r>
            <a:r>
              <a:rPr lang="es-PA" sz="2000" dirty="0" err="1"/>
              <a:t>Navigation</a:t>
            </a:r>
            <a:r>
              <a:rPr lang="es-PA" sz="2000" dirty="0"/>
              <a:t> </a:t>
            </a:r>
            <a:r>
              <a:rPr lang="es-PA" sz="2000" dirty="0" err="1"/>
              <a:t>transfered</a:t>
            </a:r>
            <a:r>
              <a:rPr lang="es-PA" sz="2000" dirty="0"/>
              <a:t> to DOP</a:t>
            </a:r>
          </a:p>
          <a:p>
            <a:r>
              <a:rPr lang="es-PA" sz="2000" dirty="0" smtClean="0"/>
              <a:t>2012 </a:t>
            </a:r>
            <a:r>
              <a:rPr lang="es-PA" sz="2000" dirty="0"/>
              <a:t>–  </a:t>
            </a:r>
            <a:r>
              <a:rPr lang="es-PA" sz="2000" dirty="0" smtClean="0"/>
              <a:t>IALA </a:t>
            </a:r>
            <a:r>
              <a:rPr lang="es-PA" sz="2000" dirty="0" err="1"/>
              <a:t>Membership</a:t>
            </a:r>
            <a:r>
              <a:rPr lang="es-PA" sz="2000" dirty="0"/>
              <a:t> </a:t>
            </a:r>
            <a:r>
              <a:rPr lang="es-PA" sz="2000" dirty="0" smtClean="0"/>
              <a:t>(</a:t>
            </a:r>
            <a:r>
              <a:rPr lang="es-PA" sz="2000" dirty="0"/>
              <a:t>2 Meetings, 1 Training</a:t>
            </a:r>
            <a:r>
              <a:rPr lang="es-PA" sz="2000" dirty="0" smtClean="0"/>
              <a:t>)</a:t>
            </a:r>
            <a:endParaRPr lang="es-PA" sz="2000" dirty="0"/>
          </a:p>
        </p:txBody>
      </p:sp>
    </p:spTree>
    <p:extLst>
      <p:ext uri="{BB962C8B-B14F-4D97-AF65-F5344CB8AC3E}">
        <p14:creationId xmlns:p14="http://schemas.microsoft.com/office/powerpoint/2010/main" val="1032816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692696"/>
            <a:ext cx="4499992" cy="680318"/>
          </a:xfrm>
        </p:spPr>
        <p:txBody>
          <a:bodyPr>
            <a:noAutofit/>
          </a:bodyPr>
          <a:lstStyle/>
          <a:p>
            <a:r>
              <a:rPr lang="es-PA" sz="2400" b="1" dirty="0"/>
              <a:t>TIMELINE SINCE </a:t>
            </a:r>
            <a:r>
              <a:rPr lang="es-PA" sz="2400" b="1" dirty="0" smtClean="0"/>
              <a:t>2013</a:t>
            </a:r>
            <a:endParaRPr lang="es-PA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412776"/>
            <a:ext cx="6408712" cy="3600400"/>
          </a:xfrm>
        </p:spPr>
        <p:txBody>
          <a:bodyPr>
            <a:noAutofit/>
          </a:bodyPr>
          <a:lstStyle/>
          <a:p>
            <a:r>
              <a:rPr lang="es-PA" sz="2000" dirty="0" smtClean="0"/>
              <a:t>2013 </a:t>
            </a:r>
            <a:r>
              <a:rPr lang="es-PA" sz="2000" dirty="0"/>
              <a:t>-  </a:t>
            </a:r>
            <a:r>
              <a:rPr lang="es-PA" sz="2000" dirty="0" err="1"/>
              <a:t>Surveys</a:t>
            </a:r>
            <a:r>
              <a:rPr lang="es-PA" sz="2000" dirty="0"/>
              <a:t> </a:t>
            </a:r>
            <a:r>
              <a:rPr lang="es-PA" sz="2000" dirty="0" err="1" smtClean="0"/>
              <a:t>with</a:t>
            </a:r>
            <a:r>
              <a:rPr lang="es-PA" sz="2000" dirty="0" smtClean="0"/>
              <a:t> </a:t>
            </a:r>
            <a:r>
              <a:rPr lang="es-PA" sz="2000" dirty="0" err="1" smtClean="0"/>
              <a:t>Navoceano</a:t>
            </a:r>
            <a:endParaRPr lang="es-PA" sz="2000" dirty="0" smtClean="0"/>
          </a:p>
          <a:p>
            <a:r>
              <a:rPr lang="es-PA" sz="2000" dirty="0" smtClean="0"/>
              <a:t>2014 </a:t>
            </a:r>
            <a:r>
              <a:rPr lang="es-PA" sz="2000" dirty="0"/>
              <a:t>– </a:t>
            </a:r>
            <a:r>
              <a:rPr lang="es-PA" sz="2000" dirty="0" err="1" smtClean="0"/>
              <a:t>Close</a:t>
            </a:r>
            <a:r>
              <a:rPr lang="es-PA" sz="2000" dirty="0" smtClean="0"/>
              <a:t> </a:t>
            </a:r>
            <a:r>
              <a:rPr lang="es-PA" sz="2000" dirty="0" err="1" smtClean="0"/>
              <a:t>the</a:t>
            </a:r>
            <a:r>
              <a:rPr lang="es-PA" sz="2000" dirty="0" smtClean="0"/>
              <a:t> </a:t>
            </a:r>
            <a:r>
              <a:rPr lang="es-PA" sz="2000" dirty="0" err="1" smtClean="0"/>
              <a:t>negotiation</a:t>
            </a:r>
            <a:r>
              <a:rPr lang="es-PA" sz="2000" dirty="0" smtClean="0"/>
              <a:t> </a:t>
            </a:r>
            <a:r>
              <a:rPr lang="es-PA" sz="2000" dirty="0"/>
              <a:t>of </a:t>
            </a:r>
            <a:r>
              <a:rPr lang="es-PA" sz="2000" dirty="0" err="1"/>
              <a:t>the</a:t>
            </a:r>
            <a:r>
              <a:rPr lang="es-PA" sz="2000" dirty="0"/>
              <a:t> UKHO </a:t>
            </a:r>
            <a:r>
              <a:rPr lang="es-PA" sz="2000" dirty="0" err="1"/>
              <a:t>Agreement</a:t>
            </a:r>
            <a:r>
              <a:rPr lang="es-PA" sz="2000" dirty="0"/>
              <a:t> </a:t>
            </a:r>
            <a:endParaRPr lang="es-PA" sz="2000" dirty="0" smtClean="0"/>
          </a:p>
          <a:p>
            <a:r>
              <a:rPr lang="es-PA" sz="2000" dirty="0" smtClean="0"/>
              <a:t>2014 - New </a:t>
            </a:r>
            <a:r>
              <a:rPr lang="es-PA" sz="2000" dirty="0" err="1"/>
              <a:t>Aids</a:t>
            </a:r>
            <a:r>
              <a:rPr lang="es-PA" sz="2000" dirty="0"/>
              <a:t> to </a:t>
            </a:r>
            <a:r>
              <a:rPr lang="es-PA" sz="2000" dirty="0" err="1"/>
              <a:t>Navigation</a:t>
            </a:r>
            <a:r>
              <a:rPr lang="es-PA" sz="2000" dirty="0"/>
              <a:t> </a:t>
            </a:r>
            <a:r>
              <a:rPr lang="es-PA" sz="2000" dirty="0" err="1" smtClean="0"/>
              <a:t>System</a:t>
            </a:r>
            <a:r>
              <a:rPr lang="es-PA" sz="2000" dirty="0" smtClean="0"/>
              <a:t> in Colon </a:t>
            </a:r>
            <a:r>
              <a:rPr lang="es-PA" sz="2000" dirty="0" err="1" smtClean="0"/>
              <a:t>Area</a:t>
            </a:r>
            <a:r>
              <a:rPr lang="es-PA" sz="2000" dirty="0" smtClean="0"/>
              <a:t> </a:t>
            </a:r>
            <a:r>
              <a:rPr lang="es-PA" sz="2000" dirty="0" err="1" smtClean="0"/>
              <a:t>Ports</a:t>
            </a:r>
            <a:endParaRPr lang="es-PA" sz="2000" dirty="0"/>
          </a:p>
          <a:p>
            <a:r>
              <a:rPr lang="es-PA" sz="2000" dirty="0" smtClean="0"/>
              <a:t>2014 - </a:t>
            </a:r>
            <a:r>
              <a:rPr lang="es-PA" sz="2000" dirty="0" err="1" smtClean="0"/>
              <a:t>Scheme</a:t>
            </a:r>
            <a:r>
              <a:rPr lang="es-PA" sz="2000" dirty="0" smtClean="0"/>
              <a:t> </a:t>
            </a:r>
            <a:r>
              <a:rPr lang="es-PA" sz="2000" dirty="0"/>
              <a:t>of </a:t>
            </a:r>
            <a:r>
              <a:rPr lang="es-PA" sz="2000" dirty="0" err="1"/>
              <a:t>the</a:t>
            </a:r>
            <a:r>
              <a:rPr lang="es-PA" sz="2000" dirty="0"/>
              <a:t> ENC </a:t>
            </a:r>
            <a:r>
              <a:rPr lang="es-PA" sz="2000" dirty="0" err="1"/>
              <a:t>Nautical</a:t>
            </a:r>
            <a:r>
              <a:rPr lang="es-PA" sz="2000" dirty="0"/>
              <a:t> Charts </a:t>
            </a:r>
            <a:r>
              <a:rPr lang="es-PA" sz="2000" dirty="0" err="1"/>
              <a:t>Code</a:t>
            </a:r>
            <a:r>
              <a:rPr lang="es-PA" sz="2000" dirty="0"/>
              <a:t> </a:t>
            </a:r>
            <a:r>
              <a:rPr lang="es-PA" sz="2000" dirty="0" err="1"/>
              <a:t>for</a:t>
            </a:r>
            <a:r>
              <a:rPr lang="es-PA" sz="2000" dirty="0"/>
              <a:t> </a:t>
            </a:r>
            <a:r>
              <a:rPr lang="es-PA" sz="2000" dirty="0" smtClean="0"/>
              <a:t>ACP and AMP.</a:t>
            </a:r>
            <a:endParaRPr lang="es-PA" sz="2000" dirty="0"/>
          </a:p>
          <a:p>
            <a:r>
              <a:rPr lang="es-PA" sz="2000" dirty="0" smtClean="0"/>
              <a:t>2015 </a:t>
            </a:r>
            <a:r>
              <a:rPr lang="es-PA" sz="2000" dirty="0"/>
              <a:t>– </a:t>
            </a:r>
            <a:r>
              <a:rPr lang="es-PA" sz="2000" dirty="0" err="1"/>
              <a:t>Signing</a:t>
            </a:r>
            <a:r>
              <a:rPr lang="es-PA" sz="2000" dirty="0"/>
              <a:t> of UKHO </a:t>
            </a:r>
            <a:r>
              <a:rPr lang="es-PA" sz="2000" dirty="0" err="1"/>
              <a:t>Agreement</a:t>
            </a:r>
            <a:r>
              <a:rPr lang="es-PA" sz="2000" dirty="0"/>
              <a:t> </a:t>
            </a:r>
            <a:r>
              <a:rPr lang="es-PA" sz="2000" dirty="0" smtClean="0"/>
              <a:t>– Royalties and Training </a:t>
            </a:r>
            <a:r>
              <a:rPr lang="es-PA" sz="2000" dirty="0" err="1" smtClean="0"/>
              <a:t>was</a:t>
            </a:r>
            <a:r>
              <a:rPr lang="es-PA" sz="2000" dirty="0" smtClean="0"/>
              <a:t> </a:t>
            </a:r>
            <a:r>
              <a:rPr lang="es-PA" sz="2000" dirty="0" err="1" smtClean="0"/>
              <a:t>included</a:t>
            </a:r>
            <a:endParaRPr lang="es-PA" sz="2000" dirty="0"/>
          </a:p>
          <a:p>
            <a:r>
              <a:rPr lang="es-PA" sz="2000" dirty="0" smtClean="0"/>
              <a:t> 2015 - CHOPAN </a:t>
            </a:r>
            <a:r>
              <a:rPr lang="es-PA" sz="2000" dirty="0" err="1"/>
              <a:t>Restart</a:t>
            </a:r>
            <a:r>
              <a:rPr lang="es-PA" sz="2000" dirty="0"/>
              <a:t> Regular Meetings </a:t>
            </a:r>
            <a:r>
              <a:rPr lang="es-PA" sz="2000" dirty="0" err="1"/>
              <a:t>Presided</a:t>
            </a:r>
            <a:r>
              <a:rPr lang="es-PA" sz="2000" dirty="0"/>
              <a:t> </a:t>
            </a:r>
            <a:r>
              <a:rPr lang="es-PA" sz="2000" dirty="0" err="1"/>
              <a:t>by</a:t>
            </a:r>
            <a:r>
              <a:rPr lang="es-PA" sz="2000" dirty="0"/>
              <a:t> AMP</a:t>
            </a:r>
          </a:p>
          <a:p>
            <a:pPr marL="0" indent="0">
              <a:buNone/>
            </a:pPr>
            <a:r>
              <a:rPr lang="es-PA" sz="2000" dirty="0" smtClean="0"/>
              <a:t>       2016 </a:t>
            </a:r>
            <a:r>
              <a:rPr lang="es-PA" sz="2000" dirty="0"/>
              <a:t>– </a:t>
            </a:r>
            <a:r>
              <a:rPr lang="es-PA" sz="2000" dirty="0" err="1"/>
              <a:t>Reception</a:t>
            </a:r>
            <a:r>
              <a:rPr lang="es-PA" sz="2000" dirty="0"/>
              <a:t> of </a:t>
            </a:r>
            <a:r>
              <a:rPr lang="es-PA" sz="2000" dirty="0" err="1"/>
              <a:t>budget</a:t>
            </a:r>
            <a:r>
              <a:rPr lang="es-PA" sz="2000" dirty="0"/>
              <a:t> </a:t>
            </a:r>
            <a:r>
              <a:rPr lang="es-PA" sz="2000" dirty="0" err="1"/>
              <a:t>from</a:t>
            </a:r>
            <a:r>
              <a:rPr lang="es-PA" sz="2000" dirty="0"/>
              <a:t> </a:t>
            </a:r>
            <a:r>
              <a:rPr lang="es-PA" sz="2000" dirty="0" smtClean="0"/>
              <a:t>IC-ENC</a:t>
            </a:r>
          </a:p>
          <a:p>
            <a:endParaRPr lang="es-P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887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620688"/>
            <a:ext cx="5400600" cy="680318"/>
          </a:xfrm>
        </p:spPr>
        <p:txBody>
          <a:bodyPr>
            <a:noAutofit/>
          </a:bodyPr>
          <a:lstStyle/>
          <a:p>
            <a:r>
              <a:rPr lang="es-PA" sz="2400" b="1" dirty="0" smtClean="0"/>
              <a:t>UPDATES SINCE AMP LEAD THE CHOPAN</a:t>
            </a:r>
            <a:endParaRPr lang="es-PA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412776"/>
            <a:ext cx="7344816" cy="3096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A" sz="2000" dirty="0" smtClean="0"/>
              <a:t>2016 </a:t>
            </a:r>
            <a:r>
              <a:rPr lang="es-PA" sz="2000" dirty="0"/>
              <a:t>– </a:t>
            </a:r>
            <a:r>
              <a:rPr lang="es-PA" sz="2000" dirty="0" err="1" smtClean="0"/>
              <a:t>Sended</a:t>
            </a:r>
            <a:r>
              <a:rPr lang="es-PA" sz="2000" dirty="0" smtClean="0"/>
              <a:t> </a:t>
            </a:r>
            <a:r>
              <a:rPr lang="es-PA" sz="2000" dirty="0" err="1" smtClean="0"/>
              <a:t>our</a:t>
            </a:r>
            <a:r>
              <a:rPr lang="es-PA" sz="2000" dirty="0" smtClean="0"/>
              <a:t> </a:t>
            </a:r>
            <a:r>
              <a:rPr lang="es-PA" sz="2000" dirty="0" err="1" smtClean="0"/>
              <a:t>request</a:t>
            </a:r>
            <a:r>
              <a:rPr lang="es-PA" sz="2000" dirty="0" smtClean="0"/>
              <a:t> to UKHO </a:t>
            </a:r>
            <a:r>
              <a:rPr lang="es-PA" sz="2000" dirty="0" err="1" smtClean="0"/>
              <a:t>for</a:t>
            </a:r>
            <a:r>
              <a:rPr lang="es-PA" sz="2000" dirty="0" smtClean="0"/>
              <a:t> </a:t>
            </a:r>
            <a:r>
              <a:rPr lang="es-PA" sz="2000" dirty="0" err="1" smtClean="0"/>
              <a:t>adquisition</a:t>
            </a:r>
            <a:r>
              <a:rPr lang="es-PA" sz="2000" dirty="0" smtClean="0"/>
              <a:t> of </a:t>
            </a:r>
            <a:r>
              <a:rPr lang="es-PA" sz="2000" dirty="0" err="1"/>
              <a:t>budget</a:t>
            </a:r>
            <a:r>
              <a:rPr lang="es-PA" sz="2000" dirty="0"/>
              <a:t> </a:t>
            </a:r>
            <a:r>
              <a:rPr lang="es-PA" sz="2000" dirty="0" err="1" smtClean="0"/>
              <a:t>for</a:t>
            </a:r>
            <a:r>
              <a:rPr lang="es-PA" sz="2000" dirty="0" smtClean="0"/>
              <a:t>: </a:t>
            </a:r>
          </a:p>
          <a:p>
            <a:pPr marL="0" indent="0">
              <a:buNone/>
            </a:pPr>
            <a:r>
              <a:rPr lang="es-PA" sz="2000" dirty="0" smtClean="0"/>
              <a:t>	</a:t>
            </a:r>
            <a:r>
              <a:rPr lang="es-PA" sz="2000" dirty="0" err="1" smtClean="0"/>
              <a:t>Hydrographic</a:t>
            </a:r>
            <a:r>
              <a:rPr lang="es-PA" sz="2000" dirty="0" smtClean="0"/>
              <a:t> </a:t>
            </a:r>
            <a:r>
              <a:rPr lang="es-PA" sz="2000" dirty="0" err="1"/>
              <a:t>e</a:t>
            </a:r>
            <a:r>
              <a:rPr lang="es-PA" sz="2000" dirty="0" err="1" smtClean="0"/>
              <a:t>quipment</a:t>
            </a:r>
            <a:r>
              <a:rPr lang="es-PA" sz="2000" dirty="0" smtClean="0"/>
              <a:t>,</a:t>
            </a:r>
          </a:p>
          <a:p>
            <a:pPr marL="0" indent="0">
              <a:buNone/>
            </a:pPr>
            <a:r>
              <a:rPr lang="es-PA" sz="2000" dirty="0"/>
              <a:t>	</a:t>
            </a:r>
            <a:r>
              <a:rPr lang="es-PA" sz="2000" dirty="0" smtClean="0"/>
              <a:t>Training</a:t>
            </a:r>
          </a:p>
          <a:p>
            <a:pPr marL="0" indent="0">
              <a:buNone/>
            </a:pPr>
            <a:r>
              <a:rPr lang="es-PA" sz="2000" dirty="0"/>
              <a:t>	</a:t>
            </a:r>
            <a:r>
              <a:rPr lang="es-PA" sz="2000" dirty="0" err="1" smtClean="0"/>
              <a:t>Survey</a:t>
            </a:r>
            <a:r>
              <a:rPr lang="es-PA" sz="2000" dirty="0" smtClean="0"/>
              <a:t> </a:t>
            </a:r>
            <a:r>
              <a:rPr lang="es-PA" sz="2000" dirty="0" err="1" smtClean="0"/>
              <a:t>vessel</a:t>
            </a:r>
            <a:endParaRPr lang="es-PA" sz="2000" dirty="0" smtClean="0"/>
          </a:p>
          <a:p>
            <a:pPr marL="0" indent="0">
              <a:buNone/>
            </a:pPr>
            <a:r>
              <a:rPr lang="es-PA" sz="2000" dirty="0" smtClean="0"/>
              <a:t>2016 – </a:t>
            </a:r>
            <a:r>
              <a:rPr lang="es-PA" sz="2000" dirty="0" err="1" smtClean="0"/>
              <a:t>Adquired</a:t>
            </a:r>
            <a:r>
              <a:rPr lang="es-PA" sz="2000" dirty="0" smtClean="0"/>
              <a:t> </a:t>
            </a:r>
            <a:r>
              <a:rPr lang="es-PA" sz="2000" dirty="0" err="1" smtClean="0"/>
              <a:t>capacitation</a:t>
            </a:r>
            <a:r>
              <a:rPr lang="es-PA" sz="2000" dirty="0" smtClean="0"/>
              <a:t> in:</a:t>
            </a:r>
          </a:p>
          <a:p>
            <a:pPr marL="0" indent="0">
              <a:buNone/>
            </a:pPr>
            <a:r>
              <a:rPr lang="es-PA" sz="2000" dirty="0"/>
              <a:t>	</a:t>
            </a:r>
            <a:r>
              <a:rPr lang="es-PA" sz="2000" dirty="0" err="1" smtClean="0"/>
              <a:t>AtoN</a:t>
            </a:r>
            <a:r>
              <a:rPr lang="es-PA" sz="2000" dirty="0" smtClean="0"/>
              <a:t> - IALA </a:t>
            </a:r>
          </a:p>
          <a:p>
            <a:pPr marL="0" indent="0">
              <a:buNone/>
            </a:pPr>
            <a:r>
              <a:rPr lang="es-PA" sz="2000" dirty="0"/>
              <a:t>	</a:t>
            </a:r>
            <a:r>
              <a:rPr lang="es-PA" sz="2000" dirty="0" err="1" smtClean="0"/>
              <a:t>Maintenance</a:t>
            </a:r>
            <a:r>
              <a:rPr lang="es-PA" sz="2000" dirty="0" smtClean="0"/>
              <a:t> of </a:t>
            </a:r>
            <a:r>
              <a:rPr lang="es-PA" sz="2000" dirty="0" err="1" smtClean="0"/>
              <a:t>AtoN</a:t>
            </a:r>
            <a:r>
              <a:rPr lang="es-PA" sz="2000" dirty="0" smtClean="0"/>
              <a:t> – </a:t>
            </a:r>
            <a:r>
              <a:rPr lang="es-PA" sz="2000" dirty="0" err="1" smtClean="0"/>
              <a:t>Carmanah</a:t>
            </a:r>
            <a:endParaRPr lang="es-PA" sz="2000" dirty="0" smtClean="0"/>
          </a:p>
          <a:p>
            <a:pPr marL="0" indent="0">
              <a:buNone/>
            </a:pPr>
            <a:r>
              <a:rPr lang="es-PA" sz="2000" dirty="0"/>
              <a:t> </a:t>
            </a:r>
            <a:r>
              <a:rPr lang="es-PA" sz="2000" dirty="0" smtClean="0"/>
              <a:t>               </a:t>
            </a:r>
            <a:r>
              <a:rPr lang="es-PA" sz="2000" dirty="0" err="1" smtClean="0"/>
              <a:t>Surveyor</a:t>
            </a:r>
            <a:r>
              <a:rPr lang="es-PA" sz="2000" dirty="0" smtClean="0"/>
              <a:t> </a:t>
            </a:r>
            <a:r>
              <a:rPr lang="es-PA" sz="2000" dirty="0" err="1" smtClean="0"/>
              <a:t>Cat</a:t>
            </a:r>
            <a:r>
              <a:rPr lang="es-PA" sz="2000" dirty="0" smtClean="0"/>
              <a:t> “A” – FOCAHIMECA</a:t>
            </a:r>
          </a:p>
          <a:p>
            <a:pPr marL="0" indent="0">
              <a:buNone/>
            </a:pPr>
            <a:r>
              <a:rPr lang="es-PA" sz="2000" dirty="0"/>
              <a:t> </a:t>
            </a:r>
            <a:r>
              <a:rPr lang="es-PA" sz="2000" dirty="0" smtClean="0"/>
              <a:t>               </a:t>
            </a:r>
            <a:r>
              <a:rPr lang="es-PA" sz="2000" dirty="0" err="1" smtClean="0"/>
              <a:t>Surveyor</a:t>
            </a:r>
            <a:r>
              <a:rPr lang="es-PA" sz="2000" dirty="0" smtClean="0"/>
              <a:t> </a:t>
            </a:r>
            <a:r>
              <a:rPr lang="es-PA" sz="2000" dirty="0" err="1" smtClean="0"/>
              <a:t>Cat</a:t>
            </a:r>
            <a:r>
              <a:rPr lang="es-PA" sz="2000" dirty="0" smtClean="0"/>
              <a:t> </a:t>
            </a:r>
            <a:r>
              <a:rPr lang="en-US" sz="2000" dirty="0" smtClean="0"/>
              <a:t>“A” – Armada de Peru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AIS system and management</a:t>
            </a:r>
            <a:endParaRPr lang="es-PA" sz="2000" dirty="0" smtClean="0"/>
          </a:p>
          <a:p>
            <a:pPr marL="0" indent="0">
              <a:buNone/>
            </a:pPr>
            <a:r>
              <a:rPr lang="es-PA" sz="2000" dirty="0" smtClean="0"/>
              <a:t>2016 – </a:t>
            </a:r>
            <a:r>
              <a:rPr lang="es-PA" sz="2000" dirty="0" err="1" smtClean="0"/>
              <a:t>Participation</a:t>
            </a:r>
            <a:r>
              <a:rPr lang="es-PA" sz="2000" dirty="0" smtClean="0"/>
              <a:t> in MACHC17 – BRASIL</a:t>
            </a:r>
          </a:p>
          <a:p>
            <a:pPr marL="0" indent="0">
              <a:buNone/>
            </a:pPr>
            <a:endParaRPr lang="es-PA" sz="2000" dirty="0" smtClean="0"/>
          </a:p>
          <a:p>
            <a:endParaRPr lang="es-P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389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7704" y="980728"/>
            <a:ext cx="5400600" cy="680318"/>
          </a:xfrm>
        </p:spPr>
        <p:txBody>
          <a:bodyPr>
            <a:noAutofit/>
          </a:bodyPr>
          <a:lstStyle/>
          <a:p>
            <a:r>
              <a:rPr lang="es-PA" sz="2400" b="1" dirty="0" smtClean="0"/>
              <a:t>UPDATES SINCE AMP LEAD THE CHOPAN</a:t>
            </a:r>
            <a:endParaRPr lang="es-PA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916832"/>
            <a:ext cx="6912768" cy="3096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A" sz="2000" dirty="0" smtClean="0"/>
              <a:t>2016 – </a:t>
            </a:r>
            <a:r>
              <a:rPr lang="es-PA" sz="2000" dirty="0" err="1" smtClean="0"/>
              <a:t>Instalation</a:t>
            </a:r>
            <a:r>
              <a:rPr lang="es-PA" sz="2000" dirty="0" smtClean="0"/>
              <a:t> of 2 new </a:t>
            </a:r>
            <a:r>
              <a:rPr lang="es-PA" sz="2000" dirty="0" err="1" smtClean="0"/>
              <a:t>lighthouses</a:t>
            </a:r>
            <a:r>
              <a:rPr lang="es-PA" sz="2000" dirty="0" smtClean="0"/>
              <a:t> at Manzanillo </a:t>
            </a:r>
            <a:r>
              <a:rPr lang="es-PA" sz="2000" dirty="0" err="1" smtClean="0"/>
              <a:t>entrance</a:t>
            </a:r>
            <a:endParaRPr lang="es-PA" sz="2000" dirty="0" smtClean="0"/>
          </a:p>
          <a:p>
            <a:pPr marL="0" indent="0">
              <a:buNone/>
            </a:pPr>
            <a:r>
              <a:rPr lang="es-PA" sz="2000" dirty="0" smtClean="0"/>
              <a:t>2017 – </a:t>
            </a:r>
            <a:r>
              <a:rPr lang="es-PA" sz="2000" dirty="0" err="1" smtClean="0"/>
              <a:t>Submission</a:t>
            </a:r>
            <a:r>
              <a:rPr lang="es-PA" sz="2000" dirty="0" smtClean="0"/>
              <a:t> of </a:t>
            </a:r>
            <a:r>
              <a:rPr lang="es-PA" sz="2000" dirty="0" err="1" smtClean="0"/>
              <a:t>the</a:t>
            </a:r>
            <a:r>
              <a:rPr lang="es-PA" sz="2000" dirty="0" smtClean="0"/>
              <a:t> </a:t>
            </a:r>
            <a:r>
              <a:rPr lang="es-PA" sz="2000" dirty="0" err="1" smtClean="0"/>
              <a:t>propousal</a:t>
            </a:r>
            <a:r>
              <a:rPr lang="es-PA" sz="2000" dirty="0" smtClean="0"/>
              <a:t> at </a:t>
            </a:r>
            <a:r>
              <a:rPr lang="es-PA" sz="2000" dirty="0" err="1" smtClean="0"/>
              <a:t>the</a:t>
            </a:r>
            <a:r>
              <a:rPr lang="es-PA" sz="2000" dirty="0" smtClean="0"/>
              <a:t> MEF </a:t>
            </a:r>
            <a:r>
              <a:rPr lang="es-PA" sz="2000" dirty="0" err="1" smtClean="0"/>
              <a:t>for</a:t>
            </a:r>
            <a:r>
              <a:rPr lang="es-PA" sz="2000" dirty="0" smtClean="0"/>
              <a:t> </a:t>
            </a:r>
            <a:r>
              <a:rPr lang="es-PA" sz="2000" dirty="0" err="1" smtClean="0"/>
              <a:t>the</a:t>
            </a:r>
            <a:r>
              <a:rPr lang="es-PA" sz="2000" dirty="0" smtClean="0"/>
              <a:t> </a:t>
            </a:r>
            <a:r>
              <a:rPr lang="es-PA" sz="2000" dirty="0" err="1" smtClean="0"/>
              <a:t>budget</a:t>
            </a:r>
            <a:r>
              <a:rPr lang="es-PA" sz="2000" dirty="0" smtClean="0"/>
              <a:t> of </a:t>
            </a:r>
            <a:r>
              <a:rPr lang="es-PA" sz="2000" dirty="0" err="1" smtClean="0"/>
              <a:t>the</a:t>
            </a:r>
            <a:r>
              <a:rPr lang="es-PA" sz="2000" dirty="0" smtClean="0"/>
              <a:t> IHO </a:t>
            </a:r>
            <a:r>
              <a:rPr lang="es-PA" sz="2000" dirty="0" err="1" smtClean="0"/>
              <a:t>inscription</a:t>
            </a:r>
            <a:r>
              <a:rPr lang="es-PA" sz="2000" dirty="0" smtClean="0"/>
              <a:t> </a:t>
            </a:r>
            <a:r>
              <a:rPr lang="es-PA" sz="2000" dirty="0" err="1" smtClean="0"/>
              <a:t>for</a:t>
            </a:r>
            <a:r>
              <a:rPr lang="es-PA" sz="2000" dirty="0" smtClean="0"/>
              <a:t> </a:t>
            </a:r>
            <a:r>
              <a:rPr lang="es-PA" sz="2000" dirty="0" err="1" smtClean="0"/>
              <a:t>the</a:t>
            </a:r>
            <a:r>
              <a:rPr lang="es-PA" sz="2000" dirty="0" smtClean="0"/>
              <a:t> 2018.</a:t>
            </a:r>
          </a:p>
          <a:p>
            <a:pPr marL="0" indent="0">
              <a:buNone/>
            </a:pPr>
            <a:r>
              <a:rPr lang="es-PA" sz="2000" dirty="0"/>
              <a:t>2017 – </a:t>
            </a:r>
            <a:r>
              <a:rPr lang="es-PA" sz="2000" dirty="0" err="1"/>
              <a:t>Participation</a:t>
            </a:r>
            <a:r>
              <a:rPr lang="es-PA" sz="2000" dirty="0"/>
              <a:t> in SEPHC meeting – </a:t>
            </a:r>
            <a:r>
              <a:rPr lang="es-PA" sz="2000" dirty="0" smtClean="0"/>
              <a:t>Cartagena</a:t>
            </a:r>
          </a:p>
          <a:p>
            <a:pPr marL="0" indent="0">
              <a:buNone/>
            </a:pPr>
            <a:r>
              <a:rPr lang="es-PA" sz="2000" dirty="0" smtClean="0"/>
              <a:t>2017 – Meeting </a:t>
            </a:r>
            <a:r>
              <a:rPr lang="es-PA" sz="2000" dirty="0" err="1" smtClean="0"/>
              <a:t>with</a:t>
            </a:r>
            <a:r>
              <a:rPr lang="es-PA" sz="2000" dirty="0" smtClean="0"/>
              <a:t> </a:t>
            </a:r>
            <a:r>
              <a:rPr lang="es-PA" sz="2000" dirty="0" err="1" smtClean="0"/>
              <a:t>Mathis</a:t>
            </a:r>
            <a:r>
              <a:rPr lang="es-PA" sz="2000" dirty="0" smtClean="0"/>
              <a:t> </a:t>
            </a:r>
            <a:r>
              <a:rPr lang="es-PA" sz="2000" dirty="0" err="1" smtClean="0"/>
              <a:t>Jonas</a:t>
            </a:r>
            <a:r>
              <a:rPr lang="es-PA" sz="2000" dirty="0" smtClean="0"/>
              <a:t> – in </a:t>
            </a:r>
            <a:r>
              <a:rPr lang="en-US" sz="2000" dirty="0" smtClean="0"/>
              <a:t>AMP office in the World Maritime day event.</a:t>
            </a:r>
          </a:p>
          <a:p>
            <a:pPr marL="0" indent="0">
              <a:buNone/>
            </a:pPr>
            <a:r>
              <a:rPr lang="en-US" sz="2000" dirty="0" smtClean="0"/>
              <a:t>2017 - Submission of request for courses to SEPRHC to </a:t>
            </a:r>
            <a:r>
              <a:rPr lang="en-US" sz="2000" dirty="0" err="1" smtClean="0"/>
              <a:t>partipate</a:t>
            </a:r>
            <a:r>
              <a:rPr lang="en-US" sz="2000" dirty="0" smtClean="0"/>
              <a:t> in survey operation for training.</a:t>
            </a:r>
            <a:endParaRPr lang="es-PA" sz="2000" dirty="0"/>
          </a:p>
          <a:p>
            <a:pPr marL="0" indent="0">
              <a:buNone/>
            </a:pPr>
            <a:r>
              <a:rPr lang="es-PA" sz="2000" dirty="0"/>
              <a:t>2017 – </a:t>
            </a:r>
            <a:r>
              <a:rPr lang="es-PA" sz="2000" dirty="0" err="1"/>
              <a:t>Participation</a:t>
            </a:r>
            <a:r>
              <a:rPr lang="es-PA" sz="2000" dirty="0"/>
              <a:t> in MACH18 - CUBA</a:t>
            </a:r>
          </a:p>
          <a:p>
            <a:pPr marL="0" indent="0">
              <a:buNone/>
            </a:pPr>
            <a:endParaRPr lang="es-PA" sz="2000" dirty="0" smtClean="0"/>
          </a:p>
          <a:p>
            <a:endParaRPr lang="es-P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999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1052736"/>
            <a:ext cx="6228184" cy="940966"/>
          </a:xfrm>
        </p:spPr>
        <p:txBody>
          <a:bodyPr>
            <a:noAutofit/>
          </a:bodyPr>
          <a:lstStyle/>
          <a:p>
            <a:pPr marL="0" indent="0"/>
            <a:r>
              <a:rPr lang="es-MX" sz="2400" b="1" dirty="0" smtClean="0"/>
              <a:t>PANAMA HYDROGRAPHIC SERVICE SITUATION</a:t>
            </a:r>
            <a:endParaRPr lang="es-MX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19672" y="2060848"/>
            <a:ext cx="5904656" cy="30963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2000" dirty="0" err="1" smtClean="0"/>
              <a:t>Submit</a:t>
            </a:r>
            <a:r>
              <a:rPr lang="es-MX" sz="2000" dirty="0" smtClean="0"/>
              <a:t> </a:t>
            </a:r>
            <a:r>
              <a:rPr lang="es-MX" sz="2000" dirty="0" err="1" smtClean="0"/>
              <a:t>for</a:t>
            </a:r>
            <a:r>
              <a:rPr lang="es-MX" sz="2000" dirty="0" smtClean="0"/>
              <a:t> </a:t>
            </a:r>
            <a:r>
              <a:rPr lang="es-MX" sz="2000" dirty="0" err="1" smtClean="0"/>
              <a:t>aprovation</a:t>
            </a:r>
            <a:r>
              <a:rPr lang="es-MX" sz="2000" dirty="0" smtClean="0"/>
              <a:t> of MEF </a:t>
            </a:r>
            <a:r>
              <a:rPr lang="es-MX" sz="2000" dirty="0" err="1" smtClean="0"/>
              <a:t>the</a:t>
            </a:r>
            <a:r>
              <a:rPr lang="es-MX" sz="2000" dirty="0" smtClean="0"/>
              <a:t> establishment of </a:t>
            </a:r>
            <a:r>
              <a:rPr lang="es-MX" sz="2000" dirty="0" err="1" smtClean="0"/>
              <a:t>the</a:t>
            </a:r>
            <a:r>
              <a:rPr lang="es-MX" sz="2000" dirty="0" smtClean="0"/>
              <a:t> new </a:t>
            </a:r>
            <a:r>
              <a:rPr lang="es-MX" sz="2000" dirty="0" err="1" smtClean="0"/>
              <a:t>Department</a:t>
            </a:r>
            <a:r>
              <a:rPr lang="es-MX" sz="2000" dirty="0"/>
              <a:t>.</a:t>
            </a:r>
            <a:endParaRPr lang="es-MX" sz="2000" dirty="0" smtClean="0"/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service</a:t>
            </a:r>
            <a:r>
              <a:rPr lang="es-MX" sz="2000" dirty="0" smtClean="0"/>
              <a:t> </a:t>
            </a:r>
            <a:r>
              <a:rPr lang="es-PA" sz="2000" dirty="0" err="1" smtClean="0"/>
              <a:t>just</a:t>
            </a:r>
            <a:r>
              <a:rPr lang="es-PA" sz="2000" dirty="0" smtClean="0"/>
              <a:t> </a:t>
            </a:r>
            <a:r>
              <a:rPr lang="es-PA" sz="2000" dirty="0" err="1" smtClean="0"/>
              <a:t>received</a:t>
            </a:r>
            <a:r>
              <a:rPr lang="es-PA" sz="2000" dirty="0" smtClean="0"/>
              <a:t> 4 new </a:t>
            </a:r>
            <a:r>
              <a:rPr lang="es-PA" sz="2000" dirty="0" err="1" smtClean="0"/>
              <a:t>small</a:t>
            </a:r>
            <a:r>
              <a:rPr lang="es-PA" sz="2000" dirty="0" smtClean="0"/>
              <a:t> </a:t>
            </a:r>
            <a:r>
              <a:rPr lang="es-PA" sz="2000" dirty="0" err="1" smtClean="0"/>
              <a:t>boats</a:t>
            </a:r>
            <a:r>
              <a:rPr lang="es-PA" sz="2000" dirty="0" smtClean="0"/>
              <a:t> </a:t>
            </a:r>
            <a:r>
              <a:rPr lang="es-PA" sz="2000" dirty="0" err="1" smtClean="0"/>
              <a:t>for</a:t>
            </a:r>
            <a:r>
              <a:rPr lang="es-PA" sz="2000" dirty="0" smtClean="0"/>
              <a:t> </a:t>
            </a:r>
            <a:r>
              <a:rPr lang="es-PA" sz="2000" dirty="0" err="1" smtClean="0"/>
              <a:t>coastal</a:t>
            </a:r>
            <a:r>
              <a:rPr lang="es-PA" sz="2000" dirty="0" smtClean="0"/>
              <a:t>  </a:t>
            </a:r>
            <a:r>
              <a:rPr lang="es-PA" sz="2000" dirty="0" err="1" smtClean="0"/>
              <a:t>survey</a:t>
            </a:r>
            <a:r>
              <a:rPr lang="es-PA" sz="2000" dirty="0" smtClean="0"/>
              <a:t>, </a:t>
            </a:r>
            <a:r>
              <a:rPr lang="es-PA" sz="2000" dirty="0" err="1" smtClean="0"/>
              <a:t>but</a:t>
            </a:r>
            <a:r>
              <a:rPr lang="es-PA" sz="2000" dirty="0" smtClean="0"/>
              <a:t> </a:t>
            </a:r>
            <a:r>
              <a:rPr lang="es-PA" sz="2000" dirty="0" err="1" smtClean="0"/>
              <a:t>still</a:t>
            </a:r>
            <a:r>
              <a:rPr lang="es-PA" sz="2000" dirty="0" smtClean="0"/>
              <a:t> </a:t>
            </a:r>
            <a:r>
              <a:rPr lang="es-PA" sz="2000" dirty="0" err="1" smtClean="0"/>
              <a:t>need</a:t>
            </a:r>
            <a:r>
              <a:rPr lang="es-PA" sz="2000" dirty="0" smtClean="0"/>
              <a:t> to </a:t>
            </a:r>
            <a:r>
              <a:rPr lang="es-PA" sz="2000" dirty="0" err="1" smtClean="0"/>
              <a:t>get</a:t>
            </a:r>
            <a:r>
              <a:rPr lang="es-PA" sz="2000" dirty="0" smtClean="0"/>
              <a:t> </a:t>
            </a:r>
            <a:r>
              <a:rPr lang="es-PA" sz="2000" dirty="0" err="1" smtClean="0"/>
              <a:t>survey</a:t>
            </a:r>
            <a:r>
              <a:rPr lang="es-PA" sz="2000" dirty="0" smtClean="0"/>
              <a:t> </a:t>
            </a:r>
            <a:r>
              <a:rPr lang="es-PA" sz="2000" dirty="0" err="1" smtClean="0"/>
              <a:t>equipment</a:t>
            </a:r>
            <a:endParaRPr lang="es-PA" sz="2000" dirty="0" smtClean="0"/>
          </a:p>
          <a:p>
            <a:pPr marL="0" indent="0">
              <a:buNone/>
            </a:pPr>
            <a:endParaRPr lang="es-PA" sz="2000" dirty="0"/>
          </a:p>
          <a:p>
            <a:pPr marL="0" indent="0">
              <a:buNone/>
            </a:pPr>
            <a:r>
              <a:rPr lang="es-PA" sz="2000" dirty="0" err="1" smtClean="0"/>
              <a:t>Adquisition</a:t>
            </a:r>
            <a:r>
              <a:rPr lang="es-PA" sz="2000" dirty="0" smtClean="0"/>
              <a:t> of </a:t>
            </a:r>
            <a:r>
              <a:rPr lang="es-PA" sz="2000" dirty="0" err="1" smtClean="0"/>
              <a:t>equipment</a:t>
            </a:r>
            <a:r>
              <a:rPr lang="es-PA" sz="2000" dirty="0" smtClean="0"/>
              <a:t> </a:t>
            </a:r>
            <a:r>
              <a:rPr lang="es-PA" sz="2000" dirty="0" err="1" smtClean="0"/>
              <a:t>by</a:t>
            </a:r>
            <a:r>
              <a:rPr lang="es-PA" sz="2000" dirty="0" smtClean="0"/>
              <a:t> UKHO </a:t>
            </a:r>
            <a:r>
              <a:rPr lang="es-PA" sz="2000" dirty="0" err="1" smtClean="0"/>
              <a:t>agreement</a:t>
            </a:r>
            <a:endParaRPr lang="es-PA" sz="2000" dirty="0" smtClean="0"/>
          </a:p>
          <a:p>
            <a:pPr marL="0" indent="0">
              <a:buNone/>
            </a:pPr>
            <a:endParaRPr lang="es-PA" sz="2000" dirty="0"/>
          </a:p>
          <a:p>
            <a:pPr marL="0" indent="0">
              <a:buNone/>
            </a:pPr>
            <a:r>
              <a:rPr lang="es-MX" sz="2000" dirty="0" err="1" smtClean="0"/>
              <a:t>There</a:t>
            </a:r>
            <a:r>
              <a:rPr lang="es-MX" sz="2000" dirty="0" smtClean="0"/>
              <a:t> are 20 </a:t>
            </a:r>
            <a:r>
              <a:rPr lang="es-MX" sz="2000" dirty="0" err="1" smtClean="0"/>
              <a:t>technician</a:t>
            </a:r>
            <a:r>
              <a:rPr lang="es-MX" sz="2000" dirty="0" smtClean="0"/>
              <a:t> </a:t>
            </a:r>
            <a:r>
              <a:rPr lang="es-MX" sz="2000" dirty="0" err="1" smtClean="0"/>
              <a:t>available</a:t>
            </a:r>
            <a:r>
              <a:rPr lang="es-MX" sz="2000" dirty="0" smtClean="0"/>
              <a:t> to be </a:t>
            </a:r>
            <a:r>
              <a:rPr lang="es-MX" sz="2000" dirty="0" err="1" smtClean="0"/>
              <a:t>part</a:t>
            </a:r>
            <a:r>
              <a:rPr lang="es-MX" sz="2000" dirty="0" smtClean="0"/>
              <a:t> of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Hydrographic</a:t>
            </a:r>
            <a:r>
              <a:rPr lang="es-MX" sz="2000" dirty="0" smtClean="0"/>
              <a:t> </a:t>
            </a:r>
            <a:r>
              <a:rPr lang="es-MX" sz="2000" dirty="0" err="1" smtClean="0"/>
              <a:t>Service</a:t>
            </a:r>
            <a:r>
              <a:rPr lang="es-MX" sz="2000" dirty="0" smtClean="0"/>
              <a:t>, </a:t>
            </a:r>
            <a:r>
              <a:rPr lang="es-MX" sz="2000" dirty="0" err="1" smtClean="0"/>
              <a:t>but</a:t>
            </a:r>
            <a:r>
              <a:rPr lang="es-MX" sz="2000" dirty="0" smtClean="0"/>
              <a:t> </a:t>
            </a:r>
            <a:r>
              <a:rPr lang="es-MX" sz="2000" dirty="0" err="1" smtClean="0"/>
              <a:t>need</a:t>
            </a:r>
            <a:r>
              <a:rPr lang="es-MX" sz="2000" dirty="0" smtClean="0"/>
              <a:t> training and </a:t>
            </a:r>
            <a:r>
              <a:rPr lang="es-MX" sz="2000" dirty="0" err="1" smtClean="0"/>
              <a:t>certification</a:t>
            </a:r>
            <a:endParaRPr lang="es-MX" sz="2000" dirty="0" smtClean="0"/>
          </a:p>
          <a:p>
            <a:pPr marL="0" indent="0">
              <a:buNone/>
            </a:pPr>
            <a:r>
              <a:rPr lang="es-MX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9084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1124744"/>
            <a:ext cx="6228184" cy="648072"/>
          </a:xfrm>
        </p:spPr>
        <p:txBody>
          <a:bodyPr>
            <a:noAutofit/>
          </a:bodyPr>
          <a:lstStyle/>
          <a:p>
            <a:r>
              <a:rPr lang="es-ES" sz="2400" b="1" dirty="0"/>
              <a:t>TYPES OF NAVAREAS </a:t>
            </a:r>
            <a:r>
              <a:rPr lang="es-ES" sz="2400" b="1" dirty="0" smtClean="0"/>
              <a:t>PUBLISHED </a:t>
            </a:r>
            <a:r>
              <a:rPr lang="es-ES" sz="2400" b="1" dirty="0"/>
              <a:t>BY </a:t>
            </a:r>
            <a:r>
              <a:rPr lang="es-ES" sz="2400" b="1" dirty="0" smtClean="0"/>
              <a:t>AMP</a:t>
            </a:r>
            <a:endParaRPr lang="es-PA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91680" y="1988840"/>
            <a:ext cx="5040560" cy="309634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2000" dirty="0" err="1"/>
              <a:t>Temporary</a:t>
            </a:r>
            <a:r>
              <a:rPr lang="es-ES" sz="2000" dirty="0"/>
              <a:t> inactive </a:t>
            </a:r>
            <a:r>
              <a:rPr lang="es-ES" sz="2000" dirty="0" err="1"/>
              <a:t>Aids</a:t>
            </a:r>
            <a:r>
              <a:rPr lang="es-ES" sz="2000" dirty="0"/>
              <a:t> to </a:t>
            </a:r>
            <a:r>
              <a:rPr lang="es-ES" sz="2000" dirty="0" err="1"/>
              <a:t>Navegation</a:t>
            </a:r>
            <a:endParaRPr lang="es-E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s-ES" sz="2000" dirty="0" err="1" smtClean="0"/>
              <a:t>Permanent</a:t>
            </a:r>
            <a:r>
              <a:rPr lang="es-ES" sz="2000" dirty="0" smtClean="0"/>
              <a:t> </a:t>
            </a:r>
            <a:r>
              <a:rPr lang="es-ES" sz="2000" dirty="0"/>
              <a:t>inactive </a:t>
            </a:r>
            <a:r>
              <a:rPr lang="es-ES" sz="2000" dirty="0" err="1"/>
              <a:t>Aids</a:t>
            </a:r>
            <a:r>
              <a:rPr lang="es-ES" sz="2000" dirty="0"/>
              <a:t> to </a:t>
            </a:r>
            <a:r>
              <a:rPr lang="es-ES" sz="2000" dirty="0" err="1"/>
              <a:t>Navegation</a:t>
            </a:r>
            <a:endParaRPr lang="es-E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s-ES" sz="2000" dirty="0" err="1" smtClean="0"/>
              <a:t>Changes</a:t>
            </a:r>
            <a:r>
              <a:rPr lang="es-ES" sz="2000" dirty="0" smtClean="0"/>
              <a:t> </a:t>
            </a:r>
            <a:r>
              <a:rPr lang="es-ES" sz="2000" dirty="0"/>
              <a:t>in Access </a:t>
            </a:r>
            <a:r>
              <a:rPr lang="es-ES" sz="2000" dirty="0" err="1"/>
              <a:t>Channels</a:t>
            </a:r>
            <a:endParaRPr lang="es-E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s-ES" sz="2000" dirty="0" err="1" smtClean="0"/>
              <a:t>Bad</a:t>
            </a:r>
            <a:r>
              <a:rPr lang="es-ES" sz="2000" dirty="0" smtClean="0"/>
              <a:t> </a:t>
            </a:r>
            <a:r>
              <a:rPr lang="es-ES" sz="2000" dirty="0" err="1"/>
              <a:t>Weather</a:t>
            </a:r>
            <a:endParaRPr lang="es-E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s-ES" sz="2000" dirty="0" err="1" smtClean="0"/>
              <a:t>Ships</a:t>
            </a:r>
            <a:r>
              <a:rPr lang="es-ES" sz="2000" dirty="0" smtClean="0"/>
              <a:t> </a:t>
            </a:r>
            <a:r>
              <a:rPr lang="es-ES" sz="2000" dirty="0" err="1"/>
              <a:t>Adrift</a:t>
            </a:r>
            <a:r>
              <a:rPr lang="es-ES" sz="20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2000" dirty="0" err="1" smtClean="0"/>
              <a:t>Shipwrecks</a:t>
            </a:r>
            <a:endParaRPr lang="es-PA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s-ES" sz="2000" dirty="0" err="1" smtClean="0"/>
              <a:t>Large</a:t>
            </a:r>
            <a:r>
              <a:rPr lang="es-ES" sz="2000" dirty="0" smtClean="0"/>
              <a:t> </a:t>
            </a:r>
            <a:r>
              <a:rPr lang="es-ES" sz="2000" dirty="0" err="1"/>
              <a:t>Scale</a:t>
            </a:r>
            <a:r>
              <a:rPr lang="es-ES" sz="2000" dirty="0"/>
              <a:t> </a:t>
            </a:r>
            <a:r>
              <a:rPr lang="es-ES" sz="2000" dirty="0" err="1"/>
              <a:t>Exercises</a:t>
            </a:r>
            <a:r>
              <a:rPr lang="es-ES" sz="2000" dirty="0"/>
              <a:t> </a:t>
            </a:r>
            <a:r>
              <a:rPr lang="es-ES" sz="2000" dirty="0" err="1"/>
              <a:t>or</a:t>
            </a:r>
            <a:r>
              <a:rPr lang="es-ES" sz="2000" dirty="0"/>
              <a:t> </a:t>
            </a:r>
            <a:r>
              <a:rPr lang="es-ES" sz="2000" dirty="0" err="1"/>
              <a:t>Drills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913211491"/>
      </p:ext>
    </p:extLst>
  </p:cSld>
  <p:clrMapOvr>
    <a:masterClrMapping/>
  </p:clrMapOvr>
</p:sld>
</file>

<file path=ppt/theme/theme1.xml><?xml version="1.0" encoding="utf-8"?>
<a:theme xmlns:a="http://schemas.openxmlformats.org/drawingml/2006/main" name="2_Onda">
  <a:themeElements>
    <a:clrScheme name="Onda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2_Onda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2800" b="1" i="0" u="none" strike="noStrike" cap="none" normalizeH="0" baseline="0" smtClean="0">
            <a:ln>
              <a:noFill/>
            </a:ln>
            <a:solidFill>
              <a:srgbClr val="00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mprint MT Shadow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2800" b="1" i="0" u="none" strike="noStrike" cap="none" normalizeH="0" baseline="0" smtClean="0">
            <a:ln>
              <a:noFill/>
            </a:ln>
            <a:solidFill>
              <a:srgbClr val="00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mprint MT Shadow" pitchFamily="82" charset="0"/>
          </a:defRPr>
        </a:defPPr>
      </a:lstStyle>
    </a:lnDef>
  </a:objectDefaults>
  <a:extraClrSchemeLst>
    <a:extraClrScheme>
      <a:clrScheme name="Onda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da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9361</TotalTime>
  <Words>656</Words>
  <Application>Microsoft Office PowerPoint</Application>
  <PresentationFormat>Presentación en pantalla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2_Onda</vt:lpstr>
      <vt:lpstr>1_Tema de Office</vt:lpstr>
      <vt:lpstr>Presentación de PowerPoint</vt:lpstr>
      <vt:lpstr>CHOPAN – PANAMA HYDROGRAPHIC AND OCEANOGRAPHIC COMMISSION</vt:lpstr>
      <vt:lpstr>AMP – PANAMA MARITIME AUTHORITY</vt:lpstr>
      <vt:lpstr>TIMELINE SINCE 2009</vt:lpstr>
      <vt:lpstr>TIMELINE SINCE 2013</vt:lpstr>
      <vt:lpstr>UPDATES SINCE AMP LEAD THE CHOPAN</vt:lpstr>
      <vt:lpstr>UPDATES SINCE AMP LEAD THE CHOPAN</vt:lpstr>
      <vt:lpstr>PANAMA HYDROGRAPHIC SERVICE SITUATION</vt:lpstr>
      <vt:lpstr>TYPES OF NAVAREAS PUBLISHED BY AMP</vt:lpstr>
      <vt:lpstr>TYPES OF NTM PUBLISHED BY AMP</vt:lpstr>
      <vt:lpstr>ABOUT NEW CHARTS</vt:lpstr>
      <vt:lpstr>MAIN ACHIEVEMENTS</vt:lpstr>
      <vt:lpstr>MAIN CHALLENGES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</dc:creator>
  <cp:lastModifiedBy>Adalberto</cp:lastModifiedBy>
  <cp:revision>207</cp:revision>
  <dcterms:created xsi:type="dcterms:W3CDTF">2014-02-13T14:41:37Z</dcterms:created>
  <dcterms:modified xsi:type="dcterms:W3CDTF">2017-11-30T21:39:31Z</dcterms:modified>
</cp:coreProperties>
</file>