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4178" r:id="rId1"/>
  </p:sldMasterIdLst>
  <p:notesMasterIdLst>
    <p:notesMasterId r:id="rId18"/>
  </p:notesMasterIdLst>
  <p:handoutMasterIdLst>
    <p:handoutMasterId r:id="rId19"/>
  </p:handoutMasterIdLst>
  <p:sldIdLst>
    <p:sldId id="1171" r:id="rId2"/>
    <p:sldId id="1093" r:id="rId3"/>
    <p:sldId id="1172" r:id="rId4"/>
    <p:sldId id="1094" r:id="rId5"/>
    <p:sldId id="1096" r:id="rId6"/>
    <p:sldId id="1101" r:id="rId7"/>
    <p:sldId id="1150" r:id="rId8"/>
    <p:sldId id="1129" r:id="rId9"/>
    <p:sldId id="1151" r:id="rId10"/>
    <p:sldId id="1115" r:id="rId11"/>
    <p:sldId id="1152" r:id="rId12"/>
    <p:sldId id="1120" r:id="rId13"/>
    <p:sldId id="1126" r:id="rId14"/>
    <p:sldId id="1154" r:id="rId15"/>
    <p:sldId id="1166" r:id="rId16"/>
    <p:sldId id="1164" r:id="rId17"/>
  </p:sldIdLst>
  <p:sldSz cx="9144000" cy="6858000" type="screen4x3"/>
  <p:notesSz cx="6797675" cy="99266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1pPr>
    <a:lvl2pPr marL="534988" indent="-777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2pPr>
    <a:lvl3pPr marL="1071563" indent="-15716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3pPr>
    <a:lvl4pPr marL="1608138" indent="-2365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4pPr>
    <a:lvl5pPr marL="2144713" indent="-31591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9900"/>
    <a:srgbClr val="FFFF99"/>
    <a:srgbClr val="FFFFCC"/>
    <a:srgbClr val="CC99FF"/>
    <a:srgbClr val="99CCFF"/>
    <a:srgbClr val="6CBCE2"/>
    <a:srgbClr val="BACFE8"/>
    <a:srgbClr val="95BEE7"/>
    <a:srgbClr val="4B92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/>
    <p:restoredTop sz="94672"/>
  </p:normalViewPr>
  <p:slideViewPr>
    <p:cSldViewPr>
      <p:cViewPr varScale="1">
        <p:scale>
          <a:sx n="74" d="100"/>
          <a:sy n="74" d="100"/>
        </p:scale>
        <p:origin x="-103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294" y="6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52438" y="330200"/>
            <a:ext cx="4986337" cy="496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>
                <a:latin typeface="Times New Roman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2438" y="9264650"/>
            <a:ext cx="3625850" cy="496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DEPT. MSA&amp;IS, MARITIME SAFETY DIVISION</a:t>
            </a:r>
            <a:endParaRPr lang="en-US">
              <a:latin typeface="Times New Roman" charset="0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967413" y="9512300"/>
            <a:ext cx="301625" cy="249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DFC3F237-C9BC-44AD-962C-0354D6241881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80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8050"/>
            <a:ext cx="4984750" cy="417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769919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-107" charset="0"/>
        <a:ea typeface="MS PGothic" pitchFamily="34" charset="-128"/>
        <a:cs typeface="ＭＳ Ｐゴシック" pitchFamily="-107" charset="-128"/>
      </a:defRPr>
    </a:lvl1pPr>
    <a:lvl2pPr marL="534988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-107" charset="0"/>
        <a:ea typeface="MS PGothic" pitchFamily="34" charset="-128"/>
        <a:cs typeface="+mn-cs"/>
      </a:defRPr>
    </a:lvl2pPr>
    <a:lvl3pPr marL="1071563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-107" charset="0"/>
        <a:ea typeface="MS PGothic" pitchFamily="34" charset="-128"/>
        <a:cs typeface="+mn-cs"/>
      </a:defRPr>
    </a:lvl3pPr>
    <a:lvl4pPr marL="1608138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-107" charset="0"/>
        <a:ea typeface="MS PGothic" pitchFamily="34" charset="-128"/>
        <a:cs typeface="+mn-cs"/>
      </a:defRPr>
    </a:lvl4pPr>
    <a:lvl5pPr marL="2144713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-107" charset="0"/>
        <a:ea typeface="MS PGothic" pitchFamily="34" charset="-128"/>
        <a:cs typeface="+mn-cs"/>
      </a:defRPr>
    </a:lvl5pPr>
    <a:lvl6pPr marL="2682164" algn="l" defTabSz="5364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18597" algn="l" defTabSz="5364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755029" algn="l" defTabSz="5364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291462" algn="l" defTabSz="5364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20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328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74713" y="746125"/>
            <a:ext cx="4919662" cy="3690938"/>
          </a:xfrm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186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74713" y="746125"/>
            <a:ext cx="4919662" cy="3690938"/>
          </a:xfrm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229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hyperlink" Target="mailto:cpyoung@imo.org" TargetMode="Externa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hyperlink" Target="http://www.imo.org/" TargetMode="External"/><Relationship Id="rId4" Type="http://schemas.openxmlformats.org/officeDocument/2006/relationships/hyperlink" Target="mailto:regional.maritime.adviser@gmail.com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mailto:regional.maritime.adviser@gmail.com" TargetMode="External"/><Relationship Id="rId2" Type="http://schemas.openxmlformats.org/officeDocument/2006/relationships/hyperlink" Target="mailto:cpyoung@imo.org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hyperlink" Target="http://www.imo.org/" TargetMode="Externa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 userDrawn="1"/>
        </p:nvSpPr>
        <p:spPr bwMode="auto">
          <a:xfrm>
            <a:off x="0" y="4319899"/>
            <a:ext cx="9144000" cy="1557373"/>
          </a:xfrm>
          <a:prstGeom prst="rect">
            <a:avLst/>
          </a:prstGeom>
          <a:solidFill>
            <a:srgbClr val="495965">
              <a:alpha val="8784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5877984"/>
            <a:ext cx="9144000" cy="9800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6" name="Picture 7" descr="IMO-logo-rgb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8488" y="6080710"/>
            <a:ext cx="2045124" cy="58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3" y="6212417"/>
            <a:ext cx="233363" cy="230832"/>
          </a:xfrm>
          <a:prstGeom prst="rect">
            <a:avLst/>
          </a:prstGeom>
          <a:solidFill>
            <a:srgbClr val="495965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90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187624" y="1484786"/>
            <a:ext cx="5881526" cy="480359"/>
          </a:xfrm>
          <a:prstGeom prst="rect">
            <a:avLst/>
          </a:prstGeom>
          <a:solidFill>
            <a:srgbClr val="4B92DB"/>
          </a:solidFill>
          <a:ln w="9525">
            <a:solidFill>
              <a:srgbClr val="000000">
                <a:alpha val="0"/>
              </a:srgbClr>
            </a:solidFill>
            <a:miter lim="800000"/>
            <a:headEnd/>
            <a:tailEnd/>
          </a:ln>
          <a:effectLst/>
        </p:spPr>
        <p:txBody>
          <a:bodyPr/>
          <a:lstStyle>
            <a:lvl1pPr algn="l"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8828858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187325" y="1068388"/>
            <a:ext cx="8785225" cy="1587"/>
          </a:xfrm>
          <a:prstGeom prst="line">
            <a:avLst/>
          </a:prstGeom>
          <a:ln w="9525">
            <a:solidFill>
              <a:srgbClr val="4B92DB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2"/>
          <p:cNvSpPr txBox="1">
            <a:spLocks/>
          </p:cNvSpPr>
          <p:nvPr userDrawn="1"/>
        </p:nvSpPr>
        <p:spPr bwMode="auto">
          <a:xfrm>
            <a:off x="4219575" y="6392863"/>
            <a:ext cx="622300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7287" tIns="53643" rIns="107287" bIns="53643"/>
          <a:lstStyle/>
          <a:p>
            <a:pPr algn="ctr" eaLnBrk="1" hangingPunct="1"/>
            <a:fld id="{2406BF99-6A5D-41C8-AF4F-575252D63F95}" type="slidenum">
              <a:rPr lang="en-GB" sz="900">
                <a:solidFill>
                  <a:srgbClr val="4B92DB"/>
                </a:solidFill>
                <a:latin typeface="Arial" pitchFamily="34" charset="0"/>
              </a:rPr>
              <a:pPr algn="ctr" eaLnBrk="1" hangingPunct="1"/>
              <a:t>‹Nº›</a:t>
            </a:fld>
            <a:endParaRPr lang="en-GB" sz="900">
              <a:solidFill>
                <a:srgbClr val="4B92DB"/>
              </a:solidFill>
              <a:latin typeface="Arial" pitchFamily="34" charset="0"/>
            </a:endParaRPr>
          </a:p>
        </p:txBody>
      </p:sp>
      <p:sp>
        <p:nvSpPr>
          <p:cNvPr id="18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-508" y="4292652"/>
            <a:ext cx="3045600" cy="1585681"/>
          </a:xfrm>
          <a:prstGeom prst="rect">
            <a:avLst/>
          </a:prstGeom>
          <a:ln>
            <a:noFill/>
          </a:ln>
        </p:spPr>
        <p:txBody>
          <a:bodyPr/>
          <a:lstStyle>
            <a:lvl1pPr marL="61913" indent="0">
              <a:buFontTx/>
              <a:buNone/>
              <a:defRPr sz="1600" baseline="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1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053073" y="4293098"/>
            <a:ext cx="3045600" cy="1585681"/>
          </a:xfrm>
          <a:prstGeom prst="rect">
            <a:avLst/>
          </a:prstGeom>
          <a:ln>
            <a:noFill/>
          </a:ln>
        </p:spPr>
        <p:txBody>
          <a:bodyPr/>
          <a:lstStyle>
            <a:lvl1pPr marL="61913" indent="0">
              <a:buFontTx/>
              <a:buNone/>
              <a:defRPr sz="1600" baseline="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2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6106654" y="4293098"/>
            <a:ext cx="3045600" cy="1585681"/>
          </a:xfrm>
          <a:prstGeom prst="rect">
            <a:avLst/>
          </a:prstGeom>
          <a:ln>
            <a:noFill/>
          </a:ln>
        </p:spPr>
        <p:txBody>
          <a:bodyPr/>
          <a:lstStyle>
            <a:lvl1pPr marL="61913" indent="0">
              <a:buFontTx/>
              <a:buNone/>
              <a:defRPr sz="16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211144" y="1316767"/>
            <a:ext cx="8721725" cy="2784309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rgbClr val="495965"/>
                </a:solidFill>
              </a:defRPr>
            </a:lvl1pPr>
            <a:lvl2pPr>
              <a:defRPr sz="2000">
                <a:solidFill>
                  <a:srgbClr val="495965"/>
                </a:solidFill>
              </a:defRPr>
            </a:lvl2pPr>
            <a:lvl3pPr>
              <a:defRPr sz="1800">
                <a:solidFill>
                  <a:srgbClr val="495965"/>
                </a:solidFill>
              </a:defRPr>
            </a:lvl3pPr>
            <a:lvl4pPr>
              <a:defRPr sz="1400">
                <a:solidFill>
                  <a:srgbClr val="495965"/>
                </a:solidFill>
              </a:defRPr>
            </a:lvl4pPr>
            <a:lvl5pPr>
              <a:defRPr sz="1200">
                <a:solidFill>
                  <a:srgbClr val="495965"/>
                </a:solidFill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187785" y="220661"/>
            <a:ext cx="8776828" cy="849944"/>
          </a:xfrm>
          <a:prstGeom prst="rect">
            <a:avLst/>
          </a:prstGeom>
        </p:spPr>
        <p:txBody>
          <a:bodyPr lIns="77925" tIns="38963" rIns="77925" bIns="38963" anchor="b"/>
          <a:lstStyle>
            <a:lvl1pPr algn="l">
              <a:defRPr sz="2000" baseline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 txBox="1">
            <a:spLocks/>
          </p:cNvSpPr>
          <p:nvPr userDrawn="1"/>
        </p:nvSpPr>
        <p:spPr bwMode="auto">
          <a:xfrm>
            <a:off x="4219575" y="6392863"/>
            <a:ext cx="622300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7287" tIns="53643" rIns="107287" bIns="53643"/>
          <a:lstStyle/>
          <a:p>
            <a:pPr algn="ctr" eaLnBrk="1" hangingPunct="1"/>
            <a:fld id="{87282715-5C2D-41DD-B133-79A5EAC5517F}" type="slidenum">
              <a:rPr lang="en-GB" sz="900">
                <a:solidFill>
                  <a:srgbClr val="4B92DB"/>
                </a:solidFill>
                <a:latin typeface="Arial" pitchFamily="34" charset="0"/>
              </a:rPr>
              <a:pPr algn="ctr" eaLnBrk="1" hangingPunct="1"/>
              <a:t>‹Nº›</a:t>
            </a:fld>
            <a:endParaRPr lang="en-GB" sz="900">
              <a:solidFill>
                <a:srgbClr val="4B92DB"/>
              </a:solidFill>
              <a:latin typeface="Arial" pitchFamily="34" charset="0"/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87325" y="1068388"/>
            <a:ext cx="8785225" cy="1587"/>
          </a:xfrm>
          <a:prstGeom prst="line">
            <a:avLst/>
          </a:prstGeom>
          <a:ln w="9525">
            <a:solidFill>
              <a:srgbClr val="4B92DB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8"/>
          <p:cNvSpPr txBox="1">
            <a:spLocks noChangeArrowheads="1"/>
          </p:cNvSpPr>
          <p:nvPr userDrawn="1"/>
        </p:nvSpPr>
        <p:spPr bwMode="auto">
          <a:xfrm>
            <a:off x="250825" y="6365875"/>
            <a:ext cx="2600325" cy="231775"/>
          </a:xfrm>
          <a:prstGeom prst="rect">
            <a:avLst/>
          </a:prstGeom>
          <a:solidFill>
            <a:srgbClr val="4B92DB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900" dirty="0" smtClean="0">
                <a:solidFill>
                  <a:srgbClr val="FFFFFF"/>
                </a:solidFill>
                <a:latin typeface="Arial" charset="0"/>
              </a:rPr>
              <a:t>Dept. MSA&amp;IS, MARITIME SAFETY DIVISION</a:t>
            </a:r>
          </a:p>
        </p:txBody>
      </p:sp>
      <p:sp>
        <p:nvSpPr>
          <p:cNvPr id="4" name="Chart Placeholder 2"/>
          <p:cNvSpPr>
            <a:spLocks noGrp="1"/>
          </p:cNvSpPr>
          <p:nvPr>
            <p:ph type="chart" idx="1"/>
          </p:nvPr>
        </p:nvSpPr>
        <p:spPr>
          <a:xfrm>
            <a:off x="179512" y="1316765"/>
            <a:ext cx="8784976" cy="4525963"/>
          </a:xfrm>
          <a:prstGeom prst="rect">
            <a:avLst/>
          </a:prstGeom>
        </p:spPr>
        <p:txBody>
          <a:bodyPr/>
          <a:lstStyle>
            <a:lvl1pPr marL="61913" indent="0">
              <a:buFontTx/>
              <a:buNone/>
              <a:defRPr sz="2000" baseline="0"/>
            </a:lvl1pPr>
          </a:lstStyle>
          <a:p>
            <a:pPr lvl="0"/>
            <a:endParaRPr lang="en-US" noProof="0" smtClean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87785" y="220661"/>
            <a:ext cx="8776828" cy="849944"/>
          </a:xfrm>
          <a:prstGeom prst="rect">
            <a:avLst/>
          </a:prstGeom>
        </p:spPr>
        <p:txBody>
          <a:bodyPr lIns="77925" tIns="38963" rIns="77925" bIns="38963" anchor="b"/>
          <a:lstStyle>
            <a:lvl1pPr algn="l">
              <a:defRPr sz="2000" baseline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  <p:transition spd="slow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187325" y="1068388"/>
            <a:ext cx="8785225" cy="1587"/>
          </a:xfrm>
          <a:prstGeom prst="line">
            <a:avLst/>
          </a:prstGeom>
          <a:ln w="9525">
            <a:solidFill>
              <a:srgbClr val="4B92DB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565650" y="1314450"/>
            <a:ext cx="0" cy="4610100"/>
          </a:xfrm>
          <a:prstGeom prst="line">
            <a:avLst/>
          </a:prstGeom>
          <a:ln w="9525">
            <a:solidFill>
              <a:srgbClr val="495965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2"/>
          <p:cNvSpPr txBox="1">
            <a:spLocks/>
          </p:cNvSpPr>
          <p:nvPr userDrawn="1"/>
        </p:nvSpPr>
        <p:spPr bwMode="auto">
          <a:xfrm>
            <a:off x="4219575" y="6392863"/>
            <a:ext cx="622300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7287" tIns="53643" rIns="107287" bIns="53643"/>
          <a:lstStyle/>
          <a:p>
            <a:pPr algn="ctr" eaLnBrk="1" hangingPunct="1"/>
            <a:fld id="{FFCD530F-8693-4746-9490-362C1A93A1F5}" type="slidenum">
              <a:rPr lang="en-GB" sz="900">
                <a:solidFill>
                  <a:srgbClr val="4B92DB"/>
                </a:solidFill>
                <a:latin typeface="Arial" pitchFamily="34" charset="0"/>
              </a:rPr>
              <a:pPr algn="ctr" eaLnBrk="1" hangingPunct="1"/>
              <a:t>‹Nº›</a:t>
            </a:fld>
            <a:endParaRPr lang="en-GB" sz="900">
              <a:solidFill>
                <a:srgbClr val="4B92DB"/>
              </a:solidFill>
              <a:latin typeface="Arial" pitchFamily="34" charset="0"/>
            </a:endParaRPr>
          </a:p>
        </p:txBody>
      </p:sp>
      <p:sp>
        <p:nvSpPr>
          <p:cNvPr id="14" name="TextBox 8"/>
          <p:cNvSpPr txBox="1">
            <a:spLocks noChangeArrowheads="1"/>
          </p:cNvSpPr>
          <p:nvPr userDrawn="1"/>
        </p:nvSpPr>
        <p:spPr bwMode="auto">
          <a:xfrm>
            <a:off x="250825" y="6365875"/>
            <a:ext cx="2665413" cy="231775"/>
          </a:xfrm>
          <a:prstGeom prst="rect">
            <a:avLst/>
          </a:prstGeom>
          <a:solidFill>
            <a:srgbClr val="4B92DB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900" dirty="0" smtClean="0">
                <a:solidFill>
                  <a:srgbClr val="FFFFFF"/>
                </a:solidFill>
                <a:latin typeface="Arial" charset="0"/>
              </a:rPr>
              <a:t>DEPT. MSA&amp;IS, MARITIME SAFETY DIVISION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87785" y="220661"/>
            <a:ext cx="8776828" cy="849944"/>
          </a:xfrm>
          <a:prstGeom prst="rect">
            <a:avLst/>
          </a:prstGeom>
        </p:spPr>
        <p:txBody>
          <a:bodyPr lIns="77925" tIns="38963" rIns="77925" bIns="38963" anchor="b"/>
          <a:lstStyle>
            <a:lvl1pPr algn="l"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0"/>
          </p:nvPr>
        </p:nvSpPr>
        <p:spPr>
          <a:xfrm>
            <a:off x="4753365" y="1841781"/>
            <a:ext cx="4204196" cy="4083496"/>
          </a:xfrm>
          <a:prstGeom prst="rect">
            <a:avLst/>
          </a:prstGeom>
        </p:spPr>
        <p:txBody>
          <a:bodyPr lIns="77925" tIns="38963" rIns="77925" bIns="38963"/>
          <a:lstStyle>
            <a:lvl1pPr marL="342900" indent="-342900">
              <a:spcBef>
                <a:spcPts val="1364"/>
              </a:spcBef>
              <a:buClr>
                <a:srgbClr val="4B92DB"/>
              </a:buClr>
              <a:buSzPct val="90000"/>
              <a:buFont typeface="+mj-lt"/>
              <a:buAutoNum type="arabicPeriod"/>
              <a:defRPr sz="1400">
                <a:solidFill>
                  <a:srgbClr val="495965"/>
                </a:solidFill>
              </a:defRPr>
            </a:lvl1pPr>
            <a:lvl2pPr marL="572887" indent="-342900">
              <a:buClr>
                <a:srgbClr val="4B92DB"/>
              </a:buClr>
              <a:buSzPct val="90000"/>
              <a:buFont typeface="+mj-lt"/>
              <a:buAutoNum type="arabicPeriod"/>
              <a:defRPr sz="1300">
                <a:solidFill>
                  <a:srgbClr val="495965"/>
                </a:solidFill>
              </a:defRPr>
            </a:lvl2pPr>
            <a:lvl3pPr marL="845543" indent="-307101">
              <a:buClr>
                <a:srgbClr val="4B92DB"/>
              </a:buClr>
              <a:buSzPct val="90000"/>
              <a:buFont typeface="+mj-lt"/>
              <a:buAutoNum type="arabicPeriod"/>
              <a:defRPr sz="1200">
                <a:solidFill>
                  <a:srgbClr val="495965"/>
                </a:solidFill>
              </a:defRPr>
            </a:lvl3pPr>
            <a:lvl4pPr marL="1141820" indent="-296278">
              <a:buClr>
                <a:srgbClr val="4B92DB"/>
              </a:buClr>
              <a:buSzPct val="90000"/>
              <a:buFont typeface="+mj-lt"/>
              <a:buAutoNum type="arabicPeriod"/>
              <a:defRPr sz="1100">
                <a:solidFill>
                  <a:srgbClr val="495965"/>
                </a:solidFill>
              </a:defRPr>
            </a:lvl4pPr>
            <a:lvl5pPr marL="1448922" indent="-307101">
              <a:buClr>
                <a:srgbClr val="4B92DB"/>
              </a:buClr>
              <a:buSzPct val="90000"/>
              <a:buFont typeface="+mj-lt"/>
              <a:buAutoNum type="arabicPeriod"/>
              <a:defRPr sz="1000">
                <a:solidFill>
                  <a:srgbClr val="495965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1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187325" y="1259420"/>
            <a:ext cx="4204800" cy="43603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Font typeface="Arial" pitchFamily="34" charset="0"/>
              <a:buNone/>
              <a:defRPr lang="en-GB" sz="1600" kern="1200" noProof="0" dirty="0" smtClean="0">
                <a:solidFill>
                  <a:srgbClr val="4B92DB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20"/>
          <p:cNvSpPr>
            <a:spLocks noGrp="1"/>
          </p:cNvSpPr>
          <p:nvPr>
            <p:ph type="body" sz="quarter" idx="16"/>
          </p:nvPr>
        </p:nvSpPr>
        <p:spPr>
          <a:xfrm>
            <a:off x="4745093" y="1259417"/>
            <a:ext cx="4204800" cy="436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lang="en-GB" sz="1600" kern="1200" noProof="0" dirty="0" smtClean="0">
                <a:solidFill>
                  <a:srgbClr val="4B92DB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179512" y="1841781"/>
            <a:ext cx="4204196" cy="4083496"/>
          </a:xfrm>
          <a:prstGeom prst="rect">
            <a:avLst/>
          </a:prstGeom>
        </p:spPr>
        <p:txBody>
          <a:bodyPr lIns="77925" tIns="38963" rIns="77925" bIns="38963"/>
          <a:lstStyle>
            <a:lvl1pPr marL="342900" indent="-342900">
              <a:spcBef>
                <a:spcPts val="1364"/>
              </a:spcBef>
              <a:buClr>
                <a:srgbClr val="4B92DB"/>
              </a:buClr>
              <a:buSzPct val="90000"/>
              <a:buFont typeface="+mj-lt"/>
              <a:buAutoNum type="arabicPeriod"/>
              <a:defRPr sz="1400">
                <a:solidFill>
                  <a:srgbClr val="495965"/>
                </a:solidFill>
              </a:defRPr>
            </a:lvl1pPr>
            <a:lvl2pPr marL="572887" indent="-342900">
              <a:buClr>
                <a:srgbClr val="4B92DB"/>
              </a:buClr>
              <a:buSzPct val="90000"/>
              <a:buFont typeface="+mj-lt"/>
              <a:buAutoNum type="arabicPeriod"/>
              <a:defRPr sz="1300">
                <a:solidFill>
                  <a:srgbClr val="495965"/>
                </a:solidFill>
              </a:defRPr>
            </a:lvl2pPr>
            <a:lvl3pPr marL="845543" indent="-307101">
              <a:buClr>
                <a:srgbClr val="4B92DB"/>
              </a:buClr>
              <a:buSzPct val="90000"/>
              <a:buFont typeface="+mj-lt"/>
              <a:buAutoNum type="arabicPeriod"/>
              <a:defRPr sz="1200">
                <a:solidFill>
                  <a:srgbClr val="495965"/>
                </a:solidFill>
              </a:defRPr>
            </a:lvl3pPr>
            <a:lvl4pPr marL="1141820" indent="-296278">
              <a:buClr>
                <a:srgbClr val="4B92DB"/>
              </a:buClr>
              <a:buSzPct val="90000"/>
              <a:buFont typeface="+mj-lt"/>
              <a:buAutoNum type="arabicPeriod"/>
              <a:defRPr sz="1100">
                <a:solidFill>
                  <a:srgbClr val="495965"/>
                </a:solidFill>
              </a:defRPr>
            </a:lvl4pPr>
            <a:lvl5pPr marL="1448922" indent="-307101">
              <a:buClr>
                <a:srgbClr val="4B92DB"/>
              </a:buClr>
              <a:buSzPct val="90000"/>
              <a:buFont typeface="+mj-lt"/>
              <a:buAutoNum type="arabicPeriod"/>
              <a:defRPr sz="1000">
                <a:solidFill>
                  <a:srgbClr val="495965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8"/>
          </p:nvPr>
        </p:nvSpPr>
        <p:spPr>
          <a:xfrm>
            <a:off x="8723313" y="7397750"/>
            <a:ext cx="257175" cy="122238"/>
          </a:xfrm>
        </p:spPr>
        <p:txBody>
          <a:bodyPr lIns="0" tIns="0" rIns="0" bIns="0"/>
          <a:lstStyle>
            <a:lvl1pPr algn="r">
              <a:defRPr sz="600">
                <a:solidFill>
                  <a:schemeClr val="tx2"/>
                </a:solidFill>
              </a:defRPr>
            </a:lvl1pPr>
          </a:lstStyle>
          <a:p>
            <a:fld id="{087E8AB3-EFD6-4E62-88BA-AF4AF6941669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  <p:transition spd="slow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700338" y="1973263"/>
            <a:ext cx="3600450" cy="0"/>
          </a:xfrm>
          <a:prstGeom prst="line">
            <a:avLst/>
          </a:prstGeom>
          <a:ln w="3175">
            <a:solidFill>
              <a:srgbClr val="4B92DB">
                <a:alpha val="31000"/>
              </a:srgb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6" name="Content Placeholder 10" descr="social-media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4255" b="-14255"/>
          <a:stretch>
            <a:fillRect/>
          </a:stretch>
        </p:blipFill>
        <p:spPr bwMode="auto">
          <a:xfrm>
            <a:off x="2195513" y="2924175"/>
            <a:ext cx="5113337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8"/>
          <p:cNvSpPr txBox="1">
            <a:spLocks noChangeArrowheads="1"/>
          </p:cNvSpPr>
          <p:nvPr userDrawn="1"/>
        </p:nvSpPr>
        <p:spPr bwMode="auto">
          <a:xfrm>
            <a:off x="250825" y="6365875"/>
            <a:ext cx="2665413" cy="231775"/>
          </a:xfrm>
          <a:prstGeom prst="rect">
            <a:avLst/>
          </a:prstGeom>
          <a:solidFill>
            <a:srgbClr val="4B92DB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900" dirty="0" smtClean="0">
                <a:solidFill>
                  <a:srgbClr val="FFFFFF"/>
                </a:solidFill>
                <a:latin typeface="Arial" charset="0"/>
              </a:rPr>
              <a:t>DEPT. MSA&amp;IS, MARITIME SAFETY DIVISION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DD35314-EED6-4358-9D85-EB157CA4DBF6}" type="slidenum">
              <a:rPr lang="en-GB"/>
              <a:pPr/>
              <a:t>‹Nº›</a:t>
            </a:fld>
            <a:endParaRPr lang="en-GB"/>
          </a:p>
        </p:txBody>
      </p:sp>
      <p:sp>
        <p:nvSpPr>
          <p:cNvPr id="9" name="TextBox 8"/>
          <p:cNvSpPr txBox="1"/>
          <p:nvPr userDrawn="1"/>
        </p:nvSpPr>
        <p:spPr>
          <a:xfrm>
            <a:off x="2500298" y="2071678"/>
            <a:ext cx="2000264" cy="817351"/>
          </a:xfrm>
          <a:prstGeom prst="rect">
            <a:avLst/>
          </a:prstGeom>
          <a:noFill/>
        </p:spPr>
        <p:txBody>
          <a:bodyPr wrap="square" lIns="77925" tIns="38963" rIns="77925" bIns="38963" rtlCol="0">
            <a:spAutoFit/>
          </a:bodyPr>
          <a:lstStyle/>
          <a:p>
            <a:r>
              <a:rPr lang="en-GB" sz="1200" dirty="0" smtClean="0">
                <a:solidFill>
                  <a:srgbClr val="495965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GB" sz="1200" baseline="30000" dirty="0" smtClean="0">
                <a:solidFill>
                  <a:srgbClr val="495965"/>
                </a:solidFill>
                <a:latin typeface="Arial" pitchFamily="34" charset="0"/>
                <a:cs typeface="Arial" pitchFamily="34" charset="0"/>
              </a:rPr>
              <a:t>nd</a:t>
            </a:r>
            <a:r>
              <a:rPr lang="en-GB" sz="1200" dirty="0" smtClean="0">
                <a:solidFill>
                  <a:srgbClr val="495965"/>
                </a:solidFill>
                <a:latin typeface="Arial" pitchFamily="34" charset="0"/>
                <a:cs typeface="Arial" pitchFamily="34" charset="0"/>
              </a:rPr>
              <a:t> Floor Clarence House</a:t>
            </a:r>
          </a:p>
          <a:p>
            <a:r>
              <a:rPr lang="en-GB" sz="1200" dirty="0" smtClean="0">
                <a:solidFill>
                  <a:srgbClr val="495965"/>
                </a:solidFill>
                <a:latin typeface="Arial" pitchFamily="34" charset="0"/>
                <a:cs typeface="Arial" pitchFamily="34" charset="0"/>
              </a:rPr>
              <a:t>127-129 Duke Street</a:t>
            </a:r>
          </a:p>
          <a:p>
            <a:r>
              <a:rPr lang="en-GB" sz="1200" dirty="0" smtClean="0">
                <a:solidFill>
                  <a:srgbClr val="495965"/>
                </a:solidFill>
                <a:latin typeface="Arial" pitchFamily="34" charset="0"/>
                <a:cs typeface="Arial" pitchFamily="34" charset="0"/>
              </a:rPr>
              <a:t>Port of Spain</a:t>
            </a:r>
          </a:p>
          <a:p>
            <a:r>
              <a:rPr lang="en-GB" sz="1200" dirty="0" smtClean="0">
                <a:solidFill>
                  <a:srgbClr val="495965"/>
                </a:solidFill>
                <a:latin typeface="Arial" pitchFamily="34" charset="0"/>
                <a:cs typeface="Arial" pitchFamily="34" charset="0"/>
              </a:rPr>
              <a:t>Trinidad</a:t>
            </a:r>
            <a:endParaRPr lang="en-GB" sz="1200" b="1" dirty="0" smtClean="0">
              <a:solidFill>
                <a:srgbClr val="4B92DB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4643438" y="2071678"/>
            <a:ext cx="3357586" cy="1002017"/>
          </a:xfrm>
          <a:prstGeom prst="rect">
            <a:avLst/>
          </a:prstGeom>
          <a:noFill/>
        </p:spPr>
        <p:txBody>
          <a:bodyPr wrap="square" lIns="77925" tIns="38963" rIns="77925" bIns="38963" rtlCol="0">
            <a:spAutoFit/>
          </a:bodyPr>
          <a:lstStyle/>
          <a:p>
            <a:pPr>
              <a:tabLst>
                <a:tab pos="536575" algn="l"/>
              </a:tabLst>
            </a:pPr>
            <a:r>
              <a:rPr lang="en-GB" sz="1200" dirty="0" smtClean="0">
                <a:solidFill>
                  <a:srgbClr val="4B92DB"/>
                </a:solidFill>
                <a:latin typeface="Arial" pitchFamily="34" charset="0"/>
                <a:cs typeface="Arial" pitchFamily="34" charset="0"/>
              </a:rPr>
              <a:t>Tel: 	</a:t>
            </a:r>
            <a:r>
              <a:rPr lang="en-GB" sz="1200" dirty="0" smtClean="0">
                <a:solidFill>
                  <a:srgbClr val="495965"/>
                </a:solidFill>
                <a:latin typeface="Arial" pitchFamily="34" charset="0"/>
                <a:cs typeface="Arial" pitchFamily="34" charset="0"/>
              </a:rPr>
              <a:t>+868 224</a:t>
            </a:r>
            <a:r>
              <a:rPr lang="en-GB" sz="1200" baseline="0" dirty="0" smtClean="0">
                <a:solidFill>
                  <a:srgbClr val="495965"/>
                </a:solidFill>
                <a:latin typeface="Arial" pitchFamily="34" charset="0"/>
                <a:cs typeface="Arial" pitchFamily="34" charset="0"/>
              </a:rPr>
              <a:t> 5490</a:t>
            </a:r>
            <a:endParaRPr lang="en-GB" sz="1200" dirty="0" smtClean="0">
              <a:solidFill>
                <a:srgbClr val="495965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536575" algn="l"/>
              </a:tabLst>
            </a:pPr>
            <a:r>
              <a:rPr lang="en-GB" sz="1200" dirty="0" smtClean="0">
                <a:solidFill>
                  <a:srgbClr val="4B92DB"/>
                </a:solidFill>
                <a:latin typeface="Arial" pitchFamily="34" charset="0"/>
                <a:cs typeface="Arial" pitchFamily="34" charset="0"/>
              </a:rPr>
              <a:t>Mob:	</a:t>
            </a:r>
            <a:r>
              <a:rPr lang="en-GB" sz="1200" dirty="0" smtClean="0">
                <a:solidFill>
                  <a:srgbClr val="495965"/>
                </a:solidFill>
                <a:latin typeface="Arial" pitchFamily="34" charset="0"/>
                <a:cs typeface="Arial" pitchFamily="34" charset="0"/>
              </a:rPr>
              <a:t>+868 727 1926</a:t>
            </a:r>
            <a:endParaRPr lang="en-GB" sz="1200" b="1" dirty="0" smtClean="0">
              <a:solidFill>
                <a:srgbClr val="495965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536575" algn="l"/>
              </a:tabLst>
            </a:pPr>
            <a:r>
              <a:rPr lang="en-GB" sz="1200" dirty="0" smtClean="0">
                <a:solidFill>
                  <a:srgbClr val="4B92DB"/>
                </a:solidFill>
                <a:latin typeface="Arial" pitchFamily="34" charset="0"/>
                <a:cs typeface="Arial" pitchFamily="34" charset="0"/>
              </a:rPr>
              <a:t>Email:	</a:t>
            </a:r>
            <a:r>
              <a:rPr lang="en-GB" sz="1200" dirty="0" smtClean="0">
                <a:solidFill>
                  <a:srgbClr val="495965"/>
                </a:solidFill>
                <a:latin typeface="Arial" pitchFamily="34" charset="0"/>
                <a:cs typeface="Arial" pitchFamily="34" charset="0"/>
                <a:hlinkClick r:id="rId3"/>
              </a:rPr>
              <a:t>cpyoung@imo.org</a:t>
            </a:r>
            <a:endParaRPr lang="en-GB" sz="1200" dirty="0" smtClean="0">
              <a:solidFill>
                <a:srgbClr val="495965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536575" algn="l"/>
              </a:tabLst>
            </a:pPr>
            <a:r>
              <a:rPr lang="en-GB" sz="1200" dirty="0" smtClean="0">
                <a:solidFill>
                  <a:srgbClr val="495965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1200" dirty="0" smtClean="0">
                <a:solidFill>
                  <a:srgbClr val="495965"/>
                </a:solidFill>
                <a:latin typeface="Arial" pitchFamily="34" charset="0"/>
                <a:cs typeface="Arial" pitchFamily="34" charset="0"/>
                <a:hlinkClick r:id="rId4"/>
              </a:rPr>
              <a:t>regional.maritime.adviser@gmail.com</a:t>
            </a:r>
            <a:endParaRPr lang="en-GB" sz="1200" dirty="0" smtClean="0">
              <a:solidFill>
                <a:srgbClr val="495965"/>
              </a:solidFill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6575" algn="l"/>
              </a:tabLst>
              <a:defRPr/>
            </a:pPr>
            <a:r>
              <a:rPr lang="en-GB" sz="1200" dirty="0" smtClean="0">
                <a:solidFill>
                  <a:srgbClr val="495965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12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  <a:hlinkClick r:id="rId5"/>
              </a:rPr>
              <a:t>www.imo.org</a:t>
            </a:r>
            <a:endParaRPr lang="en-GB" sz="1200" b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785918" y="1357673"/>
            <a:ext cx="5572164" cy="571129"/>
          </a:xfrm>
          <a:prstGeom prst="rect">
            <a:avLst/>
          </a:prstGeom>
          <a:noFill/>
        </p:spPr>
        <p:txBody>
          <a:bodyPr wrap="square" lIns="77925" tIns="38963" rIns="77925" bIns="38963" rtlCol="0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495965"/>
                </a:solidFill>
                <a:latin typeface="Arial" pitchFamily="34" charset="0"/>
                <a:cs typeface="Arial" pitchFamily="34" charset="0"/>
              </a:rPr>
              <a:t>Office of the Regional Maritime Adviser (Caribbean)</a:t>
            </a:r>
          </a:p>
          <a:p>
            <a:pPr algn="ctr"/>
            <a:r>
              <a:rPr lang="en-GB" sz="1600" b="1" dirty="0" smtClean="0">
                <a:solidFill>
                  <a:srgbClr val="495965"/>
                </a:solidFill>
                <a:latin typeface="Arial" pitchFamily="34" charset="0"/>
                <a:cs typeface="Arial" pitchFamily="34" charset="0"/>
              </a:rPr>
              <a:t>International Maritime Organization</a:t>
            </a:r>
            <a:endParaRPr lang="en-GB" sz="1600" b="1" dirty="0" smtClean="0">
              <a:solidFill>
                <a:srgbClr val="4B92DB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11144" y="1316765"/>
            <a:ext cx="8721725" cy="4509864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rgbClr val="495965"/>
                </a:solidFill>
              </a:defRPr>
            </a:lvl1pPr>
            <a:lvl2pPr>
              <a:defRPr sz="2000">
                <a:solidFill>
                  <a:srgbClr val="495965"/>
                </a:solidFill>
              </a:defRPr>
            </a:lvl2pPr>
            <a:lvl3pPr>
              <a:defRPr sz="1800">
                <a:solidFill>
                  <a:srgbClr val="495965"/>
                </a:solidFill>
              </a:defRPr>
            </a:lvl3pPr>
            <a:lvl4pPr>
              <a:defRPr sz="1400">
                <a:solidFill>
                  <a:srgbClr val="495965"/>
                </a:solidFill>
              </a:defRPr>
            </a:lvl4pPr>
            <a:lvl5pPr>
              <a:defRPr sz="1200">
                <a:solidFill>
                  <a:srgbClr val="495965"/>
                </a:solidFill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87782" y="1068839"/>
            <a:ext cx="8784000" cy="1764"/>
          </a:xfrm>
          <a:prstGeom prst="line">
            <a:avLst/>
          </a:prstGeom>
          <a:ln w="9525">
            <a:solidFill>
              <a:srgbClr val="4B92DB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87785" y="220661"/>
            <a:ext cx="8776828" cy="849944"/>
          </a:xfrm>
          <a:prstGeom prst="rect">
            <a:avLst/>
          </a:prstGeom>
        </p:spPr>
        <p:txBody>
          <a:bodyPr lIns="77925" tIns="38963" rIns="77925" bIns="38963" anchor="b"/>
          <a:lstStyle>
            <a:lvl1pPr algn="l">
              <a:defRPr sz="2000" baseline="0"/>
            </a:lvl1pPr>
          </a:lstStyle>
          <a:p>
            <a:r>
              <a:rPr lang="en-US" dirty="0" smtClean="0"/>
              <a:t>Comment in here – 24pt</a:t>
            </a:r>
            <a:br>
              <a:rPr lang="en-US" dirty="0" smtClean="0"/>
            </a:br>
            <a:r>
              <a:rPr lang="en-US" dirty="0" smtClean="0"/>
              <a:t>Max 2 lines</a:t>
            </a:r>
            <a:endParaRPr lang="en-GB" dirty="0"/>
          </a:p>
        </p:txBody>
      </p:sp>
      <p:sp>
        <p:nvSpPr>
          <p:cNvPr id="9" name="Slide Number Placeholder 2"/>
          <p:cNvSpPr txBox="1">
            <a:spLocks/>
          </p:cNvSpPr>
          <p:nvPr userDrawn="1"/>
        </p:nvSpPr>
        <p:spPr bwMode="auto">
          <a:xfrm>
            <a:off x="4219575" y="6392798"/>
            <a:ext cx="622300" cy="300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287" tIns="53643" rIns="107287" bIns="53643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4B92DB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534988" indent="-7778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2pPr>
            <a:lvl3pPr marL="1071563" indent="-15716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3pPr>
            <a:lvl4pPr marL="1608138" indent="-23653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4pPr>
            <a:lvl5pPr marL="2144713" indent="-31591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237F6447-5038-E14A-813C-E0F5C047ED7A}" type="slidenum">
              <a:rPr lang="en-GB" smtClean="0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134861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-508" y="4292652"/>
            <a:ext cx="3045600" cy="1585681"/>
          </a:xfrm>
          <a:prstGeom prst="rect">
            <a:avLst/>
          </a:prstGeom>
          <a:ln>
            <a:noFill/>
          </a:ln>
        </p:spPr>
        <p:txBody>
          <a:bodyPr/>
          <a:lstStyle>
            <a:lvl1pPr marL="61913" indent="0">
              <a:buFontTx/>
              <a:buNone/>
              <a:defRPr sz="1600" baseline="0"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3053073" y="4293098"/>
            <a:ext cx="3045600" cy="1585681"/>
          </a:xfrm>
          <a:prstGeom prst="rect">
            <a:avLst/>
          </a:prstGeom>
          <a:ln>
            <a:noFill/>
          </a:ln>
        </p:spPr>
        <p:txBody>
          <a:bodyPr/>
          <a:lstStyle>
            <a:lvl1pPr marL="61913" indent="0">
              <a:buFontTx/>
              <a:buNone/>
              <a:defRPr sz="1600" baseline="0"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2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6106654" y="4293098"/>
            <a:ext cx="3045600" cy="1585681"/>
          </a:xfrm>
          <a:prstGeom prst="rect">
            <a:avLst/>
          </a:prstGeom>
          <a:ln>
            <a:noFill/>
          </a:ln>
        </p:spPr>
        <p:txBody>
          <a:bodyPr/>
          <a:lstStyle>
            <a:lvl1pPr marL="61913" indent="0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211144" y="1316767"/>
            <a:ext cx="8721725" cy="2784309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rgbClr val="495965"/>
                </a:solidFill>
              </a:defRPr>
            </a:lvl1pPr>
            <a:lvl2pPr>
              <a:defRPr sz="2000">
                <a:solidFill>
                  <a:srgbClr val="495965"/>
                </a:solidFill>
              </a:defRPr>
            </a:lvl2pPr>
            <a:lvl3pPr>
              <a:defRPr sz="1800">
                <a:solidFill>
                  <a:srgbClr val="495965"/>
                </a:solidFill>
              </a:defRPr>
            </a:lvl3pPr>
            <a:lvl4pPr>
              <a:defRPr sz="1400">
                <a:solidFill>
                  <a:srgbClr val="495965"/>
                </a:solidFill>
              </a:defRPr>
            </a:lvl4pPr>
            <a:lvl5pPr>
              <a:defRPr sz="1200">
                <a:solidFill>
                  <a:srgbClr val="495965"/>
                </a:solidFill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187782" y="1068839"/>
            <a:ext cx="8784000" cy="1764"/>
          </a:xfrm>
          <a:prstGeom prst="line">
            <a:avLst/>
          </a:prstGeom>
          <a:ln w="9525">
            <a:solidFill>
              <a:srgbClr val="4B92DB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tle 1"/>
          <p:cNvSpPr>
            <a:spLocks noGrp="1"/>
          </p:cNvSpPr>
          <p:nvPr>
            <p:ph type="title" hasCustomPrompt="1"/>
          </p:nvPr>
        </p:nvSpPr>
        <p:spPr>
          <a:xfrm>
            <a:off x="187785" y="220661"/>
            <a:ext cx="8776828" cy="849944"/>
          </a:xfrm>
          <a:prstGeom prst="rect">
            <a:avLst/>
          </a:prstGeom>
        </p:spPr>
        <p:txBody>
          <a:bodyPr lIns="77925" tIns="38963" rIns="77925" bIns="38963" anchor="b"/>
          <a:lstStyle>
            <a:lvl1pPr algn="l">
              <a:defRPr sz="2000" baseline="0"/>
            </a:lvl1pPr>
          </a:lstStyle>
          <a:p>
            <a:r>
              <a:rPr lang="en-US" dirty="0" smtClean="0"/>
              <a:t>Comment in here – 20pt</a:t>
            </a:r>
            <a:br>
              <a:rPr lang="en-US" dirty="0" smtClean="0"/>
            </a:br>
            <a:r>
              <a:rPr lang="en-US" dirty="0" smtClean="0"/>
              <a:t>Max 2 lines</a:t>
            </a:r>
            <a:endParaRPr lang="en-GB" dirty="0"/>
          </a:p>
        </p:txBody>
      </p:sp>
      <p:sp>
        <p:nvSpPr>
          <p:cNvPr id="24" name="Slide Number Placeholder 2"/>
          <p:cNvSpPr txBox="1">
            <a:spLocks/>
          </p:cNvSpPr>
          <p:nvPr userDrawn="1"/>
        </p:nvSpPr>
        <p:spPr bwMode="auto">
          <a:xfrm>
            <a:off x="4219575" y="6392798"/>
            <a:ext cx="622300" cy="300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287" tIns="53643" rIns="107287" bIns="53643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4B92DB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534988" indent="-7778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2pPr>
            <a:lvl3pPr marL="1071563" indent="-15716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3pPr>
            <a:lvl4pPr marL="1608138" indent="-23653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4pPr>
            <a:lvl5pPr marL="2144713" indent="-31591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237F6447-5038-E14A-813C-E0F5C047ED7A}" type="slidenum">
              <a:rPr lang="en-GB" smtClean="0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742387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3EA2E-4502-0A45-82C9-772EAEF25012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547201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art Placeholder 2"/>
          <p:cNvSpPr>
            <a:spLocks noGrp="1"/>
          </p:cNvSpPr>
          <p:nvPr>
            <p:ph type="chart" idx="1"/>
          </p:nvPr>
        </p:nvSpPr>
        <p:spPr>
          <a:xfrm>
            <a:off x="179512" y="1316765"/>
            <a:ext cx="8784976" cy="4525963"/>
          </a:xfrm>
          <a:prstGeom prst="rect">
            <a:avLst/>
          </a:prstGeom>
        </p:spPr>
        <p:txBody>
          <a:bodyPr/>
          <a:lstStyle>
            <a:lvl1pPr marL="61913" indent="0">
              <a:buFontTx/>
              <a:buNone/>
              <a:defRPr sz="2000" baseline="0"/>
            </a:lvl1pPr>
          </a:lstStyle>
          <a:p>
            <a:pPr lvl="0"/>
            <a:endParaRPr lang="en-US" noProof="0" smtClean="0"/>
          </a:p>
        </p:txBody>
      </p:sp>
      <p:sp>
        <p:nvSpPr>
          <p:cNvPr id="5" name="Slide Number Placeholder 2"/>
          <p:cNvSpPr txBox="1">
            <a:spLocks/>
          </p:cNvSpPr>
          <p:nvPr userDrawn="1"/>
        </p:nvSpPr>
        <p:spPr bwMode="auto">
          <a:xfrm>
            <a:off x="4219575" y="6392798"/>
            <a:ext cx="622300" cy="300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287" tIns="53643" rIns="107287" bIns="53643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4B92DB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534988" indent="-7778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2pPr>
            <a:lvl3pPr marL="1071563" indent="-15716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3pPr>
            <a:lvl4pPr marL="1608138" indent="-23653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4pPr>
            <a:lvl5pPr marL="2144713" indent="-31591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237F6447-5038-E14A-813C-E0F5C047ED7A}" type="slidenum">
              <a:rPr lang="en-GB" smtClean="0"/>
              <a:pPr>
                <a:defRPr/>
              </a:pPr>
              <a:t>‹Nº›</a:t>
            </a:fld>
            <a:endParaRPr lang="en-GB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87782" y="1068839"/>
            <a:ext cx="8784000" cy="1764"/>
          </a:xfrm>
          <a:prstGeom prst="line">
            <a:avLst/>
          </a:prstGeom>
          <a:ln w="9525">
            <a:solidFill>
              <a:srgbClr val="4B92DB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87785" y="220661"/>
            <a:ext cx="8776828" cy="849944"/>
          </a:xfrm>
          <a:prstGeom prst="rect">
            <a:avLst/>
          </a:prstGeom>
        </p:spPr>
        <p:txBody>
          <a:bodyPr lIns="77925" tIns="38963" rIns="77925" bIns="38963" anchor="b"/>
          <a:lstStyle>
            <a:lvl1pPr algn="l">
              <a:defRPr sz="2000" baseline="0"/>
            </a:lvl1pPr>
          </a:lstStyle>
          <a:p>
            <a:r>
              <a:rPr lang="en-US" dirty="0" smtClean="0"/>
              <a:t>Comment in here – 24pt</a:t>
            </a:r>
            <a:br>
              <a:rPr lang="en-US" dirty="0" smtClean="0"/>
            </a:br>
            <a:r>
              <a:rPr lang="en-US" dirty="0" smtClean="0"/>
              <a:t>Max 2 lines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1414894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187785" y="220661"/>
            <a:ext cx="8776828" cy="849944"/>
          </a:xfrm>
          <a:prstGeom prst="rect">
            <a:avLst/>
          </a:prstGeom>
        </p:spPr>
        <p:txBody>
          <a:bodyPr lIns="77925" tIns="38963" rIns="77925" bIns="38963" anchor="b"/>
          <a:lstStyle>
            <a:lvl1pPr algn="l">
              <a:defRPr sz="2000"/>
            </a:lvl1pPr>
          </a:lstStyle>
          <a:p>
            <a:r>
              <a:rPr lang="en-US" dirty="0" smtClean="0"/>
              <a:t>Comment in here – 20pt</a:t>
            </a:r>
            <a:br>
              <a:rPr lang="en-US" dirty="0" smtClean="0"/>
            </a:br>
            <a:r>
              <a:rPr lang="en-US" dirty="0" smtClean="0"/>
              <a:t>Max 2 lines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87782" y="1068839"/>
            <a:ext cx="8784000" cy="1764"/>
          </a:xfrm>
          <a:prstGeom prst="line">
            <a:avLst/>
          </a:prstGeom>
          <a:ln w="9525">
            <a:solidFill>
              <a:srgbClr val="4B92DB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0"/>
          </p:nvPr>
        </p:nvSpPr>
        <p:spPr>
          <a:xfrm>
            <a:off x="4753365" y="1841781"/>
            <a:ext cx="4204196" cy="4083496"/>
          </a:xfrm>
          <a:prstGeom prst="rect">
            <a:avLst/>
          </a:prstGeom>
        </p:spPr>
        <p:txBody>
          <a:bodyPr lIns="77925" tIns="38963" rIns="77925" bIns="38963"/>
          <a:lstStyle>
            <a:lvl1pPr marL="342900" indent="-342900">
              <a:spcBef>
                <a:spcPts val="1364"/>
              </a:spcBef>
              <a:buClr>
                <a:srgbClr val="4B92DB"/>
              </a:buClr>
              <a:buSzPct val="90000"/>
              <a:buFont typeface="+mj-lt"/>
              <a:buAutoNum type="arabicPeriod"/>
              <a:defRPr sz="1400">
                <a:solidFill>
                  <a:srgbClr val="495965"/>
                </a:solidFill>
              </a:defRPr>
            </a:lvl1pPr>
            <a:lvl2pPr marL="572887" indent="-342900">
              <a:buClr>
                <a:srgbClr val="4B92DB"/>
              </a:buClr>
              <a:buSzPct val="90000"/>
              <a:buFont typeface="+mj-lt"/>
              <a:buAutoNum type="arabicPeriod"/>
              <a:defRPr sz="1300">
                <a:solidFill>
                  <a:srgbClr val="495965"/>
                </a:solidFill>
              </a:defRPr>
            </a:lvl2pPr>
            <a:lvl3pPr marL="845543" indent="-307101">
              <a:buClr>
                <a:srgbClr val="4B92DB"/>
              </a:buClr>
              <a:buSzPct val="90000"/>
              <a:buFont typeface="+mj-lt"/>
              <a:buAutoNum type="arabicPeriod"/>
              <a:defRPr sz="1200">
                <a:solidFill>
                  <a:srgbClr val="495965"/>
                </a:solidFill>
              </a:defRPr>
            </a:lvl3pPr>
            <a:lvl4pPr marL="1141820" indent="-296278">
              <a:buClr>
                <a:srgbClr val="4B92DB"/>
              </a:buClr>
              <a:buSzPct val="90000"/>
              <a:buFont typeface="+mj-lt"/>
              <a:buAutoNum type="arabicPeriod"/>
              <a:defRPr sz="1100">
                <a:solidFill>
                  <a:srgbClr val="495965"/>
                </a:solidFill>
              </a:defRPr>
            </a:lvl4pPr>
            <a:lvl5pPr marL="1448922" indent="-307101">
              <a:buClr>
                <a:srgbClr val="4B92DB"/>
              </a:buClr>
              <a:buSzPct val="90000"/>
              <a:buFont typeface="+mj-lt"/>
              <a:buAutoNum type="arabicPeriod"/>
              <a:defRPr sz="1000">
                <a:solidFill>
                  <a:srgbClr val="495965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65073" y="1313729"/>
            <a:ext cx="0" cy="4611551"/>
          </a:xfrm>
          <a:prstGeom prst="line">
            <a:avLst/>
          </a:prstGeom>
          <a:ln w="9525">
            <a:solidFill>
              <a:srgbClr val="495965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23280" y="7397294"/>
            <a:ext cx="257808" cy="123111"/>
          </a:xfrm>
          <a:prstGeom prst="rect">
            <a:avLst/>
          </a:prstGeom>
        </p:spPr>
        <p:txBody>
          <a:bodyPr lIns="0" tIns="0" rIns="0" bIns="0" anchor="t"/>
          <a:lstStyle>
            <a:lvl1pPr algn="ctr">
              <a:defRPr sz="6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r"/>
            <a:fld id="{F166DF65-0726-4B8B-9178-752AB6C3056F}" type="slidenum">
              <a:rPr lang="en-GB" smtClean="0"/>
              <a:pPr algn="r"/>
              <a:t>‹Nº›</a:t>
            </a:fld>
            <a:endParaRPr lang="en-GB"/>
          </a:p>
        </p:txBody>
      </p:sp>
      <p:sp>
        <p:nvSpPr>
          <p:cNvPr id="11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187325" y="1259420"/>
            <a:ext cx="4204800" cy="43603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Font typeface="Arial" pitchFamily="34" charset="0"/>
              <a:buNone/>
              <a:defRPr lang="en-GB" sz="1600" kern="1200" noProof="0" dirty="0" smtClean="0">
                <a:solidFill>
                  <a:srgbClr val="4B92DB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for heading</a:t>
            </a:r>
            <a:endParaRPr lang="en-GB" dirty="0"/>
          </a:p>
        </p:txBody>
      </p:sp>
      <p:sp>
        <p:nvSpPr>
          <p:cNvPr id="12" name="Text Placeholder 20"/>
          <p:cNvSpPr>
            <a:spLocks noGrp="1"/>
          </p:cNvSpPr>
          <p:nvPr>
            <p:ph type="body" sz="quarter" idx="16" hasCustomPrompt="1"/>
          </p:nvPr>
        </p:nvSpPr>
        <p:spPr>
          <a:xfrm>
            <a:off x="4745093" y="1259417"/>
            <a:ext cx="4204800" cy="436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lang="en-GB" sz="1600" kern="1200" noProof="0" dirty="0" smtClean="0">
                <a:solidFill>
                  <a:srgbClr val="4B92DB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229987" lvl="0" indent="-229987" algn="l" defTabSz="779252" rtl="0" eaLnBrk="1" latinLnBrk="0" hangingPunct="1">
              <a:spcBef>
                <a:spcPts val="767"/>
              </a:spcBef>
              <a:buClr>
                <a:schemeClr val="accent2">
                  <a:lumMod val="75000"/>
                </a:schemeClr>
              </a:buClr>
              <a:buSzPct val="130000"/>
              <a:buFont typeface="Arial" pitchFamily="34" charset="0"/>
              <a:buNone/>
            </a:pPr>
            <a:r>
              <a:rPr lang="en-US" dirty="0" smtClean="0"/>
              <a:t>Click for heading</a:t>
            </a:r>
            <a:endParaRPr lang="en-GB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179512" y="1841781"/>
            <a:ext cx="4204196" cy="4083496"/>
          </a:xfrm>
          <a:prstGeom prst="rect">
            <a:avLst/>
          </a:prstGeom>
        </p:spPr>
        <p:txBody>
          <a:bodyPr lIns="77925" tIns="38963" rIns="77925" bIns="38963"/>
          <a:lstStyle>
            <a:lvl1pPr marL="342900" indent="-342900">
              <a:spcBef>
                <a:spcPts val="1364"/>
              </a:spcBef>
              <a:buClr>
                <a:srgbClr val="4B92DB"/>
              </a:buClr>
              <a:buSzPct val="90000"/>
              <a:buFont typeface="+mj-lt"/>
              <a:buAutoNum type="arabicPeriod"/>
              <a:defRPr sz="1400">
                <a:solidFill>
                  <a:srgbClr val="495965"/>
                </a:solidFill>
              </a:defRPr>
            </a:lvl1pPr>
            <a:lvl2pPr marL="572887" indent="-342900">
              <a:buClr>
                <a:srgbClr val="4B92DB"/>
              </a:buClr>
              <a:buSzPct val="90000"/>
              <a:buFont typeface="+mj-lt"/>
              <a:buAutoNum type="arabicPeriod"/>
              <a:defRPr sz="1300">
                <a:solidFill>
                  <a:srgbClr val="495965"/>
                </a:solidFill>
              </a:defRPr>
            </a:lvl2pPr>
            <a:lvl3pPr marL="845543" indent="-307101">
              <a:buClr>
                <a:srgbClr val="4B92DB"/>
              </a:buClr>
              <a:buSzPct val="90000"/>
              <a:buFont typeface="+mj-lt"/>
              <a:buAutoNum type="arabicPeriod"/>
              <a:defRPr sz="1200">
                <a:solidFill>
                  <a:srgbClr val="495965"/>
                </a:solidFill>
              </a:defRPr>
            </a:lvl3pPr>
            <a:lvl4pPr marL="1141820" indent="-296278">
              <a:buClr>
                <a:srgbClr val="4B92DB"/>
              </a:buClr>
              <a:buSzPct val="90000"/>
              <a:buFont typeface="+mj-lt"/>
              <a:buAutoNum type="arabicPeriod"/>
              <a:defRPr sz="1100">
                <a:solidFill>
                  <a:srgbClr val="495965"/>
                </a:solidFill>
              </a:defRPr>
            </a:lvl4pPr>
            <a:lvl5pPr marL="1448922" indent="-307101">
              <a:buClr>
                <a:srgbClr val="4B92DB"/>
              </a:buClr>
              <a:buSzPct val="90000"/>
              <a:buFont typeface="+mj-lt"/>
              <a:buAutoNum type="arabicPeriod"/>
              <a:defRPr sz="1000">
                <a:solidFill>
                  <a:srgbClr val="495965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4" name="Slide Number Placeholder 2"/>
          <p:cNvSpPr txBox="1">
            <a:spLocks/>
          </p:cNvSpPr>
          <p:nvPr userDrawn="1"/>
        </p:nvSpPr>
        <p:spPr bwMode="auto">
          <a:xfrm>
            <a:off x="4219575" y="6392798"/>
            <a:ext cx="622300" cy="300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287" tIns="53643" rIns="107287" bIns="53643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4B92DB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534988" indent="-7778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2pPr>
            <a:lvl3pPr marL="1071563" indent="-15716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3pPr>
            <a:lvl4pPr marL="1608138" indent="-23653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4pPr>
            <a:lvl5pPr marL="2144713" indent="-31591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237F6447-5038-E14A-813C-E0F5C047ED7A}" type="slidenum">
              <a:rPr lang="en-GB" smtClean="0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418700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B43B1-1DD2-C846-8FA3-E4E874D6FD44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2500298" y="2071678"/>
            <a:ext cx="2000264" cy="817351"/>
          </a:xfrm>
          <a:prstGeom prst="rect">
            <a:avLst/>
          </a:prstGeom>
          <a:noFill/>
        </p:spPr>
        <p:txBody>
          <a:bodyPr wrap="square" lIns="77925" tIns="38963" rIns="77925" bIns="38963" rtlCol="0">
            <a:spAutoFit/>
          </a:bodyPr>
          <a:lstStyle/>
          <a:p>
            <a:r>
              <a:rPr lang="en-GB" sz="1200" dirty="0" smtClean="0">
                <a:solidFill>
                  <a:srgbClr val="495965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GB" sz="1200" baseline="30000" dirty="0" smtClean="0">
                <a:solidFill>
                  <a:srgbClr val="495965"/>
                </a:solidFill>
                <a:latin typeface="Arial" pitchFamily="34" charset="0"/>
                <a:cs typeface="Arial" pitchFamily="34" charset="0"/>
              </a:rPr>
              <a:t>nd</a:t>
            </a:r>
            <a:r>
              <a:rPr lang="en-GB" sz="1200" dirty="0" smtClean="0">
                <a:solidFill>
                  <a:srgbClr val="495965"/>
                </a:solidFill>
                <a:latin typeface="Arial" pitchFamily="34" charset="0"/>
                <a:cs typeface="Arial" pitchFamily="34" charset="0"/>
              </a:rPr>
              <a:t> Floor Clarence House</a:t>
            </a:r>
          </a:p>
          <a:p>
            <a:r>
              <a:rPr lang="en-GB" sz="1200" dirty="0" smtClean="0">
                <a:solidFill>
                  <a:srgbClr val="495965"/>
                </a:solidFill>
                <a:latin typeface="Arial" pitchFamily="34" charset="0"/>
                <a:cs typeface="Arial" pitchFamily="34" charset="0"/>
              </a:rPr>
              <a:t>127-129 Duke Street</a:t>
            </a:r>
          </a:p>
          <a:p>
            <a:r>
              <a:rPr lang="en-GB" sz="1200" dirty="0" smtClean="0">
                <a:solidFill>
                  <a:srgbClr val="495965"/>
                </a:solidFill>
                <a:latin typeface="Arial" pitchFamily="34" charset="0"/>
                <a:cs typeface="Arial" pitchFamily="34" charset="0"/>
              </a:rPr>
              <a:t>Port of Spain</a:t>
            </a:r>
          </a:p>
          <a:p>
            <a:r>
              <a:rPr lang="en-GB" sz="1200" dirty="0" smtClean="0">
                <a:solidFill>
                  <a:srgbClr val="495965"/>
                </a:solidFill>
                <a:latin typeface="Arial" pitchFamily="34" charset="0"/>
                <a:cs typeface="Arial" pitchFamily="34" charset="0"/>
              </a:rPr>
              <a:t>Trinidad</a:t>
            </a:r>
            <a:endParaRPr lang="en-GB" sz="1200" b="1" dirty="0" smtClean="0">
              <a:solidFill>
                <a:srgbClr val="4B92DB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643438" y="2071678"/>
            <a:ext cx="4214842" cy="1002017"/>
          </a:xfrm>
          <a:prstGeom prst="rect">
            <a:avLst/>
          </a:prstGeom>
          <a:noFill/>
        </p:spPr>
        <p:txBody>
          <a:bodyPr wrap="square" lIns="77925" tIns="38963" rIns="77925" bIns="38963" rtlCol="0">
            <a:spAutoFit/>
          </a:bodyPr>
          <a:lstStyle/>
          <a:p>
            <a:pPr>
              <a:tabLst>
                <a:tab pos="536575" algn="l"/>
              </a:tabLst>
            </a:pPr>
            <a:r>
              <a:rPr lang="en-GB" sz="1200" dirty="0" smtClean="0">
                <a:solidFill>
                  <a:srgbClr val="4B92DB"/>
                </a:solidFill>
                <a:latin typeface="Arial" pitchFamily="34" charset="0"/>
                <a:cs typeface="Arial" pitchFamily="34" charset="0"/>
              </a:rPr>
              <a:t>Tel: 	</a:t>
            </a:r>
            <a:r>
              <a:rPr lang="en-GB" sz="1200" dirty="0" smtClean="0">
                <a:solidFill>
                  <a:srgbClr val="495965"/>
                </a:solidFill>
                <a:latin typeface="Arial" pitchFamily="34" charset="0"/>
                <a:cs typeface="Arial" pitchFamily="34" charset="0"/>
              </a:rPr>
              <a:t>+868 224</a:t>
            </a:r>
            <a:r>
              <a:rPr lang="en-GB" sz="1200" baseline="0" dirty="0" smtClean="0">
                <a:solidFill>
                  <a:srgbClr val="495965"/>
                </a:solidFill>
                <a:latin typeface="Arial" pitchFamily="34" charset="0"/>
                <a:cs typeface="Arial" pitchFamily="34" charset="0"/>
              </a:rPr>
              <a:t> 5490</a:t>
            </a:r>
            <a:endParaRPr lang="en-GB" sz="1200" dirty="0" smtClean="0">
              <a:solidFill>
                <a:srgbClr val="495965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536575" algn="l"/>
              </a:tabLst>
            </a:pPr>
            <a:r>
              <a:rPr lang="en-GB" sz="1200" dirty="0" smtClean="0">
                <a:solidFill>
                  <a:srgbClr val="4B92DB"/>
                </a:solidFill>
                <a:latin typeface="Arial" pitchFamily="34" charset="0"/>
                <a:cs typeface="Arial" pitchFamily="34" charset="0"/>
              </a:rPr>
              <a:t>Mob:	</a:t>
            </a:r>
            <a:r>
              <a:rPr lang="en-GB" sz="1200" dirty="0" smtClean="0">
                <a:solidFill>
                  <a:srgbClr val="495965"/>
                </a:solidFill>
                <a:latin typeface="Arial" pitchFamily="34" charset="0"/>
                <a:cs typeface="Arial" pitchFamily="34" charset="0"/>
              </a:rPr>
              <a:t>+868 727 1926</a:t>
            </a:r>
            <a:endParaRPr lang="en-GB" sz="1200" b="1" dirty="0" smtClean="0">
              <a:solidFill>
                <a:srgbClr val="495965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536575" algn="l"/>
              </a:tabLst>
            </a:pPr>
            <a:r>
              <a:rPr lang="en-GB" sz="1200" dirty="0" smtClean="0">
                <a:solidFill>
                  <a:srgbClr val="4B92DB"/>
                </a:solidFill>
                <a:latin typeface="Arial" pitchFamily="34" charset="0"/>
                <a:cs typeface="Arial" pitchFamily="34" charset="0"/>
              </a:rPr>
              <a:t>Email:	</a:t>
            </a:r>
            <a:r>
              <a:rPr lang="en-GB" sz="1200" dirty="0" smtClean="0">
                <a:solidFill>
                  <a:srgbClr val="495965"/>
                </a:solidFill>
                <a:latin typeface="Arial" pitchFamily="34" charset="0"/>
                <a:cs typeface="Arial" pitchFamily="34" charset="0"/>
                <a:hlinkClick r:id="rId2"/>
              </a:rPr>
              <a:t>cpyoung@imo.org</a:t>
            </a:r>
            <a:endParaRPr lang="en-GB" sz="1200" dirty="0" smtClean="0">
              <a:solidFill>
                <a:srgbClr val="495965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536575" algn="l"/>
              </a:tabLst>
            </a:pPr>
            <a:r>
              <a:rPr lang="en-GB" sz="1200" dirty="0" smtClean="0">
                <a:solidFill>
                  <a:srgbClr val="495965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1200" dirty="0" smtClean="0">
                <a:solidFill>
                  <a:srgbClr val="495965"/>
                </a:solidFill>
                <a:latin typeface="Arial" pitchFamily="34" charset="0"/>
                <a:cs typeface="Arial" pitchFamily="34" charset="0"/>
                <a:hlinkClick r:id="rId3"/>
              </a:rPr>
              <a:t>regional.maritime.adviser@gmail.com</a:t>
            </a:r>
            <a:endParaRPr lang="en-GB" sz="1200" dirty="0" smtClean="0">
              <a:solidFill>
                <a:srgbClr val="495965"/>
              </a:solidFill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6575" algn="l"/>
              </a:tabLst>
              <a:defRPr/>
            </a:pPr>
            <a:r>
              <a:rPr lang="en-GB" sz="1200" dirty="0" smtClean="0">
                <a:solidFill>
                  <a:srgbClr val="495965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12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  <a:hlinkClick r:id="rId4"/>
              </a:rPr>
              <a:t>www.imo.org</a:t>
            </a:r>
            <a:endParaRPr lang="en-GB" sz="1200" b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785918" y="1357673"/>
            <a:ext cx="5572164" cy="571129"/>
          </a:xfrm>
          <a:prstGeom prst="rect">
            <a:avLst/>
          </a:prstGeom>
          <a:noFill/>
        </p:spPr>
        <p:txBody>
          <a:bodyPr wrap="square" lIns="77925" tIns="38963" rIns="77925" bIns="38963" rtlCol="0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495965"/>
                </a:solidFill>
                <a:latin typeface="Arial" pitchFamily="34" charset="0"/>
                <a:cs typeface="Arial" pitchFamily="34" charset="0"/>
              </a:rPr>
              <a:t>Office of the Regional Maritime Adviser (Caribbean)</a:t>
            </a:r>
          </a:p>
          <a:p>
            <a:pPr algn="ctr"/>
            <a:r>
              <a:rPr lang="en-GB" sz="1600" b="1" dirty="0" smtClean="0">
                <a:solidFill>
                  <a:srgbClr val="495965"/>
                </a:solidFill>
                <a:latin typeface="Arial" pitchFamily="34" charset="0"/>
                <a:cs typeface="Arial" pitchFamily="34" charset="0"/>
              </a:rPr>
              <a:t>International Maritime Organization</a:t>
            </a:r>
            <a:endParaRPr lang="en-GB" sz="1600" b="1" dirty="0" smtClean="0">
              <a:solidFill>
                <a:srgbClr val="4B92DB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699792" y="1973256"/>
            <a:ext cx="3600400" cy="0"/>
          </a:xfrm>
          <a:prstGeom prst="line">
            <a:avLst/>
          </a:prstGeom>
          <a:ln w="3175">
            <a:solidFill>
              <a:srgbClr val="4B92DB">
                <a:alpha val="31000"/>
              </a:srgb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5" name="Content Placeholder 10" descr="social-media.png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4255" b="-14255"/>
          <a:stretch>
            <a:fillRect/>
          </a:stretch>
        </p:blipFill>
        <p:spPr bwMode="auto">
          <a:xfrm>
            <a:off x="2195736" y="2924944"/>
            <a:ext cx="5112568" cy="2047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pic>
    </p:spTree>
    <p:extLst>
      <p:ext uri="{BB962C8B-B14F-4D97-AF65-F5344CB8AC3E}">
        <p14:creationId xmlns:p14="http://schemas.microsoft.com/office/powerpoint/2010/main" val="1355883791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 userDrawn="1"/>
        </p:nvSpPr>
        <p:spPr bwMode="auto">
          <a:xfrm>
            <a:off x="0" y="4319588"/>
            <a:ext cx="9144000" cy="1557337"/>
          </a:xfrm>
          <a:prstGeom prst="rect">
            <a:avLst/>
          </a:prstGeom>
          <a:solidFill>
            <a:srgbClr val="495965">
              <a:alpha val="87842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5878513"/>
            <a:ext cx="9144000" cy="9794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5" name="Picture 7" descr="IMO-logo-rgb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8488" y="6080125"/>
            <a:ext cx="2044700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0" y="6211888"/>
            <a:ext cx="233363" cy="231775"/>
          </a:xfrm>
          <a:prstGeom prst="rect">
            <a:avLst/>
          </a:prstGeom>
          <a:solidFill>
            <a:srgbClr val="495965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90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187624" y="1484786"/>
            <a:ext cx="5881526" cy="480359"/>
          </a:xfrm>
          <a:prstGeom prst="rect">
            <a:avLst/>
          </a:prstGeom>
          <a:solidFill>
            <a:srgbClr val="4B92DB"/>
          </a:solidFill>
          <a:ln w="9525">
            <a:solidFill>
              <a:srgbClr val="000000">
                <a:alpha val="0"/>
              </a:srgbClr>
            </a:solidFill>
            <a:miter lim="800000"/>
            <a:headEnd/>
            <a:tailEnd/>
          </a:ln>
          <a:effectLst/>
        </p:spPr>
        <p:txBody>
          <a:bodyPr/>
          <a:lstStyle>
            <a:lvl1pPr algn="l"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187325" y="1068388"/>
            <a:ext cx="8785225" cy="1587"/>
          </a:xfrm>
          <a:prstGeom prst="line">
            <a:avLst/>
          </a:prstGeom>
          <a:ln w="9525">
            <a:solidFill>
              <a:srgbClr val="4B92DB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2"/>
          <p:cNvSpPr txBox="1">
            <a:spLocks/>
          </p:cNvSpPr>
          <p:nvPr userDrawn="1"/>
        </p:nvSpPr>
        <p:spPr bwMode="auto">
          <a:xfrm>
            <a:off x="4219575" y="6392863"/>
            <a:ext cx="622300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7287" tIns="53643" rIns="107287" bIns="53643"/>
          <a:lstStyle/>
          <a:p>
            <a:pPr algn="ctr" eaLnBrk="1" hangingPunct="1"/>
            <a:fld id="{C8D88B6C-E34D-441E-B83A-94C272C8F258}" type="slidenum">
              <a:rPr lang="en-GB" sz="900">
                <a:solidFill>
                  <a:srgbClr val="4B92DB"/>
                </a:solidFill>
                <a:latin typeface="Arial" pitchFamily="34" charset="0"/>
              </a:rPr>
              <a:pPr algn="ctr" eaLnBrk="1" hangingPunct="1"/>
              <a:t>‹Nº›</a:t>
            </a:fld>
            <a:endParaRPr lang="en-GB" sz="900">
              <a:solidFill>
                <a:srgbClr val="4B92DB"/>
              </a:solidFill>
              <a:latin typeface="Arial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11144" y="1316765"/>
            <a:ext cx="8721725" cy="4509864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rgbClr val="495965"/>
                </a:solidFill>
              </a:defRPr>
            </a:lvl1pPr>
            <a:lvl2pPr>
              <a:defRPr sz="2000">
                <a:solidFill>
                  <a:srgbClr val="495965"/>
                </a:solidFill>
              </a:defRPr>
            </a:lvl2pPr>
            <a:lvl3pPr>
              <a:defRPr sz="1800">
                <a:solidFill>
                  <a:srgbClr val="495965"/>
                </a:solidFill>
              </a:defRPr>
            </a:lvl3pPr>
            <a:lvl4pPr>
              <a:defRPr sz="1400">
                <a:solidFill>
                  <a:srgbClr val="495965"/>
                </a:solidFill>
              </a:defRPr>
            </a:lvl4pPr>
            <a:lvl5pPr>
              <a:defRPr sz="1200">
                <a:solidFill>
                  <a:srgbClr val="495965"/>
                </a:solidFill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87785" y="220661"/>
            <a:ext cx="8776828" cy="849944"/>
          </a:xfrm>
          <a:prstGeom prst="rect">
            <a:avLst/>
          </a:prstGeom>
        </p:spPr>
        <p:txBody>
          <a:bodyPr lIns="77925" tIns="38963" rIns="77925" bIns="38963" anchor="b"/>
          <a:lstStyle>
            <a:lvl1pPr algn="l">
              <a:defRPr sz="2000" baseline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495965">
            <a:alpha val="1019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ChangeArrowheads="1"/>
          </p:cNvSpPr>
          <p:nvPr userDrawn="1"/>
        </p:nvSpPr>
        <p:spPr bwMode="auto">
          <a:xfrm>
            <a:off x="0" y="6165852"/>
            <a:ext cx="9144000" cy="69214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858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19575" y="6481235"/>
            <a:ext cx="622300" cy="300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287" tIns="53643" rIns="107287" bIns="53643" numCol="1" anchor="t" anchorCtr="0" compatLnSpc="1">
            <a:prstTxWarp prst="textNoShape">
              <a:avLst/>
            </a:prstTxWarp>
          </a:bodyPr>
          <a:lstStyle>
            <a:lvl1pPr algn="ctr">
              <a:defRPr sz="900">
                <a:solidFill>
                  <a:srgbClr val="4B92DB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EA31643-05E5-EE40-8A56-C66CE6241529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  <p:pic>
        <p:nvPicPr>
          <p:cNvPr id="1030" name="Picture 6" descr="IMO-logo-rgb.png"/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80300" y="6293663"/>
            <a:ext cx="1555446" cy="447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8"/>
          <p:cNvSpPr txBox="1">
            <a:spLocks noChangeArrowheads="1"/>
          </p:cNvSpPr>
          <p:nvPr userDrawn="1"/>
        </p:nvSpPr>
        <p:spPr bwMode="auto">
          <a:xfrm>
            <a:off x="3" y="6360584"/>
            <a:ext cx="233363" cy="230832"/>
          </a:xfrm>
          <a:prstGeom prst="rect">
            <a:avLst/>
          </a:prstGeom>
          <a:solidFill>
            <a:srgbClr val="495965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900" smtClean="0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6268210"/>
            <a:ext cx="1004503" cy="5135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79" r:id="rId1"/>
    <p:sldLayoutId id="2147484180" r:id="rId2"/>
    <p:sldLayoutId id="2147484181" r:id="rId3"/>
    <p:sldLayoutId id="2147484182" r:id="rId4"/>
    <p:sldLayoutId id="2147484183" r:id="rId5"/>
    <p:sldLayoutId id="2147484184" r:id="rId6"/>
    <p:sldLayoutId id="2147484185" r:id="rId7"/>
    <p:sldLayoutId id="2147484171" r:id="rId8"/>
    <p:sldLayoutId id="2147484172" r:id="rId9"/>
    <p:sldLayoutId id="2147484173" r:id="rId10"/>
    <p:sldLayoutId id="2147484175" r:id="rId11"/>
    <p:sldLayoutId id="2147484176" r:id="rId12"/>
    <p:sldLayoutId id="2147484177" r:id="rId13"/>
  </p:sldLayoutIdLst>
  <p:transition spd="slow">
    <p:zo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4B92DB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4B92DB"/>
          </a:solidFill>
          <a:latin typeface="Arial" pitchFamily="-107" charset="0"/>
          <a:ea typeface="ＭＳ Ｐゴシック" charset="0"/>
          <a:cs typeface="Arial" pitchFamily="-107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4B92DB"/>
          </a:solidFill>
          <a:latin typeface="Arial" pitchFamily="-107" charset="0"/>
          <a:ea typeface="ＭＳ Ｐゴシック" charset="0"/>
          <a:cs typeface="Arial" pitchFamily="-107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4B92DB"/>
          </a:solidFill>
          <a:latin typeface="Arial" pitchFamily="-107" charset="0"/>
          <a:ea typeface="ＭＳ Ｐゴシック" charset="0"/>
          <a:cs typeface="Arial" pitchFamily="-107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4B92DB"/>
          </a:solidFill>
          <a:latin typeface="Arial" pitchFamily="-107" charset="0"/>
          <a:ea typeface="ＭＳ Ｐゴシック" charset="0"/>
          <a:cs typeface="Arial" pitchFamily="-107" charset="0"/>
        </a:defRPr>
      </a:lvl5pPr>
      <a:lvl6pPr marL="536433" algn="ctr" rtl="0" fontAlgn="base">
        <a:spcBef>
          <a:spcPct val="0"/>
        </a:spcBef>
        <a:spcAft>
          <a:spcPct val="0"/>
        </a:spcAft>
        <a:defRPr sz="3800" b="1">
          <a:solidFill>
            <a:srgbClr val="FFFF00"/>
          </a:solidFill>
          <a:latin typeface="Arial" pitchFamily="-107" charset="0"/>
          <a:ea typeface="Arial" pitchFamily="-107" charset="0"/>
          <a:cs typeface="Arial" pitchFamily="-107" charset="0"/>
        </a:defRPr>
      </a:lvl6pPr>
      <a:lvl7pPr marL="1072866" algn="ctr" rtl="0" fontAlgn="base">
        <a:spcBef>
          <a:spcPct val="0"/>
        </a:spcBef>
        <a:spcAft>
          <a:spcPct val="0"/>
        </a:spcAft>
        <a:defRPr sz="3800" b="1">
          <a:solidFill>
            <a:srgbClr val="FFFF00"/>
          </a:solidFill>
          <a:latin typeface="Arial" pitchFamily="-107" charset="0"/>
          <a:ea typeface="Arial" pitchFamily="-107" charset="0"/>
          <a:cs typeface="Arial" pitchFamily="-107" charset="0"/>
        </a:defRPr>
      </a:lvl7pPr>
      <a:lvl8pPr marL="1609298" algn="ctr" rtl="0" fontAlgn="base">
        <a:spcBef>
          <a:spcPct val="0"/>
        </a:spcBef>
        <a:spcAft>
          <a:spcPct val="0"/>
        </a:spcAft>
        <a:defRPr sz="3800" b="1">
          <a:solidFill>
            <a:srgbClr val="FFFF00"/>
          </a:solidFill>
          <a:latin typeface="Arial" pitchFamily="-107" charset="0"/>
          <a:ea typeface="Arial" pitchFamily="-107" charset="0"/>
          <a:cs typeface="Arial" pitchFamily="-107" charset="0"/>
        </a:defRPr>
      </a:lvl8pPr>
      <a:lvl9pPr marL="2145731" algn="ctr" rtl="0" fontAlgn="base">
        <a:spcBef>
          <a:spcPct val="0"/>
        </a:spcBef>
        <a:spcAft>
          <a:spcPct val="0"/>
        </a:spcAft>
        <a:defRPr sz="3800" b="1">
          <a:solidFill>
            <a:srgbClr val="FFFF00"/>
          </a:solidFill>
          <a:latin typeface="Arial" pitchFamily="-107" charset="0"/>
          <a:ea typeface="Arial" pitchFamily="-107" charset="0"/>
          <a:cs typeface="Arial" pitchFamily="-107" charset="0"/>
        </a:defRPr>
      </a:lvl9pPr>
    </p:titleStyle>
    <p:bodyStyle>
      <a:lvl1pPr marL="312738" indent="-250825" algn="l" rtl="0" eaLnBrk="0" fontAlgn="base" hangingPunct="0">
        <a:spcBef>
          <a:spcPct val="20000"/>
        </a:spcBef>
        <a:spcAft>
          <a:spcPct val="0"/>
        </a:spcAft>
        <a:buClr>
          <a:srgbClr val="4B92DB"/>
        </a:buClr>
        <a:buSzPct val="120000"/>
        <a:buFont typeface="Arial" charset="0"/>
        <a:buChar char="•"/>
        <a:defRPr sz="2800">
          <a:solidFill>
            <a:srgbClr val="5E6A71"/>
          </a:solidFill>
          <a:latin typeface="+mn-lt"/>
          <a:ea typeface="ＭＳ Ｐゴシック" charset="0"/>
          <a:cs typeface="+mn-cs"/>
        </a:defRPr>
      </a:lvl1pPr>
      <a:lvl2pPr marL="871538" indent="-244475" algn="l" rtl="0" eaLnBrk="0" fontAlgn="base" hangingPunct="0">
        <a:spcBef>
          <a:spcPct val="20000"/>
        </a:spcBef>
        <a:spcAft>
          <a:spcPct val="0"/>
        </a:spcAft>
        <a:buClr>
          <a:srgbClr val="4B92DB"/>
        </a:buClr>
        <a:buSzPct val="120000"/>
        <a:buFont typeface="Arial" charset="0"/>
        <a:buChar char="•"/>
        <a:defRPr sz="2600">
          <a:solidFill>
            <a:srgbClr val="5E6A71"/>
          </a:solidFill>
          <a:latin typeface="+mn-lt"/>
          <a:ea typeface="+mn-ea"/>
          <a:cs typeface="+mn-cs"/>
        </a:defRPr>
      </a:lvl2pPr>
      <a:lvl3pPr marL="1339850" indent="-215900" algn="l" rtl="0" eaLnBrk="0" fontAlgn="base" hangingPunct="0">
        <a:spcBef>
          <a:spcPct val="20000"/>
        </a:spcBef>
        <a:spcAft>
          <a:spcPct val="0"/>
        </a:spcAft>
        <a:buClr>
          <a:srgbClr val="4B92DB"/>
        </a:buClr>
        <a:buSzPct val="120000"/>
        <a:buFont typeface="Arial" charset="0"/>
        <a:buChar char="•"/>
        <a:defRPr sz="2400">
          <a:solidFill>
            <a:srgbClr val="5E6A71"/>
          </a:solidFill>
          <a:latin typeface="+mn-lt"/>
          <a:ea typeface="+mn-ea"/>
          <a:cs typeface="+mn-cs"/>
        </a:defRPr>
      </a:lvl3pPr>
      <a:lvl4pPr marL="1876425" indent="-215900" algn="l" rtl="0" eaLnBrk="0" fontAlgn="base" hangingPunct="0">
        <a:spcBef>
          <a:spcPct val="20000"/>
        </a:spcBef>
        <a:spcAft>
          <a:spcPct val="0"/>
        </a:spcAft>
        <a:buClr>
          <a:srgbClr val="4B92DB"/>
        </a:buClr>
        <a:buSzPct val="120000"/>
        <a:buFont typeface="Arial" charset="0"/>
        <a:buChar char="•"/>
        <a:defRPr sz="2200">
          <a:solidFill>
            <a:srgbClr val="5E6A71"/>
          </a:solidFill>
          <a:latin typeface="+mn-lt"/>
          <a:ea typeface="+mn-ea"/>
          <a:cs typeface="+mn-cs"/>
        </a:defRPr>
      </a:lvl4pPr>
      <a:lvl5pPr marL="2413000" indent="-215900" algn="l" rtl="0" eaLnBrk="0" fontAlgn="base" hangingPunct="0">
        <a:spcBef>
          <a:spcPct val="20000"/>
        </a:spcBef>
        <a:spcAft>
          <a:spcPct val="0"/>
        </a:spcAft>
        <a:buClr>
          <a:srgbClr val="4B92DB"/>
        </a:buClr>
        <a:buSzPct val="120000"/>
        <a:buFont typeface="Arial" charset="0"/>
        <a:buChar char="•"/>
        <a:defRPr sz="2000">
          <a:solidFill>
            <a:srgbClr val="5E6A71"/>
          </a:solidFill>
          <a:latin typeface="+mn-lt"/>
          <a:ea typeface="+mn-ea"/>
          <a:cs typeface="+mn-cs"/>
        </a:defRPr>
      </a:lvl5pPr>
      <a:lvl6pPr marL="2950380" indent="-268216" algn="l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bg1"/>
          </a:solidFill>
          <a:latin typeface="+mn-lt"/>
          <a:ea typeface="+mn-ea"/>
          <a:cs typeface="+mn-cs"/>
        </a:defRPr>
      </a:lvl6pPr>
      <a:lvl7pPr marL="3486813" indent="-268216" algn="l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bg1"/>
          </a:solidFill>
          <a:latin typeface="+mn-lt"/>
          <a:ea typeface="+mn-ea"/>
          <a:cs typeface="+mn-cs"/>
        </a:defRPr>
      </a:lvl7pPr>
      <a:lvl8pPr marL="4023246" indent="-268216" algn="l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bg1"/>
          </a:solidFill>
          <a:latin typeface="+mn-lt"/>
          <a:ea typeface="+mn-ea"/>
          <a:cs typeface="+mn-cs"/>
        </a:defRPr>
      </a:lvl8pPr>
      <a:lvl9pPr marL="4559678" indent="-268216" algn="l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643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6433" algn="l" defTabSz="53643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72866" algn="l" defTabSz="53643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9298" algn="l" defTabSz="53643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5731" algn="l" defTabSz="53643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82164" algn="l" defTabSz="53643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18597" algn="l" defTabSz="53643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55029" algn="l" defTabSz="53643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91462" algn="l" defTabSz="53643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IMOHQ" TargetMode="External"/><Relationship Id="rId2" Type="http://schemas.openxmlformats.org/officeDocument/2006/relationships/hyperlink" Target="https://twitter.com/imohq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flickr.com/photos/imo-un/collections/" TargetMode="External"/><Relationship Id="rId4" Type="http://schemas.openxmlformats.org/officeDocument/2006/relationships/hyperlink" Target="http://www.youtube.com/user/IMOHQ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/>
          </p:cNvSpPr>
          <p:nvPr/>
        </p:nvSpPr>
        <p:spPr>
          <a:xfrm>
            <a:off x="211144" y="116632"/>
            <a:ext cx="8721725" cy="5709997"/>
          </a:xfrm>
          <a:prstGeom prst="rect">
            <a:avLst/>
          </a:prstGeom>
        </p:spPr>
        <p:txBody>
          <a:bodyPr anchor="ctr"/>
          <a:lstStyle>
            <a:lvl1pPr marL="312738" indent="-2508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92DB"/>
              </a:buClr>
              <a:buSzPct val="120000"/>
              <a:buFont typeface="Arial" charset="0"/>
              <a:buChar char="•"/>
              <a:defRPr sz="2800">
                <a:solidFill>
                  <a:srgbClr val="5E6A71"/>
                </a:solidFill>
                <a:latin typeface="+mn-lt"/>
                <a:ea typeface="ＭＳ Ｐゴシック" charset="0"/>
                <a:cs typeface="+mn-cs"/>
              </a:defRPr>
            </a:lvl1pPr>
            <a:lvl2pPr marL="871538" indent="-2444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92DB"/>
              </a:buClr>
              <a:buSzPct val="120000"/>
              <a:buFont typeface="Arial" charset="0"/>
              <a:buChar char="•"/>
              <a:defRPr sz="2600">
                <a:solidFill>
                  <a:srgbClr val="5E6A71"/>
                </a:solidFill>
                <a:latin typeface="+mn-lt"/>
                <a:ea typeface="+mn-ea"/>
                <a:cs typeface="+mn-cs"/>
              </a:defRPr>
            </a:lvl2pPr>
            <a:lvl3pPr marL="1339850" indent="-215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92DB"/>
              </a:buClr>
              <a:buSzPct val="120000"/>
              <a:buFont typeface="Arial" charset="0"/>
              <a:buChar char="•"/>
              <a:defRPr sz="2400">
                <a:solidFill>
                  <a:srgbClr val="5E6A71"/>
                </a:solidFill>
                <a:latin typeface="+mn-lt"/>
                <a:ea typeface="+mn-ea"/>
                <a:cs typeface="+mn-cs"/>
              </a:defRPr>
            </a:lvl3pPr>
            <a:lvl4pPr marL="1876425" indent="-215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92DB"/>
              </a:buClr>
              <a:buSzPct val="120000"/>
              <a:buFont typeface="Arial" charset="0"/>
              <a:buChar char="•"/>
              <a:defRPr sz="2200">
                <a:solidFill>
                  <a:srgbClr val="5E6A71"/>
                </a:solidFill>
                <a:latin typeface="+mn-lt"/>
                <a:ea typeface="+mn-ea"/>
                <a:cs typeface="+mn-cs"/>
              </a:defRPr>
            </a:lvl4pPr>
            <a:lvl5pPr marL="2413000" indent="-215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92DB"/>
              </a:buClr>
              <a:buSzPct val="120000"/>
              <a:buFont typeface="Arial" charset="0"/>
              <a:buChar char="•"/>
              <a:defRPr sz="2000">
                <a:solidFill>
                  <a:srgbClr val="5E6A71"/>
                </a:solidFill>
                <a:latin typeface="+mn-lt"/>
                <a:ea typeface="+mn-ea"/>
                <a:cs typeface="+mn-cs"/>
              </a:defRPr>
            </a:lvl5pPr>
            <a:lvl6pPr marL="2950380" indent="-268216" algn="l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3486813" indent="-268216" algn="l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4023246" indent="-268216" algn="l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4559678" indent="-268216" algn="l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1913" indent="0" algn="ctr">
              <a:buFont typeface="Arial" charset="0"/>
              <a:buNone/>
            </a:pPr>
            <a:r>
              <a:rPr lang="en-US" sz="3600" b="1" kern="0" dirty="0">
                <a:solidFill>
                  <a:srgbClr val="4B92D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+mj-cs"/>
              </a:rPr>
              <a:t>T</a:t>
            </a:r>
            <a:r>
              <a:rPr lang="en-US" sz="3600" b="1" kern="0" dirty="0" smtClean="0">
                <a:solidFill>
                  <a:srgbClr val="4B92D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+mj-cs"/>
              </a:rPr>
              <a:t>he IMO</a:t>
            </a:r>
          </a:p>
          <a:p>
            <a:pPr marL="61913" indent="0" algn="ctr">
              <a:buFont typeface="Arial" charset="0"/>
              <a:buNone/>
            </a:pPr>
            <a:r>
              <a:rPr lang="en-US" sz="3600" b="1" kern="0" dirty="0" smtClean="0">
                <a:solidFill>
                  <a:srgbClr val="4B92D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+mj-cs"/>
              </a:rPr>
              <a:t>(Adapted from the presentation made by Mr </a:t>
            </a:r>
            <a:r>
              <a:rPr lang="en-US" sz="3600" b="1" kern="0" smtClean="0">
                <a:solidFill>
                  <a:srgbClr val="4B92D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+mj-cs"/>
              </a:rPr>
              <a:t>Colin </a:t>
            </a:r>
            <a:r>
              <a:rPr lang="en-US" sz="3600" b="1" kern="0" smtClean="0">
                <a:solidFill>
                  <a:srgbClr val="4B92D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+mj-cs"/>
              </a:rPr>
              <a:t>Young </a:t>
            </a:r>
            <a:r>
              <a:rPr lang="en-US" sz="3600" b="1" kern="0" dirty="0" smtClean="0">
                <a:solidFill>
                  <a:srgbClr val="4B92D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+mj-cs"/>
              </a:rPr>
              <a:t>at MACHC18)</a:t>
            </a:r>
          </a:p>
        </p:txBody>
      </p:sp>
    </p:spTree>
    <p:extLst>
      <p:ext uri="{BB962C8B-B14F-4D97-AF65-F5344CB8AC3E}">
        <p14:creationId xmlns:p14="http://schemas.microsoft.com/office/powerpoint/2010/main" val="3022208073"/>
      </p:ext>
    </p:extLst>
  </p:cSld>
  <p:clrMapOvr>
    <a:masterClrMapping/>
  </p:clrMapOvr>
  <p:transition spd="slow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 bwMode="auto">
          <a:xfrm>
            <a:off x="211138" y="1295400"/>
            <a:ext cx="8721725" cy="47990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dirty="0" smtClean="0"/>
              <a:t>In 2002, Member States proposed:</a:t>
            </a:r>
          </a:p>
          <a:p>
            <a:endParaRPr lang="en-GB" dirty="0" smtClean="0"/>
          </a:p>
          <a:p>
            <a:pPr lvl="1"/>
            <a:r>
              <a:rPr lang="en-GB" dirty="0" smtClean="0"/>
              <a:t>FSI Sub-Committee to review resolution A.847(20) – Guidelines on Implementation of Mandatory instruments to make it a Flag State Code; and </a:t>
            </a:r>
          </a:p>
          <a:p>
            <a:pPr lvl="1"/>
            <a:r>
              <a:rPr lang="en-GB" dirty="0" smtClean="0"/>
              <a:t>Council to develop an IMO Model Audit Scheme</a:t>
            </a:r>
          </a:p>
          <a:p>
            <a:pPr lvl="1">
              <a:buFont typeface="Arial" pitchFamily="34" charset="0"/>
              <a:buNone/>
            </a:pPr>
            <a:endParaRPr lang="en-US" dirty="0" smtClean="0"/>
          </a:p>
          <a:p>
            <a:r>
              <a:rPr lang="en-GB" dirty="0" smtClean="0"/>
              <a:t>In November 2003, the Assembly adopted Resolution A.946(23) – the Voluntary IMO Member State Audit Scheme (VIMSAS)</a:t>
            </a:r>
          </a:p>
        </p:txBody>
      </p:sp>
      <p:sp>
        <p:nvSpPr>
          <p:cNvPr id="26625" name="Title 1"/>
          <p:cNvSpPr>
            <a:spLocks noGrp="1"/>
          </p:cNvSpPr>
          <p:nvPr>
            <p:ph type="title"/>
          </p:nvPr>
        </p:nvSpPr>
        <p:spPr bwMode="auto">
          <a:xfrm>
            <a:off x="211138" y="220663"/>
            <a:ext cx="8721725" cy="849312"/>
          </a:xfrm>
          <a:noFill/>
          <a:ln>
            <a:miter lim="800000"/>
            <a:headEnd/>
            <a:tailEnd/>
          </a:ln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r>
              <a:rPr lang="en-US" b="1" dirty="0" smtClean="0"/>
              <a:t>Development of the Audit Scheme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58799" y="0"/>
            <a:ext cx="1474064" cy="9807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 bwMode="auto">
          <a:xfrm>
            <a:off x="211138" y="1295400"/>
            <a:ext cx="8721725" cy="47990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dirty="0" smtClean="0"/>
              <a:t>Two Resolutions adopted at the 24th regular session in November/December 2005</a:t>
            </a:r>
          </a:p>
          <a:p>
            <a:endParaRPr lang="en-GB" dirty="0" smtClean="0"/>
          </a:p>
          <a:p>
            <a:pPr lvl="1"/>
            <a:r>
              <a:rPr lang="en-GB" i="1" dirty="0" smtClean="0">
                <a:solidFill>
                  <a:srgbClr val="0070C0"/>
                </a:solidFill>
              </a:rPr>
              <a:t>Resolution A.973(24) – Code for the implementation of mandatory IMO instruments</a:t>
            </a:r>
          </a:p>
          <a:p>
            <a:pPr lvl="1"/>
            <a:r>
              <a:rPr lang="en-GB" i="1" dirty="0" smtClean="0">
                <a:solidFill>
                  <a:srgbClr val="0070C0"/>
                </a:solidFill>
              </a:rPr>
              <a:t>Resolution A.974(24) – Framework and Procedures for the Voluntary IMO Member State Audit Scheme</a:t>
            </a:r>
            <a:endParaRPr lang="en-GB" dirty="0" smtClean="0">
              <a:solidFill>
                <a:srgbClr val="0070C0"/>
              </a:solidFill>
            </a:endParaRPr>
          </a:p>
          <a:p>
            <a:endParaRPr lang="en-GB" dirty="0" smtClean="0">
              <a:ea typeface="ＭＳ Ｐゴシック" panose="020B0600070205080204" pitchFamily="34" charset="-128"/>
            </a:endParaRPr>
          </a:p>
          <a:p>
            <a:r>
              <a:rPr lang="en-GB" dirty="0" smtClean="0">
                <a:ea typeface="ＭＳ Ｐゴシック" panose="020B0600070205080204" pitchFamily="34" charset="-128"/>
              </a:rPr>
              <a:t>At its 26th regular session in November/December 2009 the Assembly adopted resolution A.1018(26) for the institutionalization of the Scheme</a:t>
            </a:r>
            <a:endParaRPr lang="en-GB" dirty="0" smtClean="0">
              <a:solidFill>
                <a:srgbClr val="0070C0"/>
              </a:solidFill>
            </a:endParaRPr>
          </a:p>
        </p:txBody>
      </p:sp>
      <p:sp>
        <p:nvSpPr>
          <p:cNvPr id="26625" name="Title 1"/>
          <p:cNvSpPr>
            <a:spLocks noGrp="1"/>
          </p:cNvSpPr>
          <p:nvPr>
            <p:ph type="title"/>
          </p:nvPr>
        </p:nvSpPr>
        <p:spPr bwMode="auto">
          <a:xfrm>
            <a:off x="211138" y="220663"/>
            <a:ext cx="8721725" cy="849312"/>
          </a:xfrm>
          <a:noFill/>
          <a:ln>
            <a:miter lim="800000"/>
            <a:headEnd/>
            <a:tailEnd/>
          </a:ln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r>
              <a:rPr lang="en-US" b="1" dirty="0" smtClean="0"/>
              <a:t>Development of the Audit Scheme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58799" y="0"/>
            <a:ext cx="1474064" cy="9807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7325" y="1293813"/>
            <a:ext cx="8721725" cy="4799012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dirty="0" smtClean="0">
                <a:ea typeface="ＭＳ Ｐゴシック" charset="0"/>
              </a:rPr>
              <a:t>Amendments </a:t>
            </a:r>
            <a:r>
              <a:rPr lang="en-US" dirty="0">
                <a:ea typeface="ＭＳ Ｐゴシック" charset="0"/>
              </a:rPr>
              <a:t>to</a:t>
            </a:r>
            <a:r>
              <a:rPr lang="en-US" dirty="0" smtClean="0">
                <a:ea typeface="ＭＳ Ｐゴシック" charset="0"/>
              </a:rPr>
              <a:t>:</a:t>
            </a:r>
          </a:p>
          <a:p>
            <a:pPr>
              <a:buFont typeface="Arial" charset="0"/>
              <a:buChar char="•"/>
              <a:defRPr/>
            </a:pPr>
            <a:endParaRPr lang="en-US" dirty="0">
              <a:ea typeface="ＭＳ Ｐゴシック" charset="0"/>
            </a:endParaRPr>
          </a:p>
          <a:p>
            <a:pPr lvl="1">
              <a:buFont typeface="Arial" charset="0"/>
              <a:buChar char="•"/>
              <a:defRPr/>
            </a:pPr>
            <a:endParaRPr lang="en-US" dirty="0" smtClean="0"/>
          </a:p>
          <a:p>
            <a:pPr marL="627063" lvl="1" indent="0">
              <a:buFont typeface="Arial" charset="0"/>
              <a:buNone/>
              <a:defRPr/>
            </a:pPr>
            <a:endParaRPr lang="en-GB" dirty="0" smtClean="0"/>
          </a:p>
          <a:p>
            <a:pPr marL="627063" lvl="1" indent="0">
              <a:buFont typeface="Arial" charset="0"/>
              <a:buNone/>
              <a:defRPr/>
            </a:pPr>
            <a:endParaRPr lang="en-GB" dirty="0"/>
          </a:p>
          <a:p>
            <a:pPr marL="627063" lvl="1" indent="0">
              <a:buFont typeface="Arial" charset="0"/>
              <a:buNone/>
              <a:defRPr/>
            </a:pPr>
            <a:endParaRPr lang="en-GB" dirty="0" smtClean="0"/>
          </a:p>
          <a:p>
            <a:pPr marL="627063" lvl="1" indent="0">
              <a:buFont typeface="Arial" charset="0"/>
              <a:buNone/>
              <a:defRPr/>
            </a:pPr>
            <a:endParaRPr lang="en-GB" dirty="0"/>
          </a:p>
          <a:p>
            <a:pPr marL="627063" lvl="1" indent="0">
              <a:buFont typeface="Arial" charset="0"/>
              <a:buNone/>
              <a:defRPr/>
            </a:pPr>
            <a:endParaRPr lang="en-GB" dirty="0" smtClean="0"/>
          </a:p>
          <a:p>
            <a:pPr marL="627063" lvl="1" indent="0">
              <a:buFont typeface="Arial" charset="0"/>
              <a:buNone/>
              <a:defRPr/>
            </a:pPr>
            <a:endParaRPr lang="en-GB" dirty="0"/>
          </a:p>
          <a:p>
            <a:pPr marL="627063" lvl="1" indent="0">
              <a:buFont typeface="Arial" charset="0"/>
              <a:buNone/>
              <a:defRPr/>
            </a:pPr>
            <a:endParaRPr lang="en-GB" dirty="0" smtClean="0"/>
          </a:p>
          <a:p>
            <a:pPr marL="627063" lvl="1" indent="0">
              <a:buFont typeface="Arial" charset="0"/>
              <a:buNone/>
              <a:defRPr/>
            </a:pPr>
            <a:endParaRPr lang="en-GB" dirty="0" smtClean="0"/>
          </a:p>
          <a:p>
            <a:pPr marL="627063" lvl="1" indent="0">
              <a:buFont typeface="Arial" charset="0"/>
              <a:buNone/>
              <a:defRPr/>
            </a:pPr>
            <a:r>
              <a:rPr lang="en-GB" dirty="0" smtClean="0"/>
              <a:t>Majority </a:t>
            </a:r>
            <a:r>
              <a:rPr lang="en-GB" dirty="0"/>
              <a:t>of amendments to enter into force in January 2016, making the auditing of Member States using the III Code mandatory.</a:t>
            </a:r>
          </a:p>
        </p:txBody>
      </p:sp>
      <p:sp>
        <p:nvSpPr>
          <p:cNvPr id="32769" name="Title 1"/>
          <p:cNvSpPr>
            <a:spLocks noGrp="1"/>
          </p:cNvSpPr>
          <p:nvPr>
            <p:ph type="title"/>
          </p:nvPr>
        </p:nvSpPr>
        <p:spPr bwMode="auto">
          <a:xfrm>
            <a:off x="211138" y="220663"/>
            <a:ext cx="8721725" cy="849312"/>
          </a:xfrm>
          <a:noFill/>
          <a:ln>
            <a:miter lim="800000"/>
            <a:headEnd/>
            <a:tailEnd/>
          </a:ln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r>
              <a:rPr lang="en-US" b="1" dirty="0" smtClean="0"/>
              <a:t>Development of the Audit Scheme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258888" y="1785926"/>
          <a:ext cx="6842125" cy="3170238"/>
        </p:xfrm>
        <a:graphic>
          <a:graphicData uri="http://schemas.openxmlformats.org/drawingml/2006/table">
            <a:tbl>
              <a:tblPr/>
              <a:tblGrid>
                <a:gridCol w="2379662"/>
                <a:gridCol w="4462463"/>
              </a:tblGrid>
              <a:tr h="3170238">
                <a:tc>
                  <a:txBody>
                    <a:bodyPr/>
                    <a:lstStyle/>
                    <a:p>
                      <a:pPr marL="534988" marR="0" lvl="1" indent="0" algn="l" defTabSz="534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B92DB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SOLAS 1974</a:t>
                      </a:r>
                    </a:p>
                    <a:p>
                      <a:pPr marL="534988" marR="0" lvl="1" indent="0" algn="l" defTabSz="534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B92DB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MARPOL</a:t>
                      </a:r>
                    </a:p>
                    <a:p>
                      <a:pPr marL="534988" marR="0" lvl="1" indent="0" algn="l" defTabSz="534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B92DB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  <a:p>
                      <a:pPr marL="534988" marR="0" lvl="1" indent="0" algn="l" defTabSz="534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B92DB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STCW 1978</a:t>
                      </a:r>
                    </a:p>
                    <a:p>
                      <a:pPr marL="534988" marR="0" lvl="1" indent="0" algn="l" defTabSz="534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B92DB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  <a:p>
                      <a:pPr marL="534988" marR="0" lvl="1" indent="0" algn="l" defTabSz="534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B92DB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LL 66 </a:t>
                      </a:r>
                    </a:p>
                    <a:p>
                      <a:pPr marL="534988" marR="0" lvl="1" indent="0" algn="l" defTabSz="534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B92DB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LL PROT 1988</a:t>
                      </a:r>
                    </a:p>
                    <a:p>
                      <a:pPr marL="534988" marR="0" lvl="1" indent="0" algn="l" defTabSz="534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B92DB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Tonnage 1969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  <a:p>
                      <a:pPr marL="534988" marR="0" lvl="1" indent="0" algn="l" defTabSz="534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B92DB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COLREG 1972</a:t>
                      </a:r>
                    </a:p>
                  </a:txBody>
                  <a:tcPr marL="91458" marR="91458"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34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B92DB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resolution MSC.366(93)</a:t>
                      </a:r>
                    </a:p>
                    <a:p>
                      <a:pPr marL="0" marR="0" lvl="0" indent="0" algn="l" defTabSz="534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B92DB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resolution MEPC.246(66) – annexes I - V</a:t>
                      </a:r>
                    </a:p>
                    <a:p>
                      <a:pPr marL="0" marR="0" lvl="0" indent="0" algn="l" defTabSz="534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B92DB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resolution MEPC.247(66) – annex VI</a:t>
                      </a:r>
                    </a:p>
                    <a:p>
                      <a:pPr marL="0" marR="0" lvl="0" indent="0" algn="l" defTabSz="534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B92DB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resolution MSC.373(93)</a:t>
                      </a:r>
                    </a:p>
                    <a:p>
                      <a:pPr marL="0" marR="0" lvl="0" indent="0" algn="l" defTabSz="534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B92DB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[resolution MSC.374(93) - STCW Code]</a:t>
                      </a:r>
                    </a:p>
                    <a:p>
                      <a:pPr marL="0" marR="0" lvl="0" indent="0" algn="l" defTabSz="534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B92DB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resolution A.1083(28)</a:t>
                      </a:r>
                    </a:p>
                    <a:p>
                      <a:pPr marL="0" marR="0" lvl="0" indent="0" algn="l" defTabSz="534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B92DB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resolution MSC.375(93)</a:t>
                      </a:r>
                    </a:p>
                    <a:p>
                      <a:pPr marL="0" marR="0" lvl="0" indent="0" algn="l" defTabSz="534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B92DB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resolution A.1084(28)</a:t>
                      </a:r>
                    </a:p>
                    <a:p>
                      <a:pPr marL="0" marR="0" lvl="0" indent="0" algn="l" defTabSz="534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B92DB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resolution A.1085(28)</a:t>
                      </a:r>
                    </a:p>
                  </a:txBody>
                  <a:tcPr marL="91458" marR="91458"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58799" y="0"/>
            <a:ext cx="1474064" cy="9807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211138" y="1295400"/>
            <a:ext cx="8721725" cy="47990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1913" indent="0">
              <a:buFont typeface="Arial" pitchFamily="34" charset="0"/>
              <a:buNone/>
              <a:defRPr/>
            </a:pPr>
            <a:r>
              <a:rPr lang="en-GB" dirty="0"/>
              <a:t>9 instruments included in the scope of the scheme</a:t>
            </a:r>
            <a:r>
              <a:rPr lang="en-GB" dirty="0" smtClean="0"/>
              <a:t>:</a:t>
            </a:r>
          </a:p>
          <a:p>
            <a:pPr marL="61913" indent="0">
              <a:buFont typeface="Arial" pitchFamily="34" charset="0"/>
              <a:buNone/>
              <a:defRPr/>
            </a:pPr>
            <a:endParaRPr lang="en-GB" dirty="0"/>
          </a:p>
          <a:p>
            <a:pPr>
              <a:defRPr/>
            </a:pPr>
            <a:r>
              <a:rPr lang="en-US" dirty="0"/>
              <a:t>SOLAS 1974</a:t>
            </a:r>
          </a:p>
          <a:p>
            <a:pPr>
              <a:defRPr/>
            </a:pPr>
            <a:r>
              <a:rPr lang="en-US" dirty="0"/>
              <a:t>SOLAS PROTOCOL 1988</a:t>
            </a:r>
          </a:p>
          <a:p>
            <a:pPr>
              <a:defRPr/>
            </a:pPr>
            <a:r>
              <a:rPr lang="en-US" dirty="0"/>
              <a:t>MARPOL 73/78 </a:t>
            </a:r>
          </a:p>
          <a:p>
            <a:pPr>
              <a:defRPr/>
            </a:pPr>
            <a:r>
              <a:rPr lang="en-US" dirty="0"/>
              <a:t>MARPOL PROTOCOL 1997</a:t>
            </a:r>
          </a:p>
          <a:p>
            <a:pPr>
              <a:defRPr/>
            </a:pPr>
            <a:r>
              <a:rPr lang="en-US" dirty="0"/>
              <a:t>STCW 1978</a:t>
            </a:r>
          </a:p>
          <a:p>
            <a:pPr>
              <a:defRPr/>
            </a:pPr>
            <a:r>
              <a:rPr lang="en-US" dirty="0"/>
              <a:t>LOAD LINES 1966 (LL66)</a:t>
            </a:r>
          </a:p>
          <a:p>
            <a:pPr>
              <a:defRPr/>
            </a:pPr>
            <a:r>
              <a:rPr lang="en-US" dirty="0"/>
              <a:t>LL 66 PROT 1988</a:t>
            </a:r>
          </a:p>
          <a:p>
            <a:pPr>
              <a:defRPr/>
            </a:pPr>
            <a:r>
              <a:rPr lang="en-US" dirty="0"/>
              <a:t>TONNAGE 1969</a:t>
            </a:r>
          </a:p>
          <a:p>
            <a:pPr>
              <a:defRPr/>
            </a:pPr>
            <a:r>
              <a:rPr lang="en-US" dirty="0"/>
              <a:t>COLREG </a:t>
            </a:r>
            <a:r>
              <a:rPr lang="en-US" dirty="0" smtClean="0"/>
              <a:t>1972</a:t>
            </a:r>
            <a:endParaRPr lang="en-US" dirty="0"/>
          </a:p>
        </p:txBody>
      </p:sp>
      <p:sp>
        <p:nvSpPr>
          <p:cNvPr id="35841" name="Title 1"/>
          <p:cNvSpPr>
            <a:spLocks noGrp="1"/>
          </p:cNvSpPr>
          <p:nvPr>
            <p:ph type="title"/>
          </p:nvPr>
        </p:nvSpPr>
        <p:spPr bwMode="auto">
          <a:xfrm>
            <a:off x="211138" y="220663"/>
            <a:ext cx="8721725" cy="849312"/>
          </a:xfrm>
          <a:noFill/>
          <a:ln>
            <a:miter lim="800000"/>
            <a:headEnd/>
            <a:tailEnd/>
          </a:ln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r>
              <a:rPr lang="en-US" b="1" dirty="0" smtClean="0"/>
              <a:t>Development of the Audit Scheme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58799" y="0"/>
            <a:ext cx="1474064" cy="9807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211138" y="1295400"/>
            <a:ext cx="8721725" cy="47990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GB" altLang="zh-CN" dirty="0" smtClean="0"/>
          </a:p>
          <a:p>
            <a:pPr marL="312738" lvl="1" indent="-250825">
              <a:defRPr/>
            </a:pPr>
            <a:endParaRPr lang="en-GB" dirty="0" smtClean="0"/>
          </a:p>
          <a:p>
            <a:pPr marL="312738" lvl="1" indent="-250825">
              <a:defRPr/>
            </a:pPr>
            <a:endParaRPr lang="en-GB" dirty="0"/>
          </a:p>
          <a:p>
            <a:pPr marL="312738" lvl="1" indent="-250825">
              <a:defRPr/>
            </a:pPr>
            <a:r>
              <a:rPr lang="en-GB" dirty="0" smtClean="0"/>
              <a:t>No objection or refusal to circulate the findings from audits to all Member States has been received</a:t>
            </a:r>
          </a:p>
          <a:p>
            <a:pPr marL="312738" lvl="1" indent="-250825">
              <a:defRPr/>
            </a:pPr>
            <a:r>
              <a:rPr lang="en-GB" dirty="0" smtClean="0"/>
              <a:t>Audits have been able to identify areas for improvement in all States audited</a:t>
            </a:r>
          </a:p>
          <a:p>
            <a:pPr marL="312738" lvl="1" indent="-250825">
              <a:defRPr/>
            </a:pPr>
            <a:r>
              <a:rPr lang="en-GB" dirty="0" smtClean="0"/>
              <a:t>Preparation for audits by Member States have identified gaps in existing maritime administration structures</a:t>
            </a:r>
          </a:p>
          <a:p>
            <a:pPr marL="312738" lvl="1" indent="-250825">
              <a:defRPr/>
            </a:pPr>
            <a:r>
              <a:rPr lang="en-GB" dirty="0" smtClean="0"/>
              <a:t>Audit results have led to the commitment of additional resources by States to their maritime administrations</a:t>
            </a:r>
          </a:p>
        </p:txBody>
      </p:sp>
      <p:sp>
        <p:nvSpPr>
          <p:cNvPr id="35841" name="Title 1"/>
          <p:cNvSpPr>
            <a:spLocks noGrp="1"/>
          </p:cNvSpPr>
          <p:nvPr>
            <p:ph type="title"/>
          </p:nvPr>
        </p:nvSpPr>
        <p:spPr bwMode="auto">
          <a:xfrm>
            <a:off x="211138" y="220663"/>
            <a:ext cx="8721725" cy="849312"/>
          </a:xfrm>
          <a:noFill/>
          <a:ln>
            <a:miter lim="800000"/>
            <a:headEnd/>
            <a:tailEnd/>
          </a:ln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r>
              <a:rPr lang="en-US" b="1" dirty="0" smtClean="0"/>
              <a:t>Audit Scheme Results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92280" y="-1"/>
            <a:ext cx="1840583" cy="26086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211138" y="1295400"/>
            <a:ext cx="8721725" cy="47990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GB" altLang="zh-CN" dirty="0" smtClean="0"/>
          </a:p>
          <a:p>
            <a:pPr>
              <a:defRPr/>
            </a:pPr>
            <a:endParaRPr lang="en-GB" altLang="zh-CN" dirty="0" smtClean="0"/>
          </a:p>
          <a:p>
            <a:r>
              <a:rPr lang="en-US" dirty="0" smtClean="0"/>
              <a:t>Continue </a:t>
            </a:r>
            <a:r>
              <a:rPr lang="en-US" dirty="0"/>
              <a:t>to nominate persons as </a:t>
            </a:r>
            <a:r>
              <a:rPr lang="en-US" dirty="0" smtClean="0"/>
              <a:t>auditors</a:t>
            </a:r>
          </a:p>
          <a:p>
            <a:endParaRPr lang="en-US" dirty="0" smtClean="0"/>
          </a:p>
          <a:p>
            <a:r>
              <a:rPr lang="en-US" dirty="0" smtClean="0"/>
              <a:t> Their </a:t>
            </a:r>
            <a:r>
              <a:rPr lang="en-US" dirty="0"/>
              <a:t>details should be input using the E-roster of experts and </a:t>
            </a:r>
            <a:r>
              <a:rPr lang="en-US" dirty="0" smtClean="0"/>
              <a:t>consultants</a:t>
            </a:r>
          </a:p>
          <a:p>
            <a:endParaRPr lang="en-US" dirty="0" smtClean="0"/>
          </a:p>
          <a:p>
            <a:r>
              <a:rPr lang="en-US" dirty="0"/>
              <a:t>P</a:t>
            </a:r>
            <a:r>
              <a:rPr lang="en-US" dirty="0" smtClean="0"/>
              <a:t>rocedure </a:t>
            </a:r>
            <a:r>
              <a:rPr lang="en-US" dirty="0"/>
              <a:t>is available through Circular Letter </a:t>
            </a:r>
            <a:r>
              <a:rPr lang="en-US" dirty="0" smtClean="0"/>
              <a:t>No.3547</a:t>
            </a:r>
          </a:p>
          <a:p>
            <a:endParaRPr lang="en-US" dirty="0"/>
          </a:p>
        </p:txBody>
      </p:sp>
      <p:sp>
        <p:nvSpPr>
          <p:cNvPr id="35841" name="Title 1"/>
          <p:cNvSpPr>
            <a:spLocks noGrp="1"/>
          </p:cNvSpPr>
          <p:nvPr>
            <p:ph type="title"/>
          </p:nvPr>
        </p:nvSpPr>
        <p:spPr bwMode="auto">
          <a:xfrm>
            <a:off x="211138" y="220663"/>
            <a:ext cx="8721725" cy="849312"/>
          </a:xfrm>
          <a:noFill/>
          <a:ln>
            <a:miter lim="800000"/>
            <a:headEnd/>
            <a:tailEnd/>
          </a:ln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r>
              <a:rPr lang="en-US" b="1" dirty="0" smtClean="0"/>
              <a:t>Auditors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24327" y="0"/>
            <a:ext cx="1408535" cy="10564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77901008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35696" y="4833928"/>
            <a:ext cx="1872208" cy="232575"/>
          </a:xfrm>
          <a:prstGeom prst="rect">
            <a:avLst/>
          </a:prstGeom>
          <a:noFill/>
        </p:spPr>
        <p:txBody>
          <a:bodyPr wrap="square" lIns="77925" tIns="38963" rIns="77925" bIns="38963" rtlCol="0">
            <a:spAutoFit/>
          </a:bodyPr>
          <a:lstStyle/>
          <a:p>
            <a:pPr algn="ctr"/>
            <a:r>
              <a:rPr lang="en-GB" sz="1000" dirty="0" smtClean="0">
                <a:solidFill>
                  <a:srgbClr val="495965"/>
                </a:solidFill>
                <a:latin typeface="Arial" pitchFamily="34" charset="0"/>
                <a:cs typeface="Arial" pitchFamily="34" charset="0"/>
                <a:hlinkClick r:id="rId2"/>
              </a:rPr>
              <a:t>twitter.com/</a:t>
            </a:r>
            <a:r>
              <a:rPr lang="en-GB" sz="1000" dirty="0" err="1" smtClean="0">
                <a:solidFill>
                  <a:srgbClr val="495965"/>
                </a:solidFill>
                <a:latin typeface="Arial" pitchFamily="34" charset="0"/>
                <a:cs typeface="Arial" pitchFamily="34" charset="0"/>
                <a:hlinkClick r:id="rId2"/>
              </a:rPr>
              <a:t>imohq</a:t>
            </a:r>
            <a:endParaRPr lang="en-GB" sz="1000" b="1" dirty="0" smtClean="0">
              <a:solidFill>
                <a:srgbClr val="4B92DB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47864" y="4833928"/>
            <a:ext cx="1440160" cy="232575"/>
          </a:xfrm>
          <a:prstGeom prst="rect">
            <a:avLst/>
          </a:prstGeom>
          <a:noFill/>
        </p:spPr>
        <p:txBody>
          <a:bodyPr wrap="square" lIns="77925" tIns="38963" rIns="77925" bIns="38963" rtlCol="0">
            <a:spAutoFit/>
          </a:bodyPr>
          <a:lstStyle/>
          <a:p>
            <a:pPr algn="ctr"/>
            <a:r>
              <a:rPr lang="en-GB" sz="1000" dirty="0" smtClean="0">
                <a:solidFill>
                  <a:srgbClr val="495965"/>
                </a:solidFill>
                <a:latin typeface="Arial" pitchFamily="34" charset="0"/>
                <a:cs typeface="Arial" pitchFamily="34" charset="0"/>
                <a:hlinkClick r:id="rId3"/>
              </a:rPr>
              <a:t>facebook.com/</a:t>
            </a:r>
            <a:r>
              <a:rPr lang="en-GB" sz="1000" dirty="0" err="1" smtClean="0">
                <a:solidFill>
                  <a:srgbClr val="495965"/>
                </a:solidFill>
                <a:latin typeface="Arial" pitchFamily="34" charset="0"/>
                <a:cs typeface="Arial" pitchFamily="34" charset="0"/>
                <a:hlinkClick r:id="rId3"/>
              </a:rPr>
              <a:t>imohq</a:t>
            </a:r>
            <a:endParaRPr lang="en-GB" sz="1000" b="1" dirty="0" smtClean="0">
              <a:solidFill>
                <a:srgbClr val="4B92DB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6016" y="4833928"/>
            <a:ext cx="1368152" cy="232575"/>
          </a:xfrm>
          <a:prstGeom prst="rect">
            <a:avLst/>
          </a:prstGeom>
          <a:noFill/>
        </p:spPr>
        <p:txBody>
          <a:bodyPr wrap="square" lIns="77925" tIns="38963" rIns="77925" bIns="38963" rtlCol="0">
            <a:spAutoFit/>
          </a:bodyPr>
          <a:lstStyle/>
          <a:p>
            <a:pPr algn="ctr"/>
            <a:r>
              <a:rPr lang="en-GB" sz="1000" err="1" smtClean="0">
                <a:solidFill>
                  <a:srgbClr val="495965"/>
                </a:solidFill>
                <a:latin typeface="Arial" pitchFamily="34" charset="0"/>
                <a:cs typeface="Arial" pitchFamily="34" charset="0"/>
                <a:hlinkClick r:id="rId4"/>
              </a:rPr>
              <a:t>youtube.com</a:t>
            </a:r>
            <a:r>
              <a:rPr lang="en-GB" sz="1000" smtClean="0">
                <a:solidFill>
                  <a:srgbClr val="495965"/>
                </a:solidFill>
                <a:latin typeface="Arial" pitchFamily="34" charset="0"/>
                <a:cs typeface="Arial" pitchFamily="34" charset="0"/>
                <a:hlinkClick r:id="rId4"/>
              </a:rPr>
              <a:t>/</a:t>
            </a:r>
            <a:r>
              <a:rPr lang="en-GB" sz="1000" err="1" smtClean="0">
                <a:solidFill>
                  <a:srgbClr val="495965"/>
                </a:solidFill>
                <a:latin typeface="Arial" pitchFamily="34" charset="0"/>
                <a:cs typeface="Arial" pitchFamily="34" charset="0"/>
                <a:hlinkClick r:id="rId4"/>
              </a:rPr>
              <a:t>imohq</a:t>
            </a:r>
            <a:endParaRPr lang="en-GB" sz="1000" b="1" smtClean="0">
              <a:solidFill>
                <a:srgbClr val="4B92DB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84168" y="4833928"/>
            <a:ext cx="1296144" cy="386464"/>
          </a:xfrm>
          <a:prstGeom prst="rect">
            <a:avLst/>
          </a:prstGeom>
          <a:noFill/>
        </p:spPr>
        <p:txBody>
          <a:bodyPr wrap="square" lIns="77925" tIns="38963" rIns="77925" bIns="38963" rtlCol="0">
            <a:spAutoFit/>
          </a:bodyPr>
          <a:lstStyle/>
          <a:p>
            <a:pPr algn="ctr"/>
            <a:r>
              <a:rPr lang="en-GB" sz="1000" err="1" smtClean="0">
                <a:solidFill>
                  <a:srgbClr val="495965"/>
                </a:solidFill>
                <a:latin typeface="Arial" pitchFamily="34" charset="0"/>
                <a:cs typeface="Arial" pitchFamily="34" charset="0"/>
                <a:hlinkClick r:id="rId5"/>
              </a:rPr>
              <a:t>flickr.com</a:t>
            </a:r>
            <a:r>
              <a:rPr lang="en-GB" sz="1000" smtClean="0">
                <a:solidFill>
                  <a:srgbClr val="495965"/>
                </a:solidFill>
                <a:latin typeface="Arial" pitchFamily="34" charset="0"/>
                <a:cs typeface="Arial" pitchFamily="34" charset="0"/>
                <a:hlinkClick r:id="rId5"/>
              </a:rPr>
              <a:t>/photos/</a:t>
            </a:r>
            <a:br>
              <a:rPr lang="en-GB" sz="1000" smtClean="0">
                <a:solidFill>
                  <a:srgbClr val="495965"/>
                </a:solidFill>
                <a:latin typeface="Arial" pitchFamily="34" charset="0"/>
                <a:cs typeface="Arial" pitchFamily="34" charset="0"/>
                <a:hlinkClick r:id="rId5"/>
              </a:rPr>
            </a:br>
            <a:r>
              <a:rPr lang="en-GB" sz="1000" smtClean="0">
                <a:solidFill>
                  <a:srgbClr val="495965"/>
                </a:solidFill>
                <a:latin typeface="Arial" pitchFamily="34" charset="0"/>
                <a:cs typeface="Arial" pitchFamily="34" charset="0"/>
                <a:hlinkClick r:id="rId5"/>
              </a:rPr>
              <a:t>imo-un/collections</a:t>
            </a:r>
            <a:endParaRPr lang="en-GB" sz="1000" b="1" smtClean="0">
              <a:solidFill>
                <a:srgbClr val="4B92DB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675024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 bwMode="auto">
          <a:xfrm>
            <a:off x="211138" y="1295400"/>
            <a:ext cx="8721725" cy="47990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  <a:p>
            <a:r>
              <a:rPr lang="en-GB" sz="2800" dirty="0" smtClean="0"/>
              <a:t>IMO has the responsibility to develop technical safety, security and pollution prevention standards related to maritime transport;</a:t>
            </a:r>
          </a:p>
          <a:p>
            <a:r>
              <a:rPr lang="en-GB" sz="2800" dirty="0" smtClean="0"/>
              <a:t>GOVERNMENTS have the duty to implement and enforce these standards;</a:t>
            </a:r>
          </a:p>
          <a:p>
            <a:r>
              <a:rPr lang="en-GB" sz="2800" dirty="0" smtClean="0"/>
              <a:t>RECOGNIZED ORGANIZATIONS have a duty to be impartial and exercise due diligence;</a:t>
            </a:r>
          </a:p>
        </p:txBody>
      </p:sp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211138" y="220663"/>
            <a:ext cx="8721725" cy="849312"/>
          </a:xfrm>
          <a:noFill/>
          <a:ln>
            <a:miter lim="800000"/>
            <a:headEnd/>
            <a:tailEnd/>
          </a:ln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Main Actors</a:t>
            </a:r>
            <a:endParaRPr lang="en-US" b="1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58799" y="0"/>
            <a:ext cx="1474064" cy="9807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 bwMode="auto">
          <a:xfrm>
            <a:off x="211138" y="1295400"/>
            <a:ext cx="8721725" cy="47990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  <a:p>
            <a:r>
              <a:rPr lang="en-GB" sz="2800" dirty="0" smtClean="0"/>
              <a:t>SHIPPING COMPANIES are responsible for applying the same standards to individual ships; and</a:t>
            </a:r>
          </a:p>
          <a:p>
            <a:r>
              <a:rPr lang="en-GB" sz="2800" dirty="0" smtClean="0"/>
              <a:t>SHIPBOARD PERSONNEL have the task of putting into operation the various safety and anti-pollution measures applicable to the ship.</a:t>
            </a:r>
          </a:p>
        </p:txBody>
      </p:sp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211138" y="220663"/>
            <a:ext cx="8721725" cy="849312"/>
          </a:xfrm>
          <a:noFill/>
          <a:ln>
            <a:miter lim="800000"/>
            <a:headEnd/>
            <a:tailEnd/>
          </a:ln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Main Actors</a:t>
            </a:r>
            <a:endParaRPr lang="en-US" b="1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58799" y="0"/>
            <a:ext cx="1474064" cy="9807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55787695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211138" y="1295400"/>
            <a:ext cx="8721725" cy="4799013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u="sng" dirty="0" smtClean="0"/>
              <a:t>Regulatory</a:t>
            </a:r>
            <a:r>
              <a:rPr lang="en-GB" dirty="0" smtClean="0"/>
              <a:t> and </a:t>
            </a:r>
            <a:r>
              <a:rPr lang="en-GB" u="sng" dirty="0" smtClean="0"/>
              <a:t>enforcement</a:t>
            </a:r>
            <a:r>
              <a:rPr lang="en-GB" dirty="0" smtClean="0"/>
              <a:t> responsibilities</a:t>
            </a:r>
          </a:p>
          <a:p>
            <a:pPr lvl="1">
              <a:defRPr/>
            </a:pPr>
            <a:r>
              <a:rPr lang="en-GB" dirty="0" smtClean="0"/>
              <a:t>to the satisfaction of the Administration</a:t>
            </a:r>
          </a:p>
          <a:p>
            <a:pPr lvl="1">
              <a:defRPr/>
            </a:pPr>
            <a:r>
              <a:rPr lang="en-GB" dirty="0" smtClean="0"/>
              <a:t>equivalency and exemption provisions</a:t>
            </a:r>
          </a:p>
          <a:p>
            <a:pPr lvl="1">
              <a:defRPr/>
            </a:pPr>
            <a:r>
              <a:rPr lang="en-GB" dirty="0" smtClean="0"/>
              <a:t>unrestrained powers to delegate statutory work</a:t>
            </a:r>
          </a:p>
          <a:p>
            <a:pPr lvl="1">
              <a:defRPr/>
            </a:pPr>
            <a:endParaRPr lang="en-GB" dirty="0" smtClean="0"/>
          </a:p>
          <a:p>
            <a:pPr>
              <a:defRPr/>
            </a:pPr>
            <a:r>
              <a:rPr lang="en-GB" dirty="0" smtClean="0"/>
              <a:t>Considerable </a:t>
            </a:r>
            <a:r>
              <a:rPr lang="en-GB" u="sng" dirty="0" smtClean="0"/>
              <a:t>variance</a:t>
            </a:r>
            <a:r>
              <a:rPr lang="en-GB" dirty="0" smtClean="0"/>
              <a:t> in implementation of instruments leading to:</a:t>
            </a:r>
          </a:p>
          <a:p>
            <a:pPr lvl="1">
              <a:defRPr/>
            </a:pPr>
            <a:r>
              <a:rPr lang="en-GB" dirty="0" smtClean="0"/>
              <a:t>partial or full delegation of statutory work to </a:t>
            </a:r>
            <a:r>
              <a:rPr lang="en-GB" u="sng" dirty="0" smtClean="0"/>
              <a:t>non-State</a:t>
            </a:r>
            <a:r>
              <a:rPr lang="en-GB" dirty="0" smtClean="0"/>
              <a:t> entities</a:t>
            </a:r>
          </a:p>
          <a:p>
            <a:pPr lvl="1">
              <a:defRPr/>
            </a:pPr>
            <a:r>
              <a:rPr lang="en-GB" u="sng" dirty="0" smtClean="0"/>
              <a:t>different degrees </a:t>
            </a:r>
            <a:r>
              <a:rPr lang="en-GB" dirty="0" smtClean="0"/>
              <a:t>of implementation and enforcement</a:t>
            </a:r>
          </a:p>
          <a:p>
            <a:pPr lvl="1">
              <a:defRPr/>
            </a:pPr>
            <a:r>
              <a:rPr lang="en-GB" u="sng" dirty="0" smtClean="0"/>
              <a:t>absence of State accountability </a:t>
            </a:r>
            <a:r>
              <a:rPr lang="en-GB" dirty="0" smtClean="0"/>
              <a:t>makes ship registration an attractive and legitimate State business</a:t>
            </a:r>
          </a:p>
          <a:p>
            <a:pPr lvl="1">
              <a:defRPr/>
            </a:pPr>
            <a:r>
              <a:rPr lang="en-GB" u="sng" dirty="0" smtClean="0"/>
              <a:t>lack of uniform flag State enforcement </a:t>
            </a:r>
            <a:r>
              <a:rPr lang="en-GB" dirty="0" smtClean="0"/>
              <a:t>creates varying economic advantage to </a:t>
            </a:r>
            <a:r>
              <a:rPr lang="en-GB" dirty="0" err="1" smtClean="0"/>
              <a:t>shipowners</a:t>
            </a:r>
            <a:endParaRPr lang="en-GB" dirty="0" smtClean="0"/>
          </a:p>
          <a:p>
            <a:pPr>
              <a:defRPr/>
            </a:pPr>
            <a:endParaRPr lang="en-GB" dirty="0"/>
          </a:p>
        </p:txBody>
      </p:sp>
      <p:sp>
        <p:nvSpPr>
          <p:cNvPr id="16385" name="Title 1"/>
          <p:cNvSpPr>
            <a:spLocks noGrp="1"/>
          </p:cNvSpPr>
          <p:nvPr>
            <p:ph type="title"/>
          </p:nvPr>
        </p:nvSpPr>
        <p:spPr bwMode="auto">
          <a:xfrm>
            <a:off x="211138" y="220663"/>
            <a:ext cx="8721725" cy="849312"/>
          </a:xfrm>
          <a:noFill/>
          <a:ln>
            <a:miter lim="800000"/>
            <a:headEnd/>
            <a:tailEnd/>
          </a:ln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r>
              <a:rPr lang="en-US" b="1" dirty="0" smtClean="0"/>
              <a:t>Flag State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36295" y="0"/>
            <a:ext cx="1698473" cy="10503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211138" y="1295400"/>
            <a:ext cx="8721725" cy="4799013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u="sng" dirty="0" smtClean="0">
                <a:ea typeface="ＭＳ Ｐゴシック" panose="020B0600070205080204" pitchFamily="34" charset="-128"/>
              </a:rPr>
              <a:t>Act </a:t>
            </a:r>
            <a:r>
              <a:rPr lang="en-GB" u="sng" dirty="0">
                <a:ea typeface="ＭＳ Ｐゴシック" panose="020B0600070205080204" pitchFamily="34" charset="-128"/>
              </a:rPr>
              <a:t>on behalf of flag States</a:t>
            </a:r>
            <a:r>
              <a:rPr lang="en-GB" dirty="0">
                <a:ea typeface="ＭＳ Ｐゴシック" panose="020B0600070205080204" pitchFamily="34" charset="-128"/>
              </a:rPr>
              <a:t>, form part of a </a:t>
            </a:r>
            <a:r>
              <a:rPr lang="en-GB" dirty="0" smtClean="0">
                <a:ea typeface="ＭＳ Ｐゴシック" panose="020B0600070205080204" pitchFamily="34" charset="-128"/>
              </a:rPr>
              <a:t>State's </a:t>
            </a:r>
            <a:r>
              <a:rPr lang="en-GB" dirty="0">
                <a:ea typeface="ＭＳ Ｐゴシック" panose="020B0600070205080204" pitchFamily="34" charset="-128"/>
              </a:rPr>
              <a:t>enforcement mechanism</a:t>
            </a:r>
          </a:p>
          <a:p>
            <a:pPr>
              <a:defRPr/>
            </a:pPr>
            <a:endParaRPr lang="en-GB" dirty="0">
              <a:ea typeface="ＭＳ Ｐゴシック" panose="020B0600070205080204" pitchFamily="34" charset="-128"/>
            </a:endParaRPr>
          </a:p>
          <a:p>
            <a:pPr>
              <a:defRPr/>
            </a:pPr>
            <a:r>
              <a:rPr lang="en-GB" u="sng" dirty="0">
                <a:ea typeface="ＭＳ Ｐゴシック" panose="020B0600070205080204" pitchFamily="34" charset="-128"/>
              </a:rPr>
              <a:t>Commercial pressures </a:t>
            </a:r>
            <a:r>
              <a:rPr lang="en-GB" dirty="0">
                <a:ea typeface="ＭＳ Ｐゴシック" panose="020B0600070205080204" pitchFamily="34" charset="-128"/>
              </a:rPr>
              <a:t>have intensified the </a:t>
            </a:r>
            <a:r>
              <a:rPr lang="en-GB" u="sng" dirty="0">
                <a:ea typeface="ＭＳ Ｐゴシック" panose="020B0600070205080204" pitchFamily="34" charset="-128"/>
              </a:rPr>
              <a:t>conflict</a:t>
            </a:r>
            <a:r>
              <a:rPr lang="en-GB" dirty="0">
                <a:ea typeface="ＭＳ Ｐゴシック" panose="020B0600070205080204" pitchFamily="34" charset="-128"/>
              </a:rPr>
              <a:t> between the </a:t>
            </a:r>
            <a:r>
              <a:rPr lang="en-GB" dirty="0" smtClean="0">
                <a:ea typeface="ＭＳ Ｐゴシック" panose="020B0600070205080204" pitchFamily="34" charset="-128"/>
              </a:rPr>
              <a:t>ROs</a:t>
            </a:r>
            <a:r>
              <a:rPr lang="en-GB" dirty="0">
                <a:ea typeface="ＭＳ Ｐゴシック" panose="020B0600070205080204" pitchFamily="34" charset="-128"/>
              </a:rPr>
              <a:t>'</a:t>
            </a:r>
            <a:r>
              <a:rPr lang="en-GB" dirty="0" smtClean="0">
                <a:ea typeface="ＭＳ Ｐゴシック" panose="020B0600070205080204" pitchFamily="34" charset="-128"/>
              </a:rPr>
              <a:t> </a:t>
            </a:r>
            <a:r>
              <a:rPr lang="en-GB" dirty="0">
                <a:ea typeface="ＭＳ Ｐゴシック" panose="020B0600070205080204" pitchFamily="34" charset="-128"/>
              </a:rPr>
              <a:t>role as certifier </a:t>
            </a:r>
            <a:r>
              <a:rPr lang="en-GB" dirty="0" smtClean="0">
                <a:ea typeface="ＭＳ Ｐゴシック" panose="020B0600070205080204" pitchFamily="34" charset="-128"/>
              </a:rPr>
              <a:t>and </a:t>
            </a:r>
            <a:r>
              <a:rPr lang="en-GB" dirty="0">
                <a:ea typeface="ＭＳ Ｐゴシック" panose="020B0600070205080204" pitchFamily="34" charset="-128"/>
              </a:rPr>
              <a:t>inspector on behalf of flag States and their commercial relationship with owner/clients</a:t>
            </a:r>
          </a:p>
          <a:p>
            <a:pPr>
              <a:defRPr/>
            </a:pPr>
            <a:endParaRPr lang="en-GB" dirty="0">
              <a:ea typeface="ＭＳ Ｐゴシック" panose="020B0600070205080204" pitchFamily="34" charset="-128"/>
            </a:endParaRPr>
          </a:p>
          <a:p>
            <a:pPr>
              <a:defRPr/>
            </a:pPr>
            <a:r>
              <a:rPr lang="en-GB" dirty="0">
                <a:ea typeface="ＭＳ Ｐゴシック" panose="020B0600070205080204" pitchFamily="34" charset="-128"/>
              </a:rPr>
              <a:t>The ultimate </a:t>
            </a:r>
            <a:r>
              <a:rPr lang="en-GB" u="sng" dirty="0">
                <a:ea typeface="ＭＳ Ｐゴシック" panose="020B0600070205080204" pitchFamily="34" charset="-128"/>
              </a:rPr>
              <a:t>sanction</a:t>
            </a:r>
            <a:r>
              <a:rPr lang="en-GB" dirty="0">
                <a:ea typeface="ＭＳ Ｐゴシック" panose="020B0600070205080204" pitchFamily="34" charset="-128"/>
              </a:rPr>
              <a:t> for non-compliance with the classification rules is the loss of </a:t>
            </a:r>
            <a:r>
              <a:rPr lang="en-GB" dirty="0" smtClean="0">
                <a:ea typeface="ＭＳ Ｐゴシック" panose="020B0600070205080204" pitchFamily="34" charset="-128"/>
              </a:rPr>
              <a:t>class</a:t>
            </a:r>
          </a:p>
          <a:p>
            <a:pPr>
              <a:defRPr/>
            </a:pPr>
            <a:endParaRPr lang="en-GB" dirty="0" smtClean="0">
              <a:ea typeface="ＭＳ Ｐゴシック" panose="020B0600070205080204" pitchFamily="34" charset="-128"/>
            </a:endParaRPr>
          </a:p>
          <a:p>
            <a:pPr>
              <a:defRPr/>
            </a:pPr>
            <a:r>
              <a:rPr lang="en-GB" u="sng" dirty="0" smtClean="0">
                <a:ea typeface="ＭＳ Ｐゴシック" panose="020B0600070205080204" pitchFamily="34" charset="-128"/>
              </a:rPr>
              <a:t>No </a:t>
            </a:r>
            <a:r>
              <a:rPr lang="en-GB" u="sng" dirty="0" smtClean="0"/>
              <a:t> independent international mechanism </a:t>
            </a:r>
            <a:r>
              <a:rPr lang="en-GB" dirty="0" smtClean="0"/>
              <a:t>to evaluate and confirm the competence of ROs</a:t>
            </a:r>
          </a:p>
          <a:p>
            <a:pPr>
              <a:defRPr/>
            </a:pPr>
            <a:endParaRPr lang="en-GB" dirty="0">
              <a:ea typeface="ＭＳ Ｐゴシック" panose="020B0600070205080204" pitchFamily="34" charset="-128"/>
            </a:endParaRPr>
          </a:p>
        </p:txBody>
      </p:sp>
      <p:sp>
        <p:nvSpPr>
          <p:cNvPr id="18433" name="Title 1"/>
          <p:cNvSpPr>
            <a:spLocks noGrp="1"/>
          </p:cNvSpPr>
          <p:nvPr>
            <p:ph type="title"/>
          </p:nvPr>
        </p:nvSpPr>
        <p:spPr bwMode="auto">
          <a:xfrm>
            <a:off x="211138" y="220663"/>
            <a:ext cx="8721725" cy="849312"/>
          </a:xfrm>
          <a:noFill/>
          <a:ln>
            <a:miter lim="800000"/>
            <a:headEnd/>
            <a:tailEnd/>
          </a:ln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 marL="61913" indent="0">
              <a:defRPr/>
            </a:pPr>
            <a:r>
              <a:rPr lang="en-US" b="1" dirty="0" smtClean="0">
                <a:ea typeface="ＭＳ Ｐゴシック" panose="020B0600070205080204" pitchFamily="34" charset="-128"/>
              </a:rPr>
              <a:t>Recognized Organizations (ROs)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36295" y="0"/>
            <a:ext cx="1698473" cy="10503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211139" y="1295400"/>
            <a:ext cx="7241182" cy="4799013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dirty="0" smtClean="0">
                <a:ea typeface="ＭＳ Ｐゴシック" panose="020B0600070205080204" pitchFamily="34" charset="-128"/>
              </a:rPr>
              <a:t>All </a:t>
            </a:r>
            <a:r>
              <a:rPr lang="en-GB" dirty="0">
                <a:ea typeface="ＭＳ Ｐゴシック" panose="020B0600070205080204" pitchFamily="34" charset="-128"/>
              </a:rPr>
              <a:t>of the critical conventions, including UNCLOS, </a:t>
            </a:r>
            <a:r>
              <a:rPr lang="en-GB" dirty="0" smtClean="0">
                <a:ea typeface="ＭＳ Ｐゴシック" panose="020B0600070205080204" pitchFamily="34" charset="-128"/>
              </a:rPr>
              <a:t>include </a:t>
            </a:r>
            <a:r>
              <a:rPr lang="en-GB" dirty="0">
                <a:ea typeface="ＭＳ Ｐゴシック" panose="020B0600070205080204" pitchFamily="34" charset="-128"/>
              </a:rPr>
              <a:t>provisions </a:t>
            </a:r>
            <a:r>
              <a:rPr lang="en-GB" dirty="0" smtClean="0">
                <a:ea typeface="ＭＳ Ｐゴシック" panose="020B0600070205080204" pitchFamily="34" charset="-128"/>
              </a:rPr>
              <a:t>for port </a:t>
            </a:r>
            <a:r>
              <a:rPr lang="en-GB" dirty="0">
                <a:ea typeface="ＭＳ Ｐゴシック" panose="020B0600070205080204" pitchFamily="34" charset="-128"/>
              </a:rPr>
              <a:t>State </a:t>
            </a:r>
            <a:r>
              <a:rPr lang="en-GB" dirty="0" smtClean="0">
                <a:ea typeface="ＭＳ Ｐゴシック" panose="020B0600070205080204" pitchFamily="34" charset="-128"/>
              </a:rPr>
              <a:t>control</a:t>
            </a:r>
            <a:endParaRPr lang="en-GB" dirty="0">
              <a:ea typeface="ＭＳ Ｐゴシック" panose="020B0600070205080204" pitchFamily="34" charset="-128"/>
            </a:endParaRPr>
          </a:p>
          <a:p>
            <a:pPr>
              <a:defRPr/>
            </a:pPr>
            <a:endParaRPr lang="en-GB" dirty="0">
              <a:ea typeface="ＭＳ Ｐゴシック" panose="020B0600070205080204" pitchFamily="34" charset="-128"/>
            </a:endParaRPr>
          </a:p>
          <a:p>
            <a:pPr>
              <a:defRPr/>
            </a:pPr>
            <a:r>
              <a:rPr lang="en-GB" dirty="0" smtClean="0">
                <a:ea typeface="ＭＳ Ｐゴシック" panose="020B0600070205080204" pitchFamily="34" charset="-128"/>
              </a:rPr>
              <a:t>Right </a:t>
            </a:r>
            <a:r>
              <a:rPr lang="en-GB" dirty="0">
                <a:ea typeface="ＭＳ Ｐゴシック" panose="020B0600070205080204" pitchFamily="34" charset="-128"/>
              </a:rPr>
              <a:t>of intervention is conditional</a:t>
            </a:r>
            <a:r>
              <a:rPr lang="en-GB" dirty="0" smtClean="0">
                <a:ea typeface="ＭＳ Ｐゴシック" panose="020B0600070205080204" pitchFamily="34" charset="-128"/>
              </a:rPr>
              <a:t>, </a:t>
            </a:r>
            <a:r>
              <a:rPr lang="en-GB" dirty="0">
                <a:ea typeface="ＭＳ Ｐゴシック" panose="020B0600070205080204" pitchFamily="34" charset="-128"/>
              </a:rPr>
              <a:t>a small measure to protect the notion of SOVEREIGNTY</a:t>
            </a:r>
          </a:p>
          <a:p>
            <a:pPr>
              <a:defRPr/>
            </a:pPr>
            <a:endParaRPr lang="en-GB" dirty="0">
              <a:ea typeface="ＭＳ Ｐゴシック" panose="020B0600070205080204" pitchFamily="34" charset="-128"/>
            </a:endParaRPr>
          </a:p>
          <a:p>
            <a:pPr>
              <a:defRPr/>
            </a:pPr>
            <a:r>
              <a:rPr lang="en-GB" dirty="0" smtClean="0">
                <a:ea typeface="ＭＳ Ｐゴシック" panose="020B0600070205080204" pitchFamily="34" charset="-128"/>
              </a:rPr>
              <a:t>To unify the application of port State control, </a:t>
            </a:r>
            <a:r>
              <a:rPr lang="en-GB" u="sng" dirty="0" smtClean="0">
                <a:ea typeface="ＭＳ Ｐゴシック" panose="020B0600070205080204" pitchFamily="34" charset="-128"/>
              </a:rPr>
              <a:t>strict </a:t>
            </a:r>
            <a:r>
              <a:rPr lang="en-GB" u="sng" dirty="0">
                <a:ea typeface="ＭＳ Ｐゴシック" panose="020B0600070205080204" pitchFamily="34" charset="-128"/>
              </a:rPr>
              <a:t>guidelines and procedures have been developed </a:t>
            </a:r>
            <a:r>
              <a:rPr lang="en-GB" u="sng" dirty="0" smtClean="0">
                <a:ea typeface="ＭＳ Ｐゴシック" panose="020B0600070205080204" pitchFamily="34" charset="-128"/>
              </a:rPr>
              <a:t>by </a:t>
            </a:r>
            <a:r>
              <a:rPr lang="en-GB" u="sng" dirty="0">
                <a:ea typeface="ＭＳ Ｐゴシック" panose="020B0600070205080204" pitchFamily="34" charset="-128"/>
              </a:rPr>
              <a:t>IMO for the conduct of port State </a:t>
            </a:r>
            <a:r>
              <a:rPr lang="en-GB" u="sng" dirty="0" smtClean="0">
                <a:ea typeface="ＭＳ Ｐゴシック" panose="020B0600070205080204" pitchFamily="34" charset="-128"/>
              </a:rPr>
              <a:t>contro</a:t>
            </a:r>
            <a:r>
              <a:rPr lang="en-GB" dirty="0" smtClean="0">
                <a:ea typeface="ＭＳ Ｐゴシック" panose="020B0600070205080204" pitchFamily="34" charset="-128"/>
              </a:rPr>
              <a:t>l</a:t>
            </a:r>
            <a:endParaRPr lang="en-GB" dirty="0">
              <a:ea typeface="ＭＳ Ｐゴシック" panose="020B0600070205080204" pitchFamily="34" charset="-128"/>
            </a:endParaRPr>
          </a:p>
        </p:txBody>
      </p:sp>
      <p:sp>
        <p:nvSpPr>
          <p:cNvPr id="20481" name="Title 1"/>
          <p:cNvSpPr>
            <a:spLocks noGrp="1"/>
          </p:cNvSpPr>
          <p:nvPr>
            <p:ph type="title"/>
          </p:nvPr>
        </p:nvSpPr>
        <p:spPr bwMode="auto">
          <a:xfrm>
            <a:off x="211138" y="220663"/>
            <a:ext cx="8721725" cy="849312"/>
          </a:xfrm>
          <a:noFill/>
          <a:ln>
            <a:miter lim="800000"/>
            <a:headEnd/>
            <a:tailEnd/>
          </a:ln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 marL="61913" indent="0">
              <a:defRPr/>
            </a:pPr>
            <a:r>
              <a:rPr lang="en-US" b="1" dirty="0" smtClean="0">
                <a:ea typeface="ＭＳ Ｐゴシック" panose="020B0600070205080204" pitchFamily="34" charset="-128"/>
              </a:rPr>
              <a:t>Port State Control (PSC)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52321" y="2132856"/>
            <a:ext cx="1457676" cy="2073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211138" y="1295400"/>
            <a:ext cx="8721725" cy="4799013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dirty="0" smtClean="0"/>
              <a:t>Has and continues to </a:t>
            </a:r>
            <a:r>
              <a:rPr lang="en-GB" u="sng" dirty="0" smtClean="0"/>
              <a:t>work in enforcing standards</a:t>
            </a:r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r>
              <a:rPr lang="en-GB" u="sng" dirty="0" smtClean="0"/>
              <a:t>Reduces risk</a:t>
            </a:r>
            <a:r>
              <a:rPr lang="en-GB" dirty="0" smtClean="0"/>
              <a:t> of sub-standard shipping</a:t>
            </a:r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r>
              <a:rPr lang="en-GB" dirty="0" smtClean="0"/>
              <a:t>Statistics and detention information are </a:t>
            </a:r>
            <a:r>
              <a:rPr lang="en-GB" u="sng" dirty="0" smtClean="0"/>
              <a:t>made public</a:t>
            </a:r>
            <a:endParaRPr lang="en-GB" u="sng" dirty="0">
              <a:ea typeface="ＭＳ Ｐゴシック" panose="020B0600070205080204" pitchFamily="34" charset="-128"/>
            </a:endParaRPr>
          </a:p>
        </p:txBody>
      </p:sp>
      <p:sp>
        <p:nvSpPr>
          <p:cNvPr id="20481" name="Title 1"/>
          <p:cNvSpPr>
            <a:spLocks noGrp="1"/>
          </p:cNvSpPr>
          <p:nvPr>
            <p:ph type="title"/>
          </p:nvPr>
        </p:nvSpPr>
        <p:spPr bwMode="auto">
          <a:xfrm>
            <a:off x="211138" y="220663"/>
            <a:ext cx="8721725" cy="849312"/>
          </a:xfrm>
          <a:noFill/>
          <a:ln>
            <a:miter lim="800000"/>
            <a:headEnd/>
            <a:tailEnd/>
          </a:ln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 marL="61913" indent="0">
              <a:defRPr/>
            </a:pPr>
            <a:r>
              <a:rPr lang="en-US" b="1" dirty="0" smtClean="0">
                <a:ea typeface="ＭＳ Ｐゴシック" panose="020B0600070205080204" pitchFamily="34" charset="-128"/>
              </a:rPr>
              <a:t>Port State Control (PSC)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52321" y="2132856"/>
            <a:ext cx="1457676" cy="2073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50825" y="1268413"/>
            <a:ext cx="8721725" cy="3476625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>
                <a:ea typeface="ＭＳ Ｐゴシック" charset="0"/>
              </a:rPr>
              <a:t>The IMO Convention </a:t>
            </a:r>
            <a:r>
              <a:rPr lang="en-GB" u="sng" dirty="0" smtClean="0">
                <a:ea typeface="ＭＳ Ｐゴシック" charset="0"/>
              </a:rPr>
              <a:t>excludes</a:t>
            </a:r>
            <a:r>
              <a:rPr lang="en-GB" dirty="0" smtClean="0">
                <a:ea typeface="ＭＳ Ｐゴシック" charset="0"/>
              </a:rPr>
              <a:t> provisions for an enforcement </a:t>
            </a:r>
            <a:r>
              <a:rPr lang="en-GB" dirty="0">
                <a:ea typeface="ＭＳ Ｐゴシック" charset="0"/>
              </a:rPr>
              <a:t>and monitoring </a:t>
            </a:r>
            <a:r>
              <a:rPr lang="en-GB" dirty="0" smtClean="0">
                <a:ea typeface="ＭＳ Ｐゴシック" charset="0"/>
              </a:rPr>
              <a:t>role</a:t>
            </a:r>
            <a:endParaRPr lang="en-GB" dirty="0">
              <a:ea typeface="ＭＳ Ｐゴシック" charset="0"/>
            </a:endParaRPr>
          </a:p>
          <a:p>
            <a:pPr eaLnBrk="1" hangingPunct="1">
              <a:defRPr/>
            </a:pPr>
            <a:endParaRPr lang="en-GB" dirty="0">
              <a:ea typeface="ＭＳ Ｐゴシック" charset="0"/>
            </a:endParaRPr>
          </a:p>
          <a:p>
            <a:pPr eaLnBrk="1" hangingPunct="1">
              <a:defRPr/>
            </a:pPr>
            <a:r>
              <a:rPr lang="en-GB" dirty="0">
                <a:ea typeface="ＭＳ Ｐゴシック" charset="0"/>
              </a:rPr>
              <a:t>With the drive for greater transparency and accountability, it has often been said that </a:t>
            </a:r>
            <a:r>
              <a:rPr lang="en-GB" u="sng" dirty="0">
                <a:ea typeface="ＭＳ Ｐゴシック" charset="0"/>
              </a:rPr>
              <a:t>IMO needs teeth </a:t>
            </a:r>
            <a:r>
              <a:rPr lang="en-GB" dirty="0">
                <a:ea typeface="ＭＳ Ｐゴシック" charset="0"/>
              </a:rPr>
              <a:t>to ensure </a:t>
            </a:r>
            <a:r>
              <a:rPr lang="en-GB" dirty="0" smtClean="0">
                <a:ea typeface="ＭＳ Ｐゴシック" charset="0"/>
              </a:rPr>
              <a:t>compliance  </a:t>
            </a:r>
            <a:endParaRPr lang="en-GB" dirty="0">
              <a:ea typeface="ＭＳ Ｐゴシック" charset="0"/>
            </a:endParaRPr>
          </a:p>
          <a:p>
            <a:pPr eaLnBrk="1" hangingPunct="1">
              <a:defRPr/>
            </a:pPr>
            <a:endParaRPr lang="en-GB" dirty="0">
              <a:ea typeface="ＭＳ Ｐゴシック" charset="0"/>
            </a:endParaRPr>
          </a:p>
          <a:p>
            <a:pPr eaLnBrk="1" hangingPunct="1">
              <a:defRPr/>
            </a:pPr>
            <a:r>
              <a:rPr lang="en-GB" dirty="0" smtClean="0">
                <a:ea typeface="ＭＳ Ｐゴシック" charset="0"/>
              </a:rPr>
              <a:t>Need for measuring the effectiveness of IMO standards</a:t>
            </a:r>
            <a:endParaRPr lang="en-US" dirty="0">
              <a:latin typeface="+mj-lt"/>
              <a:ea typeface="Arial" charset="0"/>
            </a:endParaRPr>
          </a:p>
        </p:txBody>
      </p:sp>
      <p:sp>
        <p:nvSpPr>
          <p:cNvPr id="22529" name="Title 1"/>
          <p:cNvSpPr>
            <a:spLocks noGrp="1"/>
          </p:cNvSpPr>
          <p:nvPr>
            <p:ph type="title"/>
          </p:nvPr>
        </p:nvSpPr>
        <p:spPr bwMode="auto">
          <a:xfrm>
            <a:off x="250825" y="227013"/>
            <a:ext cx="8721725" cy="849312"/>
          </a:xfrm>
          <a:noFill/>
          <a:ln>
            <a:miter lim="800000"/>
            <a:headEnd/>
            <a:tailEnd/>
          </a:ln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r>
              <a:rPr lang="en-GB" sz="2400" b="1" dirty="0" smtClean="0"/>
              <a:t>IMO Role</a:t>
            </a:r>
          </a:p>
        </p:txBody>
      </p:sp>
      <p:pic>
        <p:nvPicPr>
          <p:cNvPr id="22530" name="Picture 23" descr="Ship sinking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564063"/>
            <a:ext cx="304800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24" descr="Inspector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0" y="4564063"/>
            <a:ext cx="304800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25" descr="Ship behind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6000" y="4564063"/>
            <a:ext cx="304800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Box 8"/>
          <p:cNvSpPr txBox="1">
            <a:spLocks noChangeArrowheads="1"/>
          </p:cNvSpPr>
          <p:nvPr/>
        </p:nvSpPr>
        <p:spPr bwMode="auto">
          <a:xfrm>
            <a:off x="250825" y="6365875"/>
            <a:ext cx="2089150" cy="231775"/>
          </a:xfrm>
          <a:prstGeom prst="rect">
            <a:avLst/>
          </a:prstGeom>
          <a:solidFill>
            <a:srgbClr val="4B92DB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900">
                <a:solidFill>
                  <a:srgbClr val="FFFFFF"/>
                </a:solidFill>
                <a:latin typeface="Arial" pitchFamily="34" charset="0"/>
              </a:rPr>
              <a:t>MARITIME SAFETY DIVISION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58799" y="0"/>
            <a:ext cx="1474064" cy="9807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50825" y="1268413"/>
            <a:ext cx="8721725" cy="3476625"/>
          </a:xfrm>
        </p:spPr>
        <p:txBody>
          <a:bodyPr/>
          <a:lstStyle/>
          <a:p>
            <a:pPr eaLnBrk="1" hangingPunct="1">
              <a:defRPr/>
            </a:pPr>
            <a:r>
              <a:rPr lang="en-GB" u="sng" dirty="0" smtClean="0"/>
              <a:t>No authoritative </a:t>
            </a:r>
            <a:r>
              <a:rPr lang="en-GB" dirty="0" smtClean="0"/>
              <a:t>methodology for Member States to measure their contribution towards improving </a:t>
            </a:r>
            <a:r>
              <a:rPr lang="en-GB" u="sng" dirty="0" smtClean="0"/>
              <a:t>maritime safety </a:t>
            </a:r>
            <a:r>
              <a:rPr lang="en-GB" dirty="0" smtClean="0"/>
              <a:t>and </a:t>
            </a:r>
            <a:r>
              <a:rPr lang="en-GB" u="sng" dirty="0" smtClean="0"/>
              <a:t>pollution prevention</a:t>
            </a:r>
            <a:r>
              <a:rPr lang="en-GB" dirty="0" smtClean="0">
                <a:ea typeface="ＭＳ Ｐゴシック" charset="0"/>
              </a:rPr>
              <a:t>.</a:t>
            </a:r>
            <a:endParaRPr lang="en-GB" dirty="0">
              <a:ea typeface="ＭＳ Ｐゴシック" charset="0"/>
            </a:endParaRPr>
          </a:p>
          <a:p>
            <a:pPr eaLnBrk="1" hangingPunct="1">
              <a:defRPr/>
            </a:pPr>
            <a:endParaRPr lang="en-GB" dirty="0">
              <a:ea typeface="ＭＳ Ｐゴシック" charset="0"/>
            </a:endParaRPr>
          </a:p>
          <a:p>
            <a:pPr eaLnBrk="1" hangingPunct="1">
              <a:defRPr/>
            </a:pPr>
            <a:r>
              <a:rPr lang="en-GB" dirty="0" smtClean="0">
                <a:solidFill>
                  <a:srgbClr val="4B92DB"/>
                </a:solidFill>
              </a:rPr>
              <a:t>FSI Sub-Committee</a:t>
            </a:r>
            <a:r>
              <a:rPr lang="en-GB" dirty="0" smtClean="0"/>
              <a:t> (renamed III Sub-Committee)</a:t>
            </a:r>
            <a:r>
              <a:rPr lang="en-GB" dirty="0" smtClean="0">
                <a:solidFill>
                  <a:srgbClr val="4B92DB"/>
                </a:solidFill>
              </a:rPr>
              <a:t> </a:t>
            </a:r>
            <a:r>
              <a:rPr lang="en-GB" dirty="0" smtClean="0"/>
              <a:t>established to review implementation and enforcement issues by Member States</a:t>
            </a:r>
            <a:r>
              <a:rPr lang="en-GB" dirty="0" smtClean="0">
                <a:ea typeface="ＭＳ Ｐゴシック" charset="0"/>
              </a:rPr>
              <a:t>.   </a:t>
            </a:r>
            <a:endParaRPr lang="en-GB" dirty="0">
              <a:ea typeface="ＭＳ Ｐゴシック" charset="0"/>
            </a:endParaRPr>
          </a:p>
          <a:p>
            <a:pPr eaLnBrk="1" hangingPunct="1">
              <a:defRPr/>
            </a:pPr>
            <a:endParaRPr lang="en-GB" dirty="0">
              <a:ea typeface="ＭＳ Ｐゴシック" charset="0"/>
            </a:endParaRPr>
          </a:p>
        </p:txBody>
      </p:sp>
      <p:sp>
        <p:nvSpPr>
          <p:cNvPr id="22529" name="Title 1"/>
          <p:cNvSpPr>
            <a:spLocks noGrp="1"/>
          </p:cNvSpPr>
          <p:nvPr>
            <p:ph type="title"/>
          </p:nvPr>
        </p:nvSpPr>
        <p:spPr bwMode="auto">
          <a:xfrm>
            <a:off x="250825" y="227013"/>
            <a:ext cx="8721725" cy="849312"/>
          </a:xfrm>
          <a:noFill/>
          <a:ln>
            <a:miter lim="800000"/>
            <a:headEnd/>
            <a:tailEnd/>
          </a:ln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r>
              <a:rPr lang="en-GB" sz="2400" b="1" dirty="0" smtClean="0"/>
              <a:t>IMO Role</a:t>
            </a:r>
          </a:p>
        </p:txBody>
      </p:sp>
      <p:pic>
        <p:nvPicPr>
          <p:cNvPr id="22530" name="Picture 23" descr="Ship sinking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564063"/>
            <a:ext cx="304800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24" descr="Inspector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0" y="4564063"/>
            <a:ext cx="304800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25" descr="Ship behind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6000" y="4564063"/>
            <a:ext cx="304800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Box 8"/>
          <p:cNvSpPr txBox="1">
            <a:spLocks noChangeArrowheads="1"/>
          </p:cNvSpPr>
          <p:nvPr/>
        </p:nvSpPr>
        <p:spPr bwMode="auto">
          <a:xfrm>
            <a:off x="250825" y="6365875"/>
            <a:ext cx="2089150" cy="231775"/>
          </a:xfrm>
          <a:prstGeom prst="rect">
            <a:avLst/>
          </a:prstGeom>
          <a:solidFill>
            <a:srgbClr val="4B92DB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900">
                <a:solidFill>
                  <a:srgbClr val="FFFFFF"/>
                </a:solidFill>
                <a:latin typeface="Arial" pitchFamily="34" charset="0"/>
              </a:rPr>
              <a:t>MARITIME SAFETY DIVISION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58799" y="0"/>
            <a:ext cx="1474064" cy="9807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IMO Master v.2">
  <a:themeElements>
    <a:clrScheme name="IMO Master v.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MO Master v.2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-107" charset="0"/>
          </a:defRPr>
        </a:defPPr>
      </a:lstStyle>
    </a:lnDef>
  </a:objectDefaults>
  <a:extraClrSchemeLst>
    <a:extraClrScheme>
      <a:clrScheme name="IMO Master v.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O Master v.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O Master v.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O Master v.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O Master v.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O Master v.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O Master v.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O Master v.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O Master v.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O Master v.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O Master v.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O Master v.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13476</TotalTime>
  <Pages>22</Pages>
  <Words>756</Words>
  <Application>Microsoft Office PowerPoint</Application>
  <PresentationFormat>Presentación en pantalla (4:3)</PresentationFormat>
  <Paragraphs>133</Paragraphs>
  <Slides>16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1_IMO Master v.2</vt:lpstr>
      <vt:lpstr>Presentación de PowerPoint</vt:lpstr>
      <vt:lpstr> Main Actors</vt:lpstr>
      <vt:lpstr> Main Actors</vt:lpstr>
      <vt:lpstr>Flag State</vt:lpstr>
      <vt:lpstr>Recognized Organizations (ROs)</vt:lpstr>
      <vt:lpstr>Port State Control (PSC)</vt:lpstr>
      <vt:lpstr>Port State Control (PSC)</vt:lpstr>
      <vt:lpstr>IMO Role</vt:lpstr>
      <vt:lpstr>IMO Role</vt:lpstr>
      <vt:lpstr>Development of the Audit Scheme</vt:lpstr>
      <vt:lpstr>Development of the Audit Scheme</vt:lpstr>
      <vt:lpstr>Development of the Audit Scheme</vt:lpstr>
      <vt:lpstr>Development of the Audit Scheme</vt:lpstr>
      <vt:lpstr>Audit Scheme Results</vt:lpstr>
      <vt:lpstr>Auditors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Transportation of chemicals at sea</dc:title>
  <dc:creator>Mark Combe</dc:creator>
  <cp:lastModifiedBy>Luffi</cp:lastModifiedBy>
  <cp:revision>625</cp:revision>
  <cp:lastPrinted>1999-04-12T12:53:02Z</cp:lastPrinted>
  <dcterms:created xsi:type="dcterms:W3CDTF">2012-12-14T17:11:54Z</dcterms:created>
  <dcterms:modified xsi:type="dcterms:W3CDTF">2018-11-26T15:27:57Z</dcterms:modified>
</cp:coreProperties>
</file>