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613" r:id="rId2"/>
    <p:sldId id="647" r:id="rId3"/>
    <p:sldId id="648" r:id="rId4"/>
    <p:sldId id="589" r:id="rId5"/>
    <p:sldId id="659" r:id="rId6"/>
    <p:sldId id="590" r:id="rId7"/>
    <p:sldId id="515" r:id="rId8"/>
    <p:sldId id="568" r:id="rId9"/>
    <p:sldId id="641" r:id="rId10"/>
    <p:sldId id="636" r:id="rId11"/>
    <p:sldId id="632" r:id="rId12"/>
    <p:sldId id="626" r:id="rId13"/>
    <p:sldId id="602" r:id="rId14"/>
    <p:sldId id="627" r:id="rId15"/>
    <p:sldId id="566" r:id="rId16"/>
    <p:sldId id="628" r:id="rId17"/>
    <p:sldId id="649" r:id="rId18"/>
    <p:sldId id="650" r:id="rId19"/>
    <p:sldId id="644" r:id="rId20"/>
    <p:sldId id="521" r:id="rId21"/>
    <p:sldId id="651" r:id="rId22"/>
    <p:sldId id="623" r:id="rId23"/>
    <p:sldId id="584" r:id="rId24"/>
    <p:sldId id="652" r:id="rId25"/>
    <p:sldId id="621" r:id="rId26"/>
    <p:sldId id="638" r:id="rId27"/>
    <p:sldId id="660" r:id="rId28"/>
    <p:sldId id="598" r:id="rId29"/>
    <p:sldId id="53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0" d="100"/>
          <a:sy n="50" d="100"/>
        </p:scale>
        <p:origin x="26"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8B64B-43B8-407E-830D-7346E4DF32A5}" type="datetimeFigureOut">
              <a:rPr lang="en-GB" smtClean="0"/>
              <a:t>28/11/2018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B4FA7-1D85-49AB-B86E-9A9918E27BE4}" type="slidenum">
              <a:rPr lang="en-GB" smtClean="0"/>
              <a:t>‹#›</a:t>
            </a:fld>
            <a:endParaRPr lang="en-GB"/>
          </a:p>
        </p:txBody>
      </p:sp>
    </p:spTree>
    <p:extLst>
      <p:ext uri="{BB962C8B-B14F-4D97-AF65-F5344CB8AC3E}">
        <p14:creationId xmlns:p14="http://schemas.microsoft.com/office/powerpoint/2010/main" val="24808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 there has been a natural disaster.  Once there is a</a:t>
            </a:r>
            <a:r>
              <a:rPr lang="en-GB" baseline="0" dirty="0"/>
              <a:t> request for help m</a:t>
            </a:r>
            <a:r>
              <a:rPr lang="en-GB" dirty="0"/>
              <a:t>any organisations rush in.  There needs to be a structure -&gt;   next slide </a:t>
            </a:r>
          </a:p>
        </p:txBody>
      </p:sp>
      <p:sp>
        <p:nvSpPr>
          <p:cNvPr id="4" name="Slide Number Placeholder 3"/>
          <p:cNvSpPr>
            <a:spLocks noGrp="1"/>
          </p:cNvSpPr>
          <p:nvPr>
            <p:ph type="sldNum" sz="quarter" idx="10"/>
          </p:nvPr>
        </p:nvSpPr>
        <p:spPr/>
        <p:txBody>
          <a:bodyPr/>
          <a:lstStyle/>
          <a:p>
            <a:pPr>
              <a:defRPr/>
            </a:pPr>
            <a:fld id="{27955C22-F026-41CA-96DC-AEDC72CAFF38}" type="slidenum">
              <a:rPr lang="en-GB" smtClean="0"/>
              <a:pPr>
                <a:defRPr/>
              </a:pPr>
              <a:t>3</a:t>
            </a:fld>
            <a:endParaRPr lang="en-GB"/>
          </a:p>
        </p:txBody>
      </p:sp>
    </p:spTree>
    <p:extLst>
      <p:ext uri="{BB962C8B-B14F-4D97-AF65-F5344CB8AC3E}">
        <p14:creationId xmlns:p14="http://schemas.microsoft.com/office/powerpoint/2010/main" val="145835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2B1DC3C-219F-4072-B41F-9A09BB3E78F5}" type="slidenum">
              <a:rPr lang="en-GB" smtClean="0"/>
              <a:pPr/>
              <a:t>18</a:t>
            </a:fld>
            <a:endParaRPr lang="en-GB"/>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335574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Sierra Leone &amp; Liberia 2014.  </a:t>
            </a:r>
            <a:r>
              <a:rPr lang="en-GB" dirty="0" err="1"/>
              <a:t>Mapaction</a:t>
            </a:r>
            <a:r>
              <a:rPr lang="en-GB" baseline="0" dirty="0"/>
              <a:t> deployed to help decision makers</a:t>
            </a:r>
            <a:endParaRPr lang="en-GB" dirty="0"/>
          </a:p>
        </p:txBody>
      </p:sp>
      <p:sp>
        <p:nvSpPr>
          <p:cNvPr id="4" name="Slide Number Placeholder 3"/>
          <p:cNvSpPr>
            <a:spLocks noGrp="1"/>
          </p:cNvSpPr>
          <p:nvPr>
            <p:ph type="sldNum" sz="quarter" idx="10"/>
          </p:nvPr>
        </p:nvSpPr>
        <p:spPr/>
        <p:txBody>
          <a:bodyPr/>
          <a:lstStyle/>
          <a:p>
            <a:pPr>
              <a:defRPr/>
            </a:pPr>
            <a:fld id="{27955C22-F026-41CA-96DC-AEDC72CAFF38}" type="slidenum">
              <a:rPr lang="en-GB" smtClean="0"/>
              <a:pPr>
                <a:defRPr/>
              </a:pPr>
              <a:t>22</a:t>
            </a:fld>
            <a:endParaRPr lang="en-GB"/>
          </a:p>
        </p:txBody>
      </p:sp>
    </p:spTree>
    <p:extLst>
      <p:ext uri="{BB962C8B-B14F-4D97-AF65-F5344CB8AC3E}">
        <p14:creationId xmlns:p14="http://schemas.microsoft.com/office/powerpoint/2010/main" val="2516827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Training: we deliver specialist mapping and information management training for humanitarian partners including the UN and other NGOs. We also run our own humanitarian information mapping course in the UK. </a:t>
            </a:r>
          </a:p>
          <a:p>
            <a:endParaRPr lang="en-GB" dirty="0"/>
          </a:p>
        </p:txBody>
      </p:sp>
      <p:sp>
        <p:nvSpPr>
          <p:cNvPr id="4" name="Slide Number Placeholder 3"/>
          <p:cNvSpPr>
            <a:spLocks noGrp="1"/>
          </p:cNvSpPr>
          <p:nvPr>
            <p:ph type="sldNum" sz="quarter" idx="10"/>
          </p:nvPr>
        </p:nvSpPr>
        <p:spPr/>
        <p:txBody>
          <a:bodyPr/>
          <a:lstStyle/>
          <a:p>
            <a:fld id="{17F14287-7958-48B8-A61C-87862EAEAE66}" type="slidenum">
              <a:rPr lang="en-GB" smtClean="0"/>
              <a:pPr/>
              <a:t>25</a:t>
            </a:fld>
            <a:endParaRPr lang="en-GB"/>
          </a:p>
        </p:txBody>
      </p:sp>
    </p:spTree>
    <p:extLst>
      <p:ext uri="{BB962C8B-B14F-4D97-AF65-F5344CB8AC3E}">
        <p14:creationId xmlns:p14="http://schemas.microsoft.com/office/powerpoint/2010/main" val="4112179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B0FA4E5-6166-49BF-9E83-EA24A39ABEDD}" type="slidenum">
              <a:rPr lang="en-GB" smtClean="0"/>
              <a:pPr/>
              <a:t>27</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72521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4B0B869-8AB3-413C-8E8B-99C016FFDCD8}" type="slidenum">
              <a:rPr lang="en-GB" smtClean="0"/>
              <a:pPr/>
              <a:t>29</a:t>
            </a:fld>
            <a:endParaRPr lang="en-GB"/>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58914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 have 76 volunteers</a:t>
            </a:r>
          </a:p>
          <a:p>
            <a:r>
              <a:rPr lang="en-GB" dirty="0"/>
              <a:t>Small</a:t>
            </a:r>
            <a:r>
              <a:rPr lang="en-GB" baseline="0" dirty="0"/>
              <a:t> staff team, most of whom are part time, based in Buckinghamshire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Volunteers are predominantly UK based in order to be able to attend regular training weekends. They attend regular monthly training and are ready to deploy to the scene of an emergency within hours of an alert.</a:t>
            </a:r>
          </a:p>
          <a:p>
            <a:r>
              <a:rPr lang="en-GB" dirty="0"/>
              <a:t>Senior professionals</a:t>
            </a:r>
            <a:r>
              <a:rPr lang="en-GB" baseline="0" dirty="0"/>
              <a:t> working in GIS</a:t>
            </a:r>
          </a:p>
        </p:txBody>
      </p:sp>
      <p:sp>
        <p:nvSpPr>
          <p:cNvPr id="4" name="Slide Number Placeholder 3"/>
          <p:cNvSpPr>
            <a:spLocks noGrp="1"/>
          </p:cNvSpPr>
          <p:nvPr>
            <p:ph type="sldNum" sz="quarter" idx="10"/>
          </p:nvPr>
        </p:nvSpPr>
        <p:spPr/>
        <p:txBody>
          <a:bodyPr/>
          <a:lstStyle/>
          <a:p>
            <a:fld id="{17F14287-7958-48B8-A61C-87862EAEAE66}" type="slidenum">
              <a:rPr lang="en-GB" smtClean="0"/>
              <a:pPr/>
              <a:t>5</a:t>
            </a:fld>
            <a:endParaRPr lang="en-GB"/>
          </a:p>
        </p:txBody>
      </p:sp>
    </p:spTree>
    <p:extLst>
      <p:ext uri="{BB962C8B-B14F-4D97-AF65-F5344CB8AC3E}">
        <p14:creationId xmlns:p14="http://schemas.microsoft.com/office/powerpoint/2010/main" val="186106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Delighted to have PH as a Patron.</a:t>
            </a:r>
          </a:p>
        </p:txBody>
      </p:sp>
      <p:sp>
        <p:nvSpPr>
          <p:cNvPr id="4" name="Slide Number Placeholder 3"/>
          <p:cNvSpPr>
            <a:spLocks noGrp="1"/>
          </p:cNvSpPr>
          <p:nvPr>
            <p:ph type="sldNum" sz="quarter" idx="10"/>
          </p:nvPr>
        </p:nvSpPr>
        <p:spPr/>
        <p:txBody>
          <a:bodyPr/>
          <a:lstStyle/>
          <a:p>
            <a:pPr>
              <a:defRPr/>
            </a:pPr>
            <a:fld id="{27955C22-F026-41CA-96DC-AEDC72CAFF38}" type="slidenum">
              <a:rPr lang="en-GB" smtClean="0"/>
              <a:pPr>
                <a:defRPr/>
              </a:pPr>
              <a:t>6</a:t>
            </a:fld>
            <a:endParaRPr lang="en-GB"/>
          </a:p>
        </p:txBody>
      </p:sp>
    </p:spTree>
    <p:extLst>
      <p:ext uri="{BB962C8B-B14F-4D97-AF65-F5344CB8AC3E}">
        <p14:creationId xmlns:p14="http://schemas.microsoft.com/office/powerpoint/2010/main" val="360825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7359E73-21BA-4426-AF48-363BBCAEDCD5}" type="slidenum">
              <a:rPr lang="en-GB" smtClean="0"/>
              <a:pPr/>
              <a:t>7</a:t>
            </a:fld>
            <a:endParaRPr lang="en-GB"/>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spcBef>
                <a:spcPct val="0"/>
              </a:spcBef>
            </a:pPr>
            <a:endParaRPr lang="en-US"/>
          </a:p>
        </p:txBody>
      </p:sp>
    </p:spTree>
    <p:extLst>
      <p:ext uri="{BB962C8B-B14F-4D97-AF65-F5344CB8AC3E}">
        <p14:creationId xmlns:p14="http://schemas.microsoft.com/office/powerpoint/2010/main" val="366080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C09074B-BCDE-4064-868E-180555BDB3B4}" type="slidenum">
              <a:rPr lang="en-GB" smtClean="0"/>
              <a:pPr/>
              <a:t>10</a:t>
            </a:fld>
            <a:endParaRPr lang="en-GB"/>
          </a:p>
        </p:txBody>
      </p:sp>
      <p:sp>
        <p:nvSpPr>
          <p:cNvPr id="57347"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a:p>
        </p:txBody>
      </p:sp>
    </p:spTree>
    <p:extLst>
      <p:ext uri="{BB962C8B-B14F-4D97-AF65-F5344CB8AC3E}">
        <p14:creationId xmlns:p14="http://schemas.microsoft.com/office/powerpoint/2010/main" val="36028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emergency deployments so far.  Colour</a:t>
            </a:r>
            <a:r>
              <a:rPr lang="en-GB" baseline="0" dirty="0"/>
              <a:t> code Green food/medical, Red earthquakes, Blue floods, Yellow winds, Black “complex” </a:t>
            </a:r>
            <a:endParaRPr lang="en-GB" dirty="0"/>
          </a:p>
        </p:txBody>
      </p:sp>
      <p:sp>
        <p:nvSpPr>
          <p:cNvPr id="4" name="Slide Number Placeholder 3"/>
          <p:cNvSpPr>
            <a:spLocks noGrp="1"/>
          </p:cNvSpPr>
          <p:nvPr>
            <p:ph type="sldNum" sz="quarter" idx="10"/>
          </p:nvPr>
        </p:nvSpPr>
        <p:spPr/>
        <p:txBody>
          <a:bodyPr/>
          <a:lstStyle/>
          <a:p>
            <a:pPr>
              <a:defRPr/>
            </a:pPr>
            <a:fld id="{27955C22-F026-41CA-96DC-AEDC72CAFF38}" type="slidenum">
              <a:rPr lang="en-GB" smtClean="0"/>
              <a:pPr>
                <a:defRPr/>
              </a:pPr>
              <a:t>13</a:t>
            </a:fld>
            <a:endParaRPr lang="en-GB"/>
          </a:p>
        </p:txBody>
      </p:sp>
    </p:spTree>
    <p:extLst>
      <p:ext uri="{BB962C8B-B14F-4D97-AF65-F5344CB8AC3E}">
        <p14:creationId xmlns:p14="http://schemas.microsoft.com/office/powerpoint/2010/main" val="360929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b="1">
                <a:solidFill>
                  <a:schemeClr val="tx1"/>
                </a:solidFill>
                <a:latin typeface="Candara" pitchFamily="34" charset="0"/>
              </a:defRPr>
            </a:lvl1pPr>
            <a:lvl2pPr marL="742890" indent="-285727">
              <a:defRPr b="1">
                <a:solidFill>
                  <a:schemeClr val="tx1"/>
                </a:solidFill>
                <a:latin typeface="Candara" pitchFamily="34" charset="0"/>
              </a:defRPr>
            </a:lvl2pPr>
            <a:lvl3pPr marL="1142906" indent="-228581">
              <a:defRPr b="1">
                <a:solidFill>
                  <a:schemeClr val="tx1"/>
                </a:solidFill>
                <a:latin typeface="Candara" pitchFamily="34" charset="0"/>
              </a:defRPr>
            </a:lvl3pPr>
            <a:lvl4pPr marL="1600069" indent="-228581">
              <a:defRPr b="1">
                <a:solidFill>
                  <a:schemeClr val="tx1"/>
                </a:solidFill>
                <a:latin typeface="Candara" pitchFamily="34" charset="0"/>
              </a:defRPr>
            </a:lvl4pPr>
            <a:lvl5pPr marL="2057232" indent="-228581">
              <a:defRPr b="1">
                <a:solidFill>
                  <a:schemeClr val="tx1"/>
                </a:solidFill>
                <a:latin typeface="Candara" pitchFamily="34" charset="0"/>
              </a:defRPr>
            </a:lvl5pPr>
            <a:lvl6pPr marL="2514394" indent="-228581" eaLnBrk="0" fontAlgn="base" hangingPunct="0">
              <a:spcBef>
                <a:spcPct val="0"/>
              </a:spcBef>
              <a:spcAft>
                <a:spcPct val="0"/>
              </a:spcAft>
              <a:defRPr b="1">
                <a:solidFill>
                  <a:schemeClr val="tx1"/>
                </a:solidFill>
                <a:latin typeface="Candara" pitchFamily="34" charset="0"/>
              </a:defRPr>
            </a:lvl6pPr>
            <a:lvl7pPr marL="2971557" indent="-228581" eaLnBrk="0" fontAlgn="base" hangingPunct="0">
              <a:spcBef>
                <a:spcPct val="0"/>
              </a:spcBef>
              <a:spcAft>
                <a:spcPct val="0"/>
              </a:spcAft>
              <a:defRPr b="1">
                <a:solidFill>
                  <a:schemeClr val="tx1"/>
                </a:solidFill>
                <a:latin typeface="Candara" pitchFamily="34" charset="0"/>
              </a:defRPr>
            </a:lvl7pPr>
            <a:lvl8pPr marL="3428720" indent="-228581" eaLnBrk="0" fontAlgn="base" hangingPunct="0">
              <a:spcBef>
                <a:spcPct val="0"/>
              </a:spcBef>
              <a:spcAft>
                <a:spcPct val="0"/>
              </a:spcAft>
              <a:defRPr b="1">
                <a:solidFill>
                  <a:schemeClr val="tx1"/>
                </a:solidFill>
                <a:latin typeface="Candara" pitchFamily="34" charset="0"/>
              </a:defRPr>
            </a:lvl8pPr>
            <a:lvl9pPr marL="3885883" indent="-228581" eaLnBrk="0" fontAlgn="base" hangingPunct="0">
              <a:spcBef>
                <a:spcPct val="0"/>
              </a:spcBef>
              <a:spcAft>
                <a:spcPct val="0"/>
              </a:spcAft>
              <a:defRPr b="1">
                <a:solidFill>
                  <a:schemeClr val="tx1"/>
                </a:solidFill>
                <a:latin typeface="Candara" pitchFamily="34" charset="0"/>
              </a:defRPr>
            </a:lvl9pPr>
          </a:lstStyle>
          <a:p>
            <a:fld id="{77E57284-8A69-471A-9A80-694A651208EF}" type="slidenum">
              <a:rPr lang="en-US" b="0" smtClean="0">
                <a:latin typeface="Arial" charset="0"/>
              </a:rPr>
              <a:pPr/>
              <a:t>14</a:t>
            </a:fld>
            <a:endParaRPr lang="en-US" b="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2033193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b="1">
                <a:solidFill>
                  <a:schemeClr val="tx1"/>
                </a:solidFill>
                <a:latin typeface="Candara" pitchFamily="34" charset="0"/>
              </a:defRPr>
            </a:lvl1pPr>
            <a:lvl2pPr marL="742890" indent="-285727">
              <a:defRPr b="1">
                <a:solidFill>
                  <a:schemeClr val="tx1"/>
                </a:solidFill>
                <a:latin typeface="Candara" pitchFamily="34" charset="0"/>
              </a:defRPr>
            </a:lvl2pPr>
            <a:lvl3pPr marL="1142906" indent="-228581">
              <a:defRPr b="1">
                <a:solidFill>
                  <a:schemeClr val="tx1"/>
                </a:solidFill>
                <a:latin typeface="Candara" pitchFamily="34" charset="0"/>
              </a:defRPr>
            </a:lvl3pPr>
            <a:lvl4pPr marL="1600069" indent="-228581">
              <a:defRPr b="1">
                <a:solidFill>
                  <a:schemeClr val="tx1"/>
                </a:solidFill>
                <a:latin typeface="Candara" pitchFamily="34" charset="0"/>
              </a:defRPr>
            </a:lvl4pPr>
            <a:lvl5pPr marL="2057232" indent="-228581">
              <a:defRPr b="1">
                <a:solidFill>
                  <a:schemeClr val="tx1"/>
                </a:solidFill>
                <a:latin typeface="Candara" pitchFamily="34" charset="0"/>
              </a:defRPr>
            </a:lvl5pPr>
            <a:lvl6pPr marL="2514394" indent="-228581" eaLnBrk="0" fontAlgn="base" hangingPunct="0">
              <a:spcBef>
                <a:spcPct val="0"/>
              </a:spcBef>
              <a:spcAft>
                <a:spcPct val="0"/>
              </a:spcAft>
              <a:defRPr b="1">
                <a:solidFill>
                  <a:schemeClr val="tx1"/>
                </a:solidFill>
                <a:latin typeface="Candara" pitchFamily="34" charset="0"/>
              </a:defRPr>
            </a:lvl6pPr>
            <a:lvl7pPr marL="2971557" indent="-228581" eaLnBrk="0" fontAlgn="base" hangingPunct="0">
              <a:spcBef>
                <a:spcPct val="0"/>
              </a:spcBef>
              <a:spcAft>
                <a:spcPct val="0"/>
              </a:spcAft>
              <a:defRPr b="1">
                <a:solidFill>
                  <a:schemeClr val="tx1"/>
                </a:solidFill>
                <a:latin typeface="Candara" pitchFamily="34" charset="0"/>
              </a:defRPr>
            </a:lvl7pPr>
            <a:lvl8pPr marL="3428720" indent="-228581" eaLnBrk="0" fontAlgn="base" hangingPunct="0">
              <a:spcBef>
                <a:spcPct val="0"/>
              </a:spcBef>
              <a:spcAft>
                <a:spcPct val="0"/>
              </a:spcAft>
              <a:defRPr b="1">
                <a:solidFill>
                  <a:schemeClr val="tx1"/>
                </a:solidFill>
                <a:latin typeface="Candara" pitchFamily="34" charset="0"/>
              </a:defRPr>
            </a:lvl8pPr>
            <a:lvl9pPr marL="3885883" indent="-228581" eaLnBrk="0" fontAlgn="base" hangingPunct="0">
              <a:spcBef>
                <a:spcPct val="0"/>
              </a:spcBef>
              <a:spcAft>
                <a:spcPct val="0"/>
              </a:spcAft>
              <a:defRPr b="1">
                <a:solidFill>
                  <a:schemeClr val="tx1"/>
                </a:solidFill>
                <a:latin typeface="Candara" pitchFamily="34" charset="0"/>
              </a:defRPr>
            </a:lvl9pPr>
          </a:lstStyle>
          <a:p>
            <a:fld id="{51A9DB26-B6DA-4265-9E39-9C8309308BE0}" type="slidenum">
              <a:rPr lang="en-US" b="0" smtClean="0">
                <a:latin typeface="Arial" charset="0"/>
              </a:rPr>
              <a:pPr/>
              <a:t>16</a:t>
            </a:fld>
            <a:endParaRPr lang="en-US" b="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271402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b="1">
                <a:solidFill>
                  <a:schemeClr val="tx1"/>
                </a:solidFill>
                <a:latin typeface="Candara" pitchFamily="34" charset="0"/>
              </a:defRPr>
            </a:lvl1pPr>
            <a:lvl2pPr marL="742890" indent="-285727">
              <a:defRPr b="1">
                <a:solidFill>
                  <a:schemeClr val="tx1"/>
                </a:solidFill>
                <a:latin typeface="Candara" pitchFamily="34" charset="0"/>
              </a:defRPr>
            </a:lvl2pPr>
            <a:lvl3pPr marL="1142906" indent="-228581">
              <a:defRPr b="1">
                <a:solidFill>
                  <a:schemeClr val="tx1"/>
                </a:solidFill>
                <a:latin typeface="Candara" pitchFamily="34" charset="0"/>
              </a:defRPr>
            </a:lvl3pPr>
            <a:lvl4pPr marL="1600069" indent="-228581">
              <a:defRPr b="1">
                <a:solidFill>
                  <a:schemeClr val="tx1"/>
                </a:solidFill>
                <a:latin typeface="Candara" pitchFamily="34" charset="0"/>
              </a:defRPr>
            </a:lvl4pPr>
            <a:lvl5pPr marL="2057232" indent="-228581">
              <a:defRPr b="1">
                <a:solidFill>
                  <a:schemeClr val="tx1"/>
                </a:solidFill>
                <a:latin typeface="Candara" pitchFamily="34" charset="0"/>
              </a:defRPr>
            </a:lvl5pPr>
            <a:lvl6pPr marL="2514394" indent="-228581" eaLnBrk="0" fontAlgn="base" hangingPunct="0">
              <a:spcBef>
                <a:spcPct val="0"/>
              </a:spcBef>
              <a:spcAft>
                <a:spcPct val="0"/>
              </a:spcAft>
              <a:defRPr b="1">
                <a:solidFill>
                  <a:schemeClr val="tx1"/>
                </a:solidFill>
                <a:latin typeface="Candara" pitchFamily="34" charset="0"/>
              </a:defRPr>
            </a:lvl6pPr>
            <a:lvl7pPr marL="2971557" indent="-228581" eaLnBrk="0" fontAlgn="base" hangingPunct="0">
              <a:spcBef>
                <a:spcPct val="0"/>
              </a:spcBef>
              <a:spcAft>
                <a:spcPct val="0"/>
              </a:spcAft>
              <a:defRPr b="1">
                <a:solidFill>
                  <a:schemeClr val="tx1"/>
                </a:solidFill>
                <a:latin typeface="Candara" pitchFamily="34" charset="0"/>
              </a:defRPr>
            </a:lvl7pPr>
            <a:lvl8pPr marL="3428720" indent="-228581" eaLnBrk="0" fontAlgn="base" hangingPunct="0">
              <a:spcBef>
                <a:spcPct val="0"/>
              </a:spcBef>
              <a:spcAft>
                <a:spcPct val="0"/>
              </a:spcAft>
              <a:defRPr b="1">
                <a:solidFill>
                  <a:schemeClr val="tx1"/>
                </a:solidFill>
                <a:latin typeface="Candara" pitchFamily="34" charset="0"/>
              </a:defRPr>
            </a:lvl8pPr>
            <a:lvl9pPr marL="3885883" indent="-228581" eaLnBrk="0" fontAlgn="base" hangingPunct="0">
              <a:spcBef>
                <a:spcPct val="0"/>
              </a:spcBef>
              <a:spcAft>
                <a:spcPct val="0"/>
              </a:spcAft>
              <a:defRPr b="1">
                <a:solidFill>
                  <a:schemeClr val="tx1"/>
                </a:solidFill>
                <a:latin typeface="Candara" pitchFamily="34" charset="0"/>
              </a:defRPr>
            </a:lvl9pPr>
          </a:lstStyle>
          <a:p>
            <a:fld id="{76A0AA89-E754-4438-8D22-CE0EF66F20EC}" type="slidenum">
              <a:rPr lang="en-US" b="0" smtClean="0">
                <a:latin typeface="Arial" charset="0"/>
              </a:rPr>
              <a:pPr/>
              <a:t>17</a:t>
            </a:fld>
            <a:endParaRPr lang="en-US" b="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280276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D1B9D-9FD8-4C15-B73E-9A75C480F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96AEC09-F862-4C7D-A2A3-FC1BE987AA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7F69E97-80E9-4747-857E-AADE09D76688}"/>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5" name="Footer Placeholder 4">
            <a:extLst>
              <a:ext uri="{FF2B5EF4-FFF2-40B4-BE49-F238E27FC236}">
                <a16:creationId xmlns:a16="http://schemas.microsoft.com/office/drawing/2014/main" xmlns="" id="{132F70EC-3FA4-4EEC-B706-FB4FC76AE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437B392-E999-403D-B3EE-71936E5F72AD}"/>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197738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47718-D77C-4C48-B47C-5B438EC4EE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8ABD954-04B4-4D8D-BB40-A90F848733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9008844-D79D-46B9-ABD5-A1C68433654E}"/>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5" name="Footer Placeholder 4">
            <a:extLst>
              <a:ext uri="{FF2B5EF4-FFF2-40B4-BE49-F238E27FC236}">
                <a16:creationId xmlns:a16="http://schemas.microsoft.com/office/drawing/2014/main" xmlns="" id="{69FB3D54-48C9-4920-892E-C8ED42C68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FCB4400-E846-46D0-8E14-58B044D2AF86}"/>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331491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5D4143-39D0-452B-A71C-26AEBD393F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B11F3A6-80AC-49F9-9F9A-7D5CFAEE58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C1FBF3-FAF1-43A6-9B29-6707E0EC37E3}"/>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5" name="Footer Placeholder 4">
            <a:extLst>
              <a:ext uri="{FF2B5EF4-FFF2-40B4-BE49-F238E27FC236}">
                <a16:creationId xmlns:a16="http://schemas.microsoft.com/office/drawing/2014/main" xmlns="" id="{2689AE48-D1AE-490D-85EE-27F716E4F6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3446EF1-101F-473E-9D55-B1589A6876FA}"/>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133658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A60B8D-97BC-468D-999D-493B3942AD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7E2ED6B-60AE-41F4-A9E2-7AE4C299D2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CC833D1-0EBA-473A-BC3E-FD5A3E37902F}"/>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5" name="Footer Placeholder 4">
            <a:extLst>
              <a:ext uri="{FF2B5EF4-FFF2-40B4-BE49-F238E27FC236}">
                <a16:creationId xmlns:a16="http://schemas.microsoft.com/office/drawing/2014/main" xmlns="" id="{15988BF2-2C9A-4911-B608-B450577C1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053A172-7D31-4E61-B2A6-0AD667C29C66}"/>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411290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B4D9E-757F-432E-9A9C-79055ED9E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9893003-F813-45A2-A06D-CD386650D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AB5CF51-C869-4481-87C7-4AEA52E1D444}"/>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5" name="Footer Placeholder 4">
            <a:extLst>
              <a:ext uri="{FF2B5EF4-FFF2-40B4-BE49-F238E27FC236}">
                <a16:creationId xmlns:a16="http://schemas.microsoft.com/office/drawing/2014/main" xmlns="" id="{269E4ED9-5C99-42EC-ADFA-E1721A159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B963BB5-1AD8-4B19-AD40-65B6293DA36B}"/>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68468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97964-3D81-4F5B-8A4D-69BE11EF6C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7313E38-ABB5-4928-9319-2DA72645C6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E48D8C5-C279-4CE9-8114-5BF680030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4A4F646-E69D-41EC-9ECF-50AA8AFAFDCB}"/>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6" name="Footer Placeholder 5">
            <a:extLst>
              <a:ext uri="{FF2B5EF4-FFF2-40B4-BE49-F238E27FC236}">
                <a16:creationId xmlns:a16="http://schemas.microsoft.com/office/drawing/2014/main" xmlns="" id="{EA9B22DB-D593-4CC2-B763-BA05BAD747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EFADB13-BBD8-4C1F-992E-417EB17309DA}"/>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46321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88702-4C6B-466A-A0F7-8FCCF32491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36C9A08-0073-45CF-AAC4-46F311CA3B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C404F35-B6C5-4B9B-96F9-58EDCC2961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CF8D53B-DEB9-427A-ACD1-84338F8194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8F1A7B2-BAA1-4F1A-9F7C-3FCDEF3B16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D6286A2-6D9A-475B-8E21-F3F8804D9466}"/>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8" name="Footer Placeholder 7">
            <a:extLst>
              <a:ext uri="{FF2B5EF4-FFF2-40B4-BE49-F238E27FC236}">
                <a16:creationId xmlns:a16="http://schemas.microsoft.com/office/drawing/2014/main" xmlns="" id="{DFFCDAE2-9AF9-441B-B505-AD829159CE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49CEC66-76BF-47DF-AC71-1E0F943FA073}"/>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139816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95AC6-696D-411B-8040-70EDDE8C57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E4C0485-33D1-4BFE-BF06-F9528FF62459}"/>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4" name="Footer Placeholder 3">
            <a:extLst>
              <a:ext uri="{FF2B5EF4-FFF2-40B4-BE49-F238E27FC236}">
                <a16:creationId xmlns:a16="http://schemas.microsoft.com/office/drawing/2014/main" xmlns="" id="{6A12FE88-950D-4943-8A53-0C2586732F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D9A0575-C9F0-4274-8808-10CB328D945E}"/>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390854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4348F52-FBEA-42D2-92CF-0CCC66371B31}"/>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3" name="Footer Placeholder 2">
            <a:extLst>
              <a:ext uri="{FF2B5EF4-FFF2-40B4-BE49-F238E27FC236}">
                <a16:creationId xmlns:a16="http://schemas.microsoft.com/office/drawing/2014/main" xmlns="" id="{06A5138E-4AA0-44BA-A812-9B3D3028EB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8DA42B3-4551-4940-8117-F8BEFB5CF061}"/>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119182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59110-080E-4AA6-A035-9B6A8C20E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E91D1B4-736F-4910-8C49-883477918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05AA32E9-A42A-438C-ACA0-12525A21A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FEC6239-8FAA-464B-969A-D475330B849B}"/>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6" name="Footer Placeholder 5">
            <a:extLst>
              <a:ext uri="{FF2B5EF4-FFF2-40B4-BE49-F238E27FC236}">
                <a16:creationId xmlns:a16="http://schemas.microsoft.com/office/drawing/2014/main" xmlns="" id="{CB80F941-5F20-46D1-83EB-D48F8088AE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DA1B92D-D6AE-4CCC-A366-63CC25EB1F91}"/>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301889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1EE8E-5A2F-4456-8E5E-F141A6186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A5D96D7-5274-40B1-8776-47E8DF9A5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AAA0381F-4898-4B7F-A474-25C5196D1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1D96FDE-3D0E-4F8F-BA91-B18C2B24792C}"/>
              </a:ext>
            </a:extLst>
          </p:cNvPr>
          <p:cNvSpPr>
            <a:spLocks noGrp="1"/>
          </p:cNvSpPr>
          <p:nvPr>
            <p:ph type="dt" sz="half" idx="10"/>
          </p:nvPr>
        </p:nvSpPr>
        <p:spPr/>
        <p:txBody>
          <a:bodyPr/>
          <a:lstStyle/>
          <a:p>
            <a:fld id="{DC2172FE-BB03-497C-8269-CDF0F258CCA1}" type="datetimeFigureOut">
              <a:rPr lang="en-GB" smtClean="0"/>
              <a:t>28/11/2018</a:t>
            </a:fld>
            <a:endParaRPr lang="en-GB"/>
          </a:p>
        </p:txBody>
      </p:sp>
      <p:sp>
        <p:nvSpPr>
          <p:cNvPr id="6" name="Footer Placeholder 5">
            <a:extLst>
              <a:ext uri="{FF2B5EF4-FFF2-40B4-BE49-F238E27FC236}">
                <a16:creationId xmlns:a16="http://schemas.microsoft.com/office/drawing/2014/main" xmlns="" id="{B560D255-CC28-4FB4-AC24-FFA75DE504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C77F321-341A-46C3-B699-BFBAAF8B2BB6}"/>
              </a:ext>
            </a:extLst>
          </p:cNvPr>
          <p:cNvSpPr>
            <a:spLocks noGrp="1"/>
          </p:cNvSpPr>
          <p:nvPr>
            <p:ph type="sldNum" sz="quarter" idx="12"/>
          </p:nvPr>
        </p:nvSpPr>
        <p:spPr/>
        <p:txBody>
          <a:bodyPr/>
          <a:lstStyle/>
          <a:p>
            <a:fld id="{931B1471-5469-4F6B-9946-F5E6112EC1B2}" type="slidenum">
              <a:rPr lang="en-GB" smtClean="0"/>
              <a:t>‹#›</a:t>
            </a:fld>
            <a:endParaRPr lang="en-GB"/>
          </a:p>
        </p:txBody>
      </p:sp>
    </p:spTree>
    <p:extLst>
      <p:ext uri="{BB962C8B-B14F-4D97-AF65-F5344CB8AC3E}">
        <p14:creationId xmlns:p14="http://schemas.microsoft.com/office/powerpoint/2010/main" val="301079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C8DE9D0-04F8-4EE0-A0B3-78A28749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71D765D-6AAB-44E2-8304-18C93B323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0B4176F-ABEC-408B-8296-76F2BD1B9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172FE-BB03-497C-8269-CDF0F258CCA1}" type="datetimeFigureOut">
              <a:rPr lang="en-GB" smtClean="0"/>
              <a:t>28/11/2018</a:t>
            </a:fld>
            <a:endParaRPr lang="en-GB"/>
          </a:p>
        </p:txBody>
      </p:sp>
      <p:sp>
        <p:nvSpPr>
          <p:cNvPr id="5" name="Footer Placeholder 4">
            <a:extLst>
              <a:ext uri="{FF2B5EF4-FFF2-40B4-BE49-F238E27FC236}">
                <a16:creationId xmlns:a16="http://schemas.microsoft.com/office/drawing/2014/main" xmlns="" id="{D07DB3CB-7BE1-4FB1-984D-F2F2D7E0D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BDCF735-7F58-402D-A6A3-1DE340EDC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B1471-5469-4F6B-9946-F5E6112EC1B2}" type="slidenum">
              <a:rPr lang="en-GB" smtClean="0"/>
              <a:t>‹#›</a:t>
            </a:fld>
            <a:endParaRPr lang="en-GB"/>
          </a:p>
        </p:txBody>
      </p:sp>
    </p:spTree>
    <p:extLst>
      <p:ext uri="{BB962C8B-B14F-4D97-AF65-F5344CB8AC3E}">
        <p14:creationId xmlns:p14="http://schemas.microsoft.com/office/powerpoint/2010/main" val="454372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Picture of rescue workers searching for Japan earthquake victims"/>
          <p:cNvPicPr>
            <a:picLocks noChangeAspect="1" noChangeArrowheads="1"/>
          </p:cNvPicPr>
          <p:nvPr/>
        </p:nvPicPr>
        <p:blipFill>
          <a:blip r:embed="rId2" cstate="print"/>
          <a:srcRect/>
          <a:stretch>
            <a:fillRect/>
          </a:stretch>
        </p:blipFill>
        <p:spPr bwMode="auto">
          <a:xfrm>
            <a:off x="-88900" y="-1130355"/>
            <a:ext cx="12407900" cy="8353559"/>
          </a:xfrm>
          <a:prstGeom prst="rect">
            <a:avLst/>
          </a:prstGeom>
          <a:noFill/>
          <a:ln w="9525">
            <a:noFill/>
            <a:miter lim="800000"/>
            <a:headEnd/>
            <a:tailEnd/>
          </a:ln>
        </p:spPr>
      </p:pic>
      <p:sp>
        <p:nvSpPr>
          <p:cNvPr id="4" name="Rectangle 3"/>
          <p:cNvSpPr/>
          <p:nvPr/>
        </p:nvSpPr>
        <p:spPr>
          <a:xfrm>
            <a:off x="2495600" y="980729"/>
            <a:ext cx="6624736" cy="2677656"/>
          </a:xfrm>
          <a:prstGeom prst="rect">
            <a:avLst/>
          </a:prstGeom>
          <a:solidFill>
            <a:srgbClr val="E2E2D0"/>
          </a:solidFill>
        </p:spPr>
        <p:txBody>
          <a:bodyPr wrap="square">
            <a:spAutoFit/>
          </a:bodyPr>
          <a:lstStyle/>
          <a:p>
            <a:pPr algn="ctr"/>
            <a:endParaRPr lang="en-GB" sz="1200" b="1" dirty="0">
              <a:solidFill>
                <a:schemeClr val="bg1"/>
              </a:solidFill>
            </a:endParaRPr>
          </a:p>
          <a:p>
            <a:pPr algn="ctr"/>
            <a:r>
              <a:rPr lang="en-GB" sz="4400" b="1" dirty="0">
                <a:solidFill>
                  <a:srgbClr val="0033CC"/>
                </a:solidFill>
              </a:rPr>
              <a:t>MapAction:</a:t>
            </a:r>
          </a:p>
          <a:p>
            <a:pPr algn="ctr"/>
            <a:r>
              <a:rPr lang="en-GB" sz="4400" b="1" dirty="0">
                <a:solidFill>
                  <a:srgbClr val="0033CC"/>
                </a:solidFill>
              </a:rPr>
              <a:t>Humanitarian Aid in the Right Place</a:t>
            </a:r>
          </a:p>
          <a:p>
            <a:pPr algn="ctr"/>
            <a:endParaRPr lang="en-GB" sz="2400" b="1"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36"/>
          <p:cNvPicPr>
            <a:picLocks noChangeAspect="1" noChangeArrowheads="1"/>
          </p:cNvPicPr>
          <p:nvPr/>
        </p:nvPicPr>
        <p:blipFill>
          <a:blip r:embed="rId3" cstate="print">
            <a:lum bright="-6000" contrast="6000"/>
          </a:blip>
          <a:srcRect/>
          <a:stretch>
            <a:fillRect/>
          </a:stretch>
        </p:blipFill>
        <p:spPr bwMode="auto">
          <a:xfrm>
            <a:off x="-368300" y="0"/>
            <a:ext cx="12560300" cy="8674100"/>
          </a:xfrm>
          <a:prstGeom prst="rect">
            <a:avLst/>
          </a:prstGeom>
          <a:noFill/>
          <a:ln w="9525">
            <a:noFill/>
            <a:miter lim="800000"/>
            <a:headEnd/>
            <a:tailEnd/>
          </a:ln>
        </p:spPr>
      </p:pic>
      <p:sp>
        <p:nvSpPr>
          <p:cNvPr id="9220" name="Rectangle 4"/>
          <p:cNvSpPr>
            <a:spLocks noGrp="1" noRot="1" noChangeArrowheads="1"/>
          </p:cNvSpPr>
          <p:nvPr>
            <p:ph type="title"/>
          </p:nvPr>
        </p:nvSpPr>
        <p:spPr>
          <a:xfrm>
            <a:off x="3719514" y="219075"/>
            <a:ext cx="8251825" cy="1143000"/>
          </a:xfrm>
        </p:spPr>
        <p:txBody>
          <a:bodyPr rtlCol="0">
            <a:normAutofit fontScale="90000"/>
          </a:bodyPr>
          <a:lstStyle/>
          <a:p>
            <a:pPr>
              <a:defRPr/>
            </a:pPr>
            <a:r>
              <a:rPr lang="en-GB" b="1" dirty="0">
                <a:solidFill>
                  <a:srgbClr val="FF0000"/>
                </a:solidFill>
              </a:rPr>
              <a:t>Pakistan earthquake</a:t>
            </a:r>
            <a:r>
              <a:rPr lang="en-GB" sz="4000" b="1" dirty="0">
                <a:solidFill>
                  <a:srgbClr val="FF0000"/>
                </a:solidFill>
              </a:rPr>
              <a:t/>
            </a:r>
            <a:br>
              <a:rPr lang="en-GB" sz="4000" b="1" dirty="0">
                <a:solidFill>
                  <a:srgbClr val="FF0000"/>
                </a:solidFill>
              </a:rPr>
            </a:br>
            <a:r>
              <a:rPr lang="en-GB" sz="4000" b="1" dirty="0">
                <a:solidFill>
                  <a:srgbClr val="FF0000"/>
                </a:solidFill>
              </a:rPr>
              <a:t>October 2005</a:t>
            </a:r>
            <a:endParaRPr lang="en-US" sz="40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p:txBody>
          <a:bodyPr/>
          <a:lstStyle/>
          <a:p>
            <a:pPr eaLnBrk="1" hangingPunct="1"/>
            <a:endParaRPr lang="en-US"/>
          </a:p>
        </p:txBody>
      </p:sp>
      <p:pic>
        <p:nvPicPr>
          <p:cNvPr id="23555" name="Picture 3" descr="Merapi4-1"/>
          <p:cNvPicPr>
            <a:picLocks noChangeAspect="1" noChangeArrowheads="1"/>
          </p:cNvPicPr>
          <p:nvPr/>
        </p:nvPicPr>
        <p:blipFill>
          <a:blip r:embed="rId2" cstate="print"/>
          <a:srcRect/>
          <a:stretch>
            <a:fillRect/>
          </a:stretch>
        </p:blipFill>
        <p:spPr bwMode="auto">
          <a:xfrm>
            <a:off x="0" y="0"/>
            <a:ext cx="12192000" cy="7118350"/>
          </a:xfrm>
          <a:prstGeom prst="rect">
            <a:avLst/>
          </a:prstGeom>
          <a:noFill/>
          <a:ln w="9525">
            <a:noFill/>
            <a:miter lim="800000"/>
            <a:headEnd/>
            <a:tailEnd/>
          </a:ln>
        </p:spPr>
      </p:pic>
      <p:sp>
        <p:nvSpPr>
          <p:cNvPr id="23556" name="Text Box 4"/>
          <p:cNvSpPr txBox="1">
            <a:spLocks noChangeArrowheads="1"/>
          </p:cNvSpPr>
          <p:nvPr/>
        </p:nvSpPr>
        <p:spPr bwMode="auto">
          <a:xfrm>
            <a:off x="1847850" y="260350"/>
            <a:ext cx="2457450" cy="954107"/>
          </a:xfrm>
          <a:prstGeom prst="rect">
            <a:avLst/>
          </a:prstGeom>
          <a:noFill/>
          <a:ln w="9525">
            <a:noFill/>
            <a:miter lim="800000"/>
            <a:headEnd/>
            <a:tailEnd/>
          </a:ln>
        </p:spPr>
        <p:txBody>
          <a:bodyPr wrap="square">
            <a:spAutoFit/>
          </a:bodyPr>
          <a:lstStyle/>
          <a:p>
            <a:r>
              <a:rPr lang="en-GB" sz="2800" i="1" dirty="0">
                <a:solidFill>
                  <a:srgbClr val="FF0000"/>
                </a:solidFill>
              </a:rPr>
              <a:t>Mt Merapi,</a:t>
            </a:r>
          </a:p>
          <a:p>
            <a:r>
              <a:rPr lang="en-GB" sz="2800" i="1" dirty="0">
                <a:solidFill>
                  <a:srgbClr val="FF0000"/>
                </a:solidFill>
              </a:rPr>
              <a:t>Java, erupting</a:t>
            </a:r>
          </a:p>
        </p:txBody>
      </p:sp>
      <p:sp>
        <p:nvSpPr>
          <p:cNvPr id="50182" name="Text Box 6"/>
          <p:cNvSpPr txBox="1">
            <a:spLocks noChangeArrowheads="1"/>
          </p:cNvSpPr>
          <p:nvPr/>
        </p:nvSpPr>
        <p:spPr bwMode="auto">
          <a:xfrm>
            <a:off x="1847850" y="5118100"/>
            <a:ext cx="9072563" cy="1739900"/>
          </a:xfrm>
          <a:prstGeom prst="rect">
            <a:avLst/>
          </a:prstGeom>
          <a:noFill/>
          <a:ln w="9525">
            <a:noFill/>
            <a:miter lim="800000"/>
            <a:headEnd/>
            <a:tailEnd/>
          </a:ln>
          <a:effectLst/>
        </p:spPr>
        <p:txBody>
          <a:bodyPr wrap="square">
            <a:spAutoFit/>
          </a:bodyPr>
          <a:lstStyle/>
          <a:p>
            <a:pPr>
              <a:defRPr/>
            </a:pPr>
            <a:r>
              <a:rPr lang="en-GB" sz="3600" b="1" dirty="0">
                <a:solidFill>
                  <a:srgbClr val="FF0000"/>
                </a:solidFill>
                <a:effectLst>
                  <a:outerShdw blurRad="38100" dist="38100" dir="2700000" algn="tl">
                    <a:srgbClr val="C0C0C0"/>
                  </a:outerShdw>
                </a:effectLst>
              </a:rPr>
              <a:t>Indonesian</a:t>
            </a:r>
          </a:p>
          <a:p>
            <a:pPr>
              <a:defRPr/>
            </a:pPr>
            <a:r>
              <a:rPr lang="en-GB" sz="3600" b="1" dirty="0">
                <a:solidFill>
                  <a:srgbClr val="FF0000"/>
                </a:solidFill>
                <a:effectLst>
                  <a:outerShdw blurRad="38100" dist="38100" dir="2700000" algn="tl">
                    <a:srgbClr val="C0C0C0"/>
                  </a:outerShdw>
                </a:effectLst>
              </a:rPr>
              <a:t>Earthquake / Volcano</a:t>
            </a:r>
          </a:p>
          <a:p>
            <a:pPr>
              <a:defRPr/>
            </a:pPr>
            <a:r>
              <a:rPr lang="en-GB" sz="3600" b="1" dirty="0">
                <a:solidFill>
                  <a:srgbClr val="FF0000"/>
                </a:solidFill>
                <a:effectLst>
                  <a:outerShdw blurRad="38100" dist="38100" dir="2700000" algn="tl">
                    <a:srgbClr val="C0C0C0"/>
                  </a:outerShdw>
                </a:effectLst>
              </a:rPr>
              <a:t>June 2006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98648"/>
            <a:ext cx="12433300" cy="8363148"/>
          </a:xfrm>
          <a:prstGeom prst="rect">
            <a:avLst/>
          </a:prstGeom>
          <a:noFill/>
          <a:ln w="9525">
            <a:noFill/>
            <a:miter lim="800000"/>
            <a:headEnd/>
            <a:tailEnd/>
          </a:ln>
        </p:spPr>
      </p:pic>
      <p:sp>
        <p:nvSpPr>
          <p:cNvPr id="3" name="TextBox 2"/>
          <p:cNvSpPr txBox="1"/>
          <p:nvPr/>
        </p:nvSpPr>
        <p:spPr>
          <a:xfrm>
            <a:off x="4943872" y="0"/>
            <a:ext cx="6192688" cy="1754326"/>
          </a:xfrm>
          <a:prstGeom prst="rect">
            <a:avLst/>
          </a:prstGeom>
          <a:noFill/>
        </p:spPr>
        <p:txBody>
          <a:bodyPr wrap="square" rtlCol="0">
            <a:spAutoFit/>
          </a:bodyPr>
          <a:lstStyle/>
          <a:p>
            <a:r>
              <a:rPr lang="en-GB" sz="5400" dirty="0">
                <a:solidFill>
                  <a:srgbClr val="FF0000"/>
                </a:solidFill>
              </a:rPr>
              <a:t>Japanese Tsunami March 2011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19288" y="-1625600"/>
            <a:ext cx="8229600" cy="1625600"/>
          </a:xfrm>
        </p:spPr>
        <p:txBody>
          <a:bodyPr>
            <a:normAutofit/>
          </a:bodyPr>
          <a:lstStyle/>
          <a:p>
            <a:pPr eaLnBrk="1" hangingPunct="1">
              <a:defRPr/>
            </a:pPr>
            <a:r>
              <a:rPr lang="en-GB" dirty="0"/>
              <a:t>MapAction </a:t>
            </a:r>
            <a:br>
              <a:rPr lang="en-GB" dirty="0"/>
            </a:br>
            <a:r>
              <a:rPr lang="en-GB" dirty="0">
                <a:solidFill>
                  <a:srgbClr val="FFC000"/>
                </a:solidFill>
              </a:rPr>
              <a:t>Emergency</a:t>
            </a:r>
            <a:r>
              <a:rPr lang="en-GB" dirty="0"/>
              <a:t> Deployments</a:t>
            </a:r>
          </a:p>
        </p:txBody>
      </p:sp>
      <p:sp>
        <p:nvSpPr>
          <p:cNvPr id="21507" name="Content Placeholder 2"/>
          <p:cNvSpPr>
            <a:spLocks noGrp="1"/>
          </p:cNvSpPr>
          <p:nvPr>
            <p:ph idx="1"/>
          </p:nvPr>
        </p:nvSpPr>
        <p:spPr>
          <a:xfrm>
            <a:off x="1559496" y="-11332"/>
            <a:ext cx="2758504" cy="5459631"/>
          </a:xfrm>
        </p:spPr>
        <p:txBody>
          <a:bodyPr>
            <a:noAutofit/>
          </a:bodyPr>
          <a:lstStyle/>
          <a:p>
            <a:pPr defTabSz="887413">
              <a:spcAft>
                <a:spcPct val="10000"/>
              </a:spcAft>
              <a:buNone/>
            </a:pPr>
            <a:r>
              <a:rPr lang="en-GB" sz="1200" b="1" dirty="0">
                <a:solidFill>
                  <a:schemeClr val="tx2"/>
                </a:solidFill>
                <a:latin typeface="Tahoma" charset="0"/>
              </a:rPr>
              <a:t>2003  </a:t>
            </a:r>
            <a:r>
              <a:rPr lang="en-GB" sz="1200" b="1" dirty="0">
                <a:solidFill>
                  <a:srgbClr val="00B050"/>
                </a:solidFill>
                <a:latin typeface="Tahoma" charset="0"/>
              </a:rPr>
              <a:t>Lesotho  food crisis</a:t>
            </a:r>
            <a:r>
              <a:rPr lang="en-GB" sz="1200" b="1" dirty="0">
                <a:solidFill>
                  <a:schemeClr val="tx2"/>
                </a:solidFill>
                <a:latin typeface="Tahoma" charset="0"/>
              </a:rPr>
              <a:t>      </a:t>
            </a:r>
          </a:p>
          <a:p>
            <a:pPr defTabSz="887413">
              <a:spcAft>
                <a:spcPct val="10000"/>
              </a:spcAft>
              <a:buNone/>
            </a:pPr>
            <a:r>
              <a:rPr lang="en-GB" sz="1200" b="1" dirty="0">
                <a:solidFill>
                  <a:schemeClr val="tx2"/>
                </a:solidFill>
                <a:latin typeface="Tahoma" charset="0"/>
              </a:rPr>
              <a:t>2004  </a:t>
            </a:r>
            <a:r>
              <a:rPr lang="en-GB" sz="1200" b="1" dirty="0">
                <a:solidFill>
                  <a:srgbClr val="FF0000"/>
                </a:solidFill>
                <a:latin typeface="Tahoma" charset="0"/>
              </a:rPr>
              <a:t>Asian  tsunami</a:t>
            </a:r>
            <a:endParaRPr lang="en-GB" sz="1200" b="1" dirty="0">
              <a:solidFill>
                <a:schemeClr val="tx2"/>
              </a:solidFill>
              <a:latin typeface="Tahoma" charset="0"/>
            </a:endParaRPr>
          </a:p>
          <a:p>
            <a:pPr defTabSz="887413">
              <a:spcAft>
                <a:spcPct val="10000"/>
              </a:spcAft>
              <a:buNone/>
            </a:pPr>
            <a:r>
              <a:rPr lang="en-GB" sz="1200" b="1" dirty="0">
                <a:solidFill>
                  <a:schemeClr val="tx2"/>
                </a:solidFill>
                <a:latin typeface="Tahoma" charset="0"/>
              </a:rPr>
              <a:t>2005  </a:t>
            </a:r>
            <a:r>
              <a:rPr lang="en-GB" sz="1200" b="1" dirty="0">
                <a:solidFill>
                  <a:srgbClr val="00B050"/>
                </a:solidFill>
                <a:latin typeface="Tahoma" charset="0"/>
              </a:rPr>
              <a:t>Niger  famine</a:t>
            </a:r>
            <a:r>
              <a:rPr lang="en-GB" sz="1200" b="1" dirty="0">
                <a:solidFill>
                  <a:schemeClr val="tx2"/>
                </a:solidFill>
                <a:latin typeface="Tahoma" charset="0"/>
              </a:rPr>
              <a:t>	</a:t>
            </a:r>
          </a:p>
          <a:p>
            <a:pPr defTabSz="887413">
              <a:spcAft>
                <a:spcPct val="10000"/>
              </a:spcAft>
              <a:buNone/>
            </a:pPr>
            <a:r>
              <a:rPr lang="en-GB" sz="1200" b="1" dirty="0">
                <a:solidFill>
                  <a:schemeClr val="tx2"/>
                </a:solidFill>
                <a:latin typeface="Tahoma" charset="0"/>
              </a:rPr>
              <a:t>	    </a:t>
            </a:r>
            <a:r>
              <a:rPr lang="en-GB" sz="1200" b="1" dirty="0">
                <a:solidFill>
                  <a:srgbClr val="FF0000"/>
                </a:solidFill>
                <a:latin typeface="Tahoma" charset="0"/>
              </a:rPr>
              <a:t>Pakistan  earthquake</a:t>
            </a:r>
          </a:p>
          <a:p>
            <a:pPr defTabSz="887413">
              <a:spcAft>
                <a:spcPct val="10000"/>
              </a:spcAft>
              <a:buNone/>
            </a:pPr>
            <a:r>
              <a:rPr lang="en-GB" sz="1200" b="1" dirty="0">
                <a:solidFill>
                  <a:schemeClr val="tx2"/>
                </a:solidFill>
                <a:latin typeface="Tahoma" charset="0"/>
              </a:rPr>
              <a:t>2006  </a:t>
            </a:r>
            <a:r>
              <a:rPr lang="en-GB" sz="1200" b="1" dirty="0">
                <a:solidFill>
                  <a:srgbClr val="00B0F0"/>
                </a:solidFill>
                <a:latin typeface="Tahoma" charset="0"/>
              </a:rPr>
              <a:t>Suriname  floods</a:t>
            </a:r>
          </a:p>
          <a:p>
            <a:pPr defTabSz="887413">
              <a:spcAft>
                <a:spcPct val="10000"/>
              </a:spcAft>
              <a:buNone/>
            </a:pPr>
            <a:r>
              <a:rPr lang="en-GB" sz="1200" b="1" dirty="0">
                <a:solidFill>
                  <a:schemeClr val="tx2"/>
                </a:solidFill>
                <a:latin typeface="Tahoma" charset="0"/>
              </a:rPr>
              <a:t>	    </a:t>
            </a:r>
            <a:r>
              <a:rPr lang="en-GB" sz="1200" b="1" dirty="0">
                <a:solidFill>
                  <a:srgbClr val="FF0000"/>
                </a:solidFill>
                <a:latin typeface="Tahoma" charset="0"/>
              </a:rPr>
              <a:t>Java  earthquake</a:t>
            </a:r>
          </a:p>
          <a:p>
            <a:pPr defTabSz="887413">
              <a:spcAft>
                <a:spcPct val="10000"/>
              </a:spcAft>
              <a:buNone/>
            </a:pPr>
            <a:r>
              <a:rPr lang="en-GB" sz="1200" b="1" dirty="0">
                <a:solidFill>
                  <a:schemeClr val="tx2"/>
                </a:solidFill>
                <a:latin typeface="Tahoma" charset="0"/>
              </a:rPr>
              <a:t>	    </a:t>
            </a:r>
            <a:r>
              <a:rPr lang="en-GB" sz="1200" b="1" dirty="0">
                <a:solidFill>
                  <a:srgbClr val="FFC000"/>
                </a:solidFill>
                <a:latin typeface="Tahoma" charset="0"/>
              </a:rPr>
              <a:t>Dominica  hurricane</a:t>
            </a:r>
          </a:p>
          <a:p>
            <a:pPr defTabSz="887413">
              <a:spcAft>
                <a:spcPct val="10000"/>
              </a:spcAft>
              <a:buNone/>
            </a:pPr>
            <a:r>
              <a:rPr lang="en-GB" sz="1200" b="1" dirty="0">
                <a:solidFill>
                  <a:schemeClr val="tx2"/>
                </a:solidFill>
                <a:latin typeface="Tahoma" charset="0"/>
              </a:rPr>
              <a:t>	    </a:t>
            </a:r>
            <a:r>
              <a:rPr lang="en-GB" sz="1200" b="1" dirty="0">
                <a:solidFill>
                  <a:srgbClr val="00B0F0"/>
                </a:solidFill>
                <a:latin typeface="Tahoma" charset="0"/>
              </a:rPr>
              <a:t>Kenya  floods</a:t>
            </a:r>
          </a:p>
          <a:p>
            <a:pPr defTabSz="887413">
              <a:spcAft>
                <a:spcPct val="10000"/>
              </a:spcAft>
              <a:buNone/>
            </a:pPr>
            <a:r>
              <a:rPr lang="en-GB" sz="1200" b="1" dirty="0">
                <a:solidFill>
                  <a:schemeClr val="tx2"/>
                </a:solidFill>
                <a:latin typeface="Tahoma" charset="0"/>
              </a:rPr>
              <a:t>2007  </a:t>
            </a:r>
            <a:r>
              <a:rPr lang="en-GB" sz="1200" b="1" dirty="0">
                <a:solidFill>
                  <a:srgbClr val="00B0F0"/>
                </a:solidFill>
                <a:latin typeface="Tahoma" charset="0"/>
              </a:rPr>
              <a:t>Ghana  floods</a:t>
            </a:r>
          </a:p>
          <a:p>
            <a:pPr defTabSz="887413">
              <a:spcAft>
                <a:spcPct val="10000"/>
              </a:spcAft>
              <a:buNone/>
            </a:pPr>
            <a:r>
              <a:rPr lang="en-GB" sz="1200" b="1" dirty="0">
                <a:solidFill>
                  <a:schemeClr val="tx2"/>
                </a:solidFill>
                <a:latin typeface="Tahoma" charset="0"/>
              </a:rPr>
              <a:t>	</a:t>
            </a:r>
            <a:r>
              <a:rPr lang="en-GB" sz="1200" b="1" dirty="0">
                <a:solidFill>
                  <a:srgbClr val="FFC000"/>
                </a:solidFill>
                <a:latin typeface="Tahoma" charset="0"/>
              </a:rPr>
              <a:t>   Jamaica  hurricane</a:t>
            </a:r>
          </a:p>
          <a:p>
            <a:pPr defTabSz="887413">
              <a:spcAft>
                <a:spcPct val="10000"/>
              </a:spcAft>
              <a:buNone/>
            </a:pPr>
            <a:r>
              <a:rPr lang="en-GB" sz="1200" b="1" dirty="0">
                <a:solidFill>
                  <a:schemeClr val="tx2"/>
                </a:solidFill>
                <a:latin typeface="Tahoma" charset="0"/>
              </a:rPr>
              <a:t>2008  </a:t>
            </a:r>
            <a:r>
              <a:rPr lang="en-GB" sz="1200" b="1" dirty="0">
                <a:solidFill>
                  <a:srgbClr val="00B0F0"/>
                </a:solidFill>
                <a:latin typeface="Tahoma" charset="0"/>
              </a:rPr>
              <a:t>Bolivia  floods</a:t>
            </a:r>
          </a:p>
          <a:p>
            <a:pPr defTabSz="887413">
              <a:spcAft>
                <a:spcPct val="10000"/>
              </a:spcAft>
              <a:buNone/>
            </a:pPr>
            <a:r>
              <a:rPr lang="en-GB" sz="1200" b="1" dirty="0">
                <a:solidFill>
                  <a:schemeClr val="tx2"/>
                </a:solidFill>
                <a:latin typeface="Tahoma" charset="0"/>
              </a:rPr>
              <a:t>	    </a:t>
            </a:r>
            <a:r>
              <a:rPr lang="en-GB" sz="1200" b="1" dirty="0">
                <a:solidFill>
                  <a:srgbClr val="FFC000"/>
                </a:solidFill>
                <a:latin typeface="Tahoma" charset="0"/>
              </a:rPr>
              <a:t>Myanmar  cyclone</a:t>
            </a:r>
          </a:p>
          <a:p>
            <a:pPr defTabSz="887413">
              <a:spcAft>
                <a:spcPct val="10000"/>
              </a:spcAft>
              <a:buNone/>
            </a:pPr>
            <a:r>
              <a:rPr lang="en-GB" sz="1200" b="1" dirty="0">
                <a:solidFill>
                  <a:schemeClr val="tx2"/>
                </a:solidFill>
                <a:latin typeface="Tahoma" charset="0"/>
              </a:rPr>
              <a:t>	    </a:t>
            </a:r>
            <a:r>
              <a:rPr lang="en-GB" sz="1200" b="1" dirty="0">
                <a:solidFill>
                  <a:srgbClr val="FFC000"/>
                </a:solidFill>
                <a:latin typeface="Tahoma" charset="0"/>
              </a:rPr>
              <a:t>Haiti  hurricanes  </a:t>
            </a:r>
          </a:p>
          <a:p>
            <a:pPr defTabSz="887413">
              <a:spcAft>
                <a:spcPct val="10000"/>
              </a:spcAft>
              <a:buNone/>
            </a:pPr>
            <a:r>
              <a:rPr lang="en-GB" sz="1200" b="1" dirty="0">
                <a:latin typeface="Tahoma" charset="0"/>
              </a:rPr>
              <a:t>2009</a:t>
            </a:r>
            <a:r>
              <a:rPr lang="en-GB" sz="1200" b="1" dirty="0">
                <a:solidFill>
                  <a:srgbClr val="00B0F0"/>
                </a:solidFill>
                <a:latin typeface="Tahoma" charset="0"/>
              </a:rPr>
              <a:t>  Namibia floods</a:t>
            </a:r>
          </a:p>
          <a:p>
            <a:pPr defTabSz="887413">
              <a:spcAft>
                <a:spcPct val="10000"/>
              </a:spcAft>
              <a:buNone/>
            </a:pPr>
            <a:r>
              <a:rPr lang="en-GB" sz="1200" b="1" dirty="0">
                <a:solidFill>
                  <a:srgbClr val="00B0F0"/>
                </a:solidFill>
                <a:latin typeface="Tahoma" charset="0"/>
              </a:rPr>
              <a:t>	    </a:t>
            </a:r>
            <a:r>
              <a:rPr lang="en-GB" sz="1200" b="1" dirty="0">
                <a:solidFill>
                  <a:srgbClr val="000000"/>
                </a:solidFill>
                <a:latin typeface="Tahoma" charset="0"/>
              </a:rPr>
              <a:t>Pakistan IDP</a:t>
            </a:r>
          </a:p>
          <a:p>
            <a:pPr defTabSz="887413">
              <a:spcAft>
                <a:spcPct val="10000"/>
              </a:spcAft>
              <a:buNone/>
            </a:pPr>
            <a:r>
              <a:rPr lang="en-GB" sz="1200" b="1" dirty="0">
                <a:solidFill>
                  <a:srgbClr val="000000"/>
                </a:solidFill>
                <a:latin typeface="Tahoma" charset="0"/>
              </a:rPr>
              <a:t>	   Sri Lanka post conflict</a:t>
            </a:r>
          </a:p>
          <a:p>
            <a:pPr defTabSz="887413">
              <a:spcAft>
                <a:spcPct val="10000"/>
              </a:spcAft>
              <a:buNone/>
            </a:pPr>
            <a:r>
              <a:rPr lang="en-GB" sz="1200" b="1" dirty="0">
                <a:solidFill>
                  <a:srgbClr val="000000"/>
                </a:solidFill>
                <a:latin typeface="Tahoma" charset="0"/>
              </a:rPr>
              <a:t>	    </a:t>
            </a:r>
            <a:r>
              <a:rPr lang="en-GB" sz="1200" b="1" dirty="0">
                <a:solidFill>
                  <a:srgbClr val="00B0F0"/>
                </a:solidFill>
                <a:latin typeface="Tahoma" charset="0"/>
              </a:rPr>
              <a:t>Benin  floods</a:t>
            </a:r>
          </a:p>
          <a:p>
            <a:pPr defTabSz="887413">
              <a:spcAft>
                <a:spcPct val="10000"/>
              </a:spcAft>
              <a:buNone/>
            </a:pPr>
            <a:r>
              <a:rPr lang="en-GB" sz="1200" b="1" dirty="0">
                <a:solidFill>
                  <a:srgbClr val="00B0F0"/>
                </a:solidFill>
                <a:latin typeface="Tahoma" charset="0"/>
              </a:rPr>
              <a:t>	    Burkina Faso  floods</a:t>
            </a:r>
            <a:endParaRPr lang="en-GB" sz="1200" b="1" dirty="0">
              <a:solidFill>
                <a:schemeClr val="tx2"/>
              </a:solidFill>
              <a:latin typeface="Tahoma" charset="0"/>
            </a:endParaRPr>
          </a:p>
          <a:p>
            <a:pPr defTabSz="887413">
              <a:spcAft>
                <a:spcPct val="10000"/>
              </a:spcAft>
              <a:buNone/>
              <a:defRPr/>
            </a:pPr>
            <a:r>
              <a:rPr lang="en-GB" sz="1200" b="1" dirty="0">
                <a:solidFill>
                  <a:schemeClr val="tx2"/>
                </a:solidFill>
                <a:latin typeface="Tahoma" charset="0"/>
              </a:rPr>
              <a:t>           </a:t>
            </a:r>
            <a:r>
              <a:rPr lang="en-GB" sz="1200" b="1" dirty="0">
                <a:solidFill>
                  <a:srgbClr val="FF0000"/>
                </a:solidFill>
                <a:latin typeface="Tahoma" charset="0"/>
              </a:rPr>
              <a:t>Sumatra   earthquake</a:t>
            </a:r>
          </a:p>
          <a:p>
            <a:pPr defTabSz="887413">
              <a:spcAft>
                <a:spcPct val="10000"/>
              </a:spcAft>
              <a:buNone/>
              <a:defRPr/>
            </a:pPr>
            <a:r>
              <a:rPr lang="en-GB" sz="1200" b="1" dirty="0">
                <a:solidFill>
                  <a:schemeClr val="tx2"/>
                </a:solidFill>
                <a:latin typeface="Tahoma" charset="0"/>
              </a:rPr>
              <a:t>           </a:t>
            </a:r>
            <a:r>
              <a:rPr lang="en-GB" sz="1200" b="1" dirty="0">
                <a:solidFill>
                  <a:srgbClr val="00B0F0"/>
                </a:solidFill>
                <a:latin typeface="Tahoma" charset="0"/>
              </a:rPr>
              <a:t>El Salvador  floods</a:t>
            </a:r>
          </a:p>
          <a:p>
            <a:pPr defTabSz="887413">
              <a:spcAft>
                <a:spcPct val="10000"/>
              </a:spcAft>
              <a:buNone/>
              <a:defRPr/>
            </a:pPr>
            <a:r>
              <a:rPr lang="en-GB" sz="1200" b="1" dirty="0">
                <a:solidFill>
                  <a:srgbClr val="FFC000"/>
                </a:solidFill>
                <a:latin typeface="Tahoma" charset="0"/>
              </a:rPr>
              <a:t>           Philippines   cyclones</a:t>
            </a:r>
            <a:endParaRPr lang="en-GB" sz="1200" b="1" dirty="0"/>
          </a:p>
        </p:txBody>
      </p:sp>
      <p:sp>
        <p:nvSpPr>
          <p:cNvPr id="23556" name="TextBox 6"/>
          <p:cNvSpPr txBox="1">
            <a:spLocks noChangeArrowheads="1"/>
          </p:cNvSpPr>
          <p:nvPr/>
        </p:nvSpPr>
        <p:spPr bwMode="auto">
          <a:xfrm>
            <a:off x="4727848" y="1412776"/>
            <a:ext cx="2880320" cy="3151632"/>
          </a:xfrm>
          <a:prstGeom prst="rect">
            <a:avLst/>
          </a:prstGeom>
          <a:noFill/>
          <a:ln w="9525">
            <a:noFill/>
            <a:miter lim="800000"/>
            <a:headEnd/>
            <a:tailEnd/>
          </a:ln>
        </p:spPr>
        <p:txBody>
          <a:bodyPr wrap="square">
            <a:spAutoFit/>
          </a:bodyPr>
          <a:lstStyle/>
          <a:p>
            <a:pPr defTabSz="887413" eaLnBrk="0" hangingPunct="0">
              <a:spcAft>
                <a:spcPct val="10000"/>
              </a:spcAft>
              <a:defRPr/>
            </a:pPr>
            <a:r>
              <a:rPr lang="en-GB" sz="1200" b="1" dirty="0">
                <a:solidFill>
                  <a:schemeClr val="tx2"/>
                </a:solidFill>
                <a:latin typeface="Tahoma" charset="0"/>
              </a:rPr>
              <a:t>2010  </a:t>
            </a:r>
            <a:r>
              <a:rPr lang="en-GB" sz="1200" b="1" dirty="0">
                <a:solidFill>
                  <a:srgbClr val="00B0F0"/>
                </a:solidFill>
                <a:latin typeface="Tahoma" charset="0"/>
              </a:rPr>
              <a:t>Albania   floods</a:t>
            </a:r>
          </a:p>
          <a:p>
            <a:pPr defTabSz="887413" eaLnBrk="0" hangingPunct="0">
              <a:spcAft>
                <a:spcPct val="10000"/>
              </a:spcAft>
              <a:defRPr/>
            </a:pPr>
            <a:r>
              <a:rPr lang="en-GB" sz="1200" b="1" dirty="0">
                <a:solidFill>
                  <a:schemeClr val="tx2"/>
                </a:solidFill>
                <a:latin typeface="Tahoma" charset="0"/>
              </a:rPr>
              <a:t>          </a:t>
            </a:r>
            <a:r>
              <a:rPr lang="en-GB" sz="1200" b="1" dirty="0">
                <a:solidFill>
                  <a:srgbClr val="FF0000"/>
                </a:solidFill>
                <a:latin typeface="Tahoma" charset="0"/>
              </a:rPr>
              <a:t>Haiti   earthquake</a:t>
            </a:r>
          </a:p>
          <a:p>
            <a:pPr defTabSz="887413" eaLnBrk="0" hangingPunct="0">
              <a:spcAft>
                <a:spcPct val="10000"/>
              </a:spcAft>
              <a:defRPr/>
            </a:pPr>
            <a:r>
              <a:rPr lang="en-GB" sz="1200" b="1" dirty="0">
                <a:solidFill>
                  <a:schemeClr val="tx2"/>
                </a:solidFill>
                <a:latin typeface="Tahoma" charset="0"/>
              </a:rPr>
              <a:t>          </a:t>
            </a:r>
            <a:r>
              <a:rPr lang="en-GB" sz="1200" b="1" dirty="0">
                <a:solidFill>
                  <a:srgbClr val="00B0F0"/>
                </a:solidFill>
                <a:latin typeface="Tahoma" charset="0"/>
              </a:rPr>
              <a:t>Pakistan   floods</a:t>
            </a:r>
          </a:p>
          <a:p>
            <a:pPr defTabSz="887413" eaLnBrk="0" hangingPunct="0">
              <a:spcAft>
                <a:spcPct val="10000"/>
              </a:spcAft>
              <a:defRPr/>
            </a:pPr>
            <a:r>
              <a:rPr lang="en-GB" sz="1200" b="1" dirty="0">
                <a:solidFill>
                  <a:schemeClr val="tx2"/>
                </a:solidFill>
                <a:latin typeface="Tahoma" charset="0"/>
              </a:rPr>
              <a:t>          </a:t>
            </a:r>
            <a:r>
              <a:rPr lang="en-GB" sz="1200" b="1" dirty="0">
                <a:solidFill>
                  <a:srgbClr val="FFC000"/>
                </a:solidFill>
                <a:latin typeface="Tahoma" charset="0"/>
              </a:rPr>
              <a:t>Saint Lucia   hurricane</a:t>
            </a:r>
          </a:p>
          <a:p>
            <a:pPr defTabSz="887413" eaLnBrk="0" hangingPunct="0">
              <a:spcAft>
                <a:spcPct val="10000"/>
              </a:spcAft>
              <a:defRPr/>
            </a:pPr>
            <a:r>
              <a:rPr lang="en-GB" sz="1200" b="1" dirty="0">
                <a:solidFill>
                  <a:schemeClr val="tx2"/>
                </a:solidFill>
                <a:latin typeface="Tahoma" charset="0"/>
              </a:rPr>
              <a:t>2011  Libya   refugees</a:t>
            </a:r>
          </a:p>
          <a:p>
            <a:pPr defTabSz="887413" eaLnBrk="0" hangingPunct="0">
              <a:spcAft>
                <a:spcPct val="10000"/>
              </a:spcAft>
              <a:defRPr/>
            </a:pPr>
            <a:r>
              <a:rPr lang="en-GB" sz="1200" b="1" dirty="0">
                <a:solidFill>
                  <a:schemeClr val="tx2"/>
                </a:solidFill>
                <a:latin typeface="Tahoma" charset="0"/>
              </a:rPr>
              <a:t>           </a:t>
            </a:r>
            <a:r>
              <a:rPr lang="en-GB" sz="1200" b="1" dirty="0">
                <a:solidFill>
                  <a:srgbClr val="FF0000"/>
                </a:solidFill>
                <a:latin typeface="Tahoma" charset="0"/>
              </a:rPr>
              <a:t>Japan   earthquake</a:t>
            </a:r>
          </a:p>
          <a:p>
            <a:pPr defTabSz="887413" eaLnBrk="0" hangingPunct="0">
              <a:spcAft>
                <a:spcPct val="10000"/>
              </a:spcAft>
              <a:defRPr/>
            </a:pPr>
            <a:r>
              <a:rPr lang="en-GB" sz="1200" b="1" dirty="0">
                <a:solidFill>
                  <a:schemeClr val="tx2"/>
                </a:solidFill>
                <a:latin typeface="Tahoma" charset="0"/>
              </a:rPr>
              <a:t>           Cote d’Ivoire  refugees</a:t>
            </a:r>
          </a:p>
          <a:p>
            <a:pPr defTabSz="887413" eaLnBrk="0" hangingPunct="0">
              <a:spcAft>
                <a:spcPct val="10000"/>
              </a:spcAft>
              <a:defRPr/>
            </a:pPr>
            <a:r>
              <a:rPr lang="en-GB" sz="1200" b="1" dirty="0">
                <a:solidFill>
                  <a:schemeClr val="tx2"/>
                </a:solidFill>
                <a:latin typeface="Tahoma" charset="0"/>
              </a:rPr>
              <a:t>           </a:t>
            </a:r>
            <a:r>
              <a:rPr lang="en-GB" sz="1200" b="1" dirty="0">
                <a:solidFill>
                  <a:srgbClr val="00B0F0"/>
                </a:solidFill>
                <a:latin typeface="Tahoma" charset="0"/>
              </a:rPr>
              <a:t>Nicaragua   floods</a:t>
            </a:r>
          </a:p>
          <a:p>
            <a:pPr marL="342900" indent="-342900" defTabSz="887413" eaLnBrk="0" hangingPunct="0">
              <a:spcAft>
                <a:spcPct val="10000"/>
              </a:spcAft>
              <a:buAutoNum type="arabicPlain" startAt="2012"/>
              <a:defRPr/>
            </a:pPr>
            <a:r>
              <a:rPr lang="en-GB" sz="1200" b="1" dirty="0">
                <a:solidFill>
                  <a:srgbClr val="00B0F0"/>
                </a:solidFill>
                <a:latin typeface="Tahoma" charset="0"/>
              </a:rPr>
              <a:t>  Philippines   floods</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00B050"/>
                </a:solidFill>
                <a:latin typeface="Tahoma" charset="0"/>
              </a:rPr>
              <a:t>Sahel   food crisis</a:t>
            </a:r>
          </a:p>
          <a:p>
            <a:pPr marL="342900" indent="-342900" defTabSz="887413" eaLnBrk="0" hangingPunct="0">
              <a:spcAft>
                <a:spcPct val="10000"/>
              </a:spcAft>
              <a:defRPr/>
            </a:pPr>
            <a:r>
              <a:rPr lang="en-GB" sz="1200" b="1" dirty="0">
                <a:solidFill>
                  <a:srgbClr val="00B050"/>
                </a:solidFill>
                <a:latin typeface="Tahoma" charset="0"/>
              </a:rPr>
              <a:t>	    </a:t>
            </a:r>
            <a:r>
              <a:rPr lang="en-GB" sz="1200" b="1" dirty="0">
                <a:solidFill>
                  <a:srgbClr val="000000"/>
                </a:solidFill>
                <a:latin typeface="Tahoma" charset="0"/>
              </a:rPr>
              <a:t>Congo   ammo dump</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00B0F0"/>
                </a:solidFill>
                <a:latin typeface="Tahoma" charset="0"/>
              </a:rPr>
              <a:t>Madagascar  floods</a:t>
            </a:r>
          </a:p>
          <a:p>
            <a:pPr marL="342900" indent="-342900" defTabSz="887413" eaLnBrk="0" hangingPunct="0">
              <a:spcAft>
                <a:spcPct val="10000"/>
              </a:spcAft>
              <a:defRPr/>
            </a:pPr>
            <a:r>
              <a:rPr lang="en-GB" sz="1200" b="1" dirty="0">
                <a:solidFill>
                  <a:srgbClr val="00B0F0"/>
                </a:solidFill>
                <a:latin typeface="Tahoma" charset="0"/>
              </a:rPr>
              <a:t>	    Comoros  floods</a:t>
            </a:r>
          </a:p>
          <a:p>
            <a:pPr marL="342900" indent="-342900" defTabSz="887413" eaLnBrk="0" hangingPunct="0">
              <a:spcAft>
                <a:spcPct val="10000"/>
              </a:spcAft>
              <a:defRPr/>
            </a:pPr>
            <a:r>
              <a:rPr lang="en-GB" sz="1200" b="1" dirty="0">
                <a:solidFill>
                  <a:srgbClr val="00B0F0"/>
                </a:solidFill>
                <a:latin typeface="Tahoma" charset="0"/>
              </a:rPr>
              <a:t>	    Paraguay  floods</a:t>
            </a:r>
            <a:r>
              <a:rPr lang="en-GB" sz="1200" b="1" dirty="0">
                <a:solidFill>
                  <a:srgbClr val="000000"/>
                </a:solidFill>
                <a:latin typeface="Tahoma" charset="0"/>
              </a:rPr>
              <a:t>   	   </a:t>
            </a:r>
            <a:endParaRPr lang="en-GB" sz="1200" b="1" dirty="0">
              <a:solidFill>
                <a:srgbClr val="FCB127"/>
              </a:solidFill>
              <a:latin typeface="Tahoma" charset="0"/>
            </a:endParaRPr>
          </a:p>
          <a:p>
            <a:pPr defTabSz="887413" eaLnBrk="0" hangingPunct="0">
              <a:spcAft>
                <a:spcPct val="10000"/>
              </a:spcAft>
              <a:defRPr/>
            </a:pPr>
            <a:endParaRPr lang="en-GB" sz="1400" b="1" dirty="0">
              <a:solidFill>
                <a:schemeClr val="tx2"/>
              </a:solidFill>
              <a:latin typeface="Tahoma" charset="0"/>
            </a:endParaRPr>
          </a:p>
        </p:txBody>
      </p:sp>
      <p:sp>
        <p:nvSpPr>
          <p:cNvPr id="6" name="TextBox 5"/>
          <p:cNvSpPr txBox="1"/>
          <p:nvPr/>
        </p:nvSpPr>
        <p:spPr>
          <a:xfrm>
            <a:off x="7392144" y="1412777"/>
            <a:ext cx="2592288" cy="5743111"/>
          </a:xfrm>
          <a:prstGeom prst="rect">
            <a:avLst/>
          </a:prstGeom>
          <a:noFill/>
        </p:spPr>
        <p:txBody>
          <a:bodyPr wrap="square" rtlCol="0">
            <a:spAutoFit/>
          </a:bodyPr>
          <a:lstStyle/>
          <a:p>
            <a:pPr marL="342900" indent="-342900" defTabSz="887413" eaLnBrk="0" hangingPunct="0">
              <a:spcAft>
                <a:spcPct val="10000"/>
              </a:spcAft>
              <a:defRPr/>
            </a:pPr>
            <a:r>
              <a:rPr lang="en-GB" sz="1200" b="1" dirty="0">
                <a:latin typeface="Tahoma" charset="0"/>
              </a:rPr>
              <a:t>2014 -</a:t>
            </a:r>
            <a:r>
              <a:rPr lang="en-GB" sz="1200" b="1" dirty="0">
                <a:solidFill>
                  <a:srgbClr val="00B0F0"/>
                </a:solidFill>
                <a:latin typeface="Tahoma" charset="0"/>
              </a:rPr>
              <a:t>  </a:t>
            </a:r>
            <a:r>
              <a:rPr lang="en-GB" sz="1200" b="1" dirty="0">
                <a:solidFill>
                  <a:srgbClr val="000000"/>
                </a:solidFill>
                <a:latin typeface="Tahoma" charset="0"/>
              </a:rPr>
              <a:t>Iraq  ISIS refugees</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00B050"/>
                </a:solidFill>
                <a:latin typeface="Tahoma" charset="0"/>
              </a:rPr>
              <a:t>Liberia  Ebola</a:t>
            </a:r>
          </a:p>
          <a:p>
            <a:pPr marL="342900" indent="-342900" defTabSz="887413" eaLnBrk="0" hangingPunct="0">
              <a:spcAft>
                <a:spcPct val="10000"/>
              </a:spcAft>
              <a:defRPr/>
            </a:pPr>
            <a:r>
              <a:rPr lang="en-GB" sz="1200" b="1" dirty="0">
                <a:solidFill>
                  <a:srgbClr val="00B050"/>
                </a:solidFill>
                <a:latin typeface="Tahoma" charset="0"/>
              </a:rPr>
              <a:t>	   Sierra Leone  Ebola</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00B050"/>
                </a:solidFill>
                <a:latin typeface="Tahoma" charset="0"/>
              </a:rPr>
              <a:t>Ghana  Ebola</a:t>
            </a:r>
          </a:p>
          <a:p>
            <a:pPr marL="342900" indent="-342900" defTabSz="887413" eaLnBrk="0" hangingPunct="0">
              <a:spcAft>
                <a:spcPct val="10000"/>
              </a:spcAft>
              <a:defRPr/>
            </a:pPr>
            <a:r>
              <a:rPr lang="en-GB" sz="1200" b="1" dirty="0">
                <a:solidFill>
                  <a:srgbClr val="00B050"/>
                </a:solidFill>
                <a:latin typeface="Tahoma" charset="0"/>
              </a:rPr>
              <a:t>	   Mali  Ebola</a:t>
            </a:r>
          </a:p>
          <a:p>
            <a:pPr marL="342900" indent="-342900" defTabSz="887413" eaLnBrk="0" hangingPunct="0">
              <a:spcAft>
                <a:spcPct val="10000"/>
              </a:spcAft>
              <a:defRPr/>
            </a:pPr>
            <a:r>
              <a:rPr lang="en-GB" sz="1200" b="1" dirty="0">
                <a:solidFill>
                  <a:srgbClr val="000000"/>
                </a:solidFill>
                <a:latin typeface="Tahoma" charset="0"/>
              </a:rPr>
              <a:t>2015</a:t>
            </a:r>
            <a:r>
              <a:rPr lang="en-GB" sz="1200" b="1" dirty="0">
                <a:solidFill>
                  <a:srgbClr val="00B050"/>
                </a:solidFill>
                <a:latin typeface="Tahoma" charset="0"/>
              </a:rPr>
              <a:t>  </a:t>
            </a:r>
            <a:r>
              <a:rPr lang="en-GB" sz="1200" b="1" dirty="0">
                <a:solidFill>
                  <a:srgbClr val="00B0F0"/>
                </a:solidFill>
                <a:latin typeface="Tahoma" charset="0"/>
              </a:rPr>
              <a:t>Malawi   floods</a:t>
            </a:r>
          </a:p>
          <a:p>
            <a:pPr marL="342900" indent="-342900" defTabSz="887413" eaLnBrk="0" hangingPunct="0">
              <a:spcAft>
                <a:spcPct val="10000"/>
              </a:spcAft>
              <a:defRPr/>
            </a:pPr>
            <a:r>
              <a:rPr lang="en-GB" sz="1200" b="1" dirty="0">
                <a:solidFill>
                  <a:srgbClr val="00B050"/>
                </a:solidFill>
                <a:latin typeface="Tahoma" charset="0"/>
              </a:rPr>
              <a:t>	   </a:t>
            </a:r>
            <a:r>
              <a:rPr lang="en-GB" sz="1200" b="1" dirty="0">
                <a:solidFill>
                  <a:srgbClr val="FCB127"/>
                </a:solidFill>
                <a:latin typeface="Tahoma" charset="0"/>
              </a:rPr>
              <a:t>Vanuatu  cyclone</a:t>
            </a:r>
          </a:p>
          <a:p>
            <a:pPr marL="342900" indent="-342900" defTabSz="887413" eaLnBrk="0" hangingPunct="0">
              <a:spcAft>
                <a:spcPct val="10000"/>
              </a:spcAft>
              <a:defRPr/>
            </a:pPr>
            <a:r>
              <a:rPr lang="en-GB" sz="1200" b="1" dirty="0">
                <a:solidFill>
                  <a:srgbClr val="FCB127"/>
                </a:solidFill>
                <a:latin typeface="Tahoma" charset="0"/>
              </a:rPr>
              <a:t>	   </a:t>
            </a:r>
            <a:r>
              <a:rPr lang="en-GB" sz="1200" b="1" dirty="0">
                <a:solidFill>
                  <a:srgbClr val="00B0F0"/>
                </a:solidFill>
                <a:latin typeface="Tahoma" charset="0"/>
              </a:rPr>
              <a:t>Chile  floods</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000000"/>
                </a:solidFill>
                <a:latin typeface="Tahoma" charset="0"/>
              </a:rPr>
              <a:t>South Sudan</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FF0000"/>
                </a:solidFill>
                <a:latin typeface="Tahoma" charset="0"/>
              </a:rPr>
              <a:t>   Nepal earthquake</a:t>
            </a:r>
          </a:p>
          <a:p>
            <a:pPr marL="342900" indent="-342900" defTabSz="887413" eaLnBrk="0" hangingPunct="0">
              <a:spcAft>
                <a:spcPct val="10000"/>
              </a:spcAft>
              <a:defRPr/>
            </a:pPr>
            <a:r>
              <a:rPr lang="en-GB" sz="1200" b="1" dirty="0">
                <a:solidFill>
                  <a:srgbClr val="FF0000"/>
                </a:solidFill>
                <a:latin typeface="Tahoma" charset="0"/>
              </a:rPr>
              <a:t>           </a:t>
            </a:r>
            <a:r>
              <a:rPr lang="en-GB" sz="1200" b="1" dirty="0">
                <a:solidFill>
                  <a:srgbClr val="FFC000"/>
                </a:solidFill>
                <a:latin typeface="Tahoma" charset="0"/>
              </a:rPr>
              <a:t>Yemen cyclone</a:t>
            </a:r>
          </a:p>
          <a:p>
            <a:pPr marL="342900" indent="-342900" defTabSz="887413" eaLnBrk="0" hangingPunct="0">
              <a:spcAft>
                <a:spcPct val="10000"/>
              </a:spcAft>
              <a:defRPr/>
            </a:pPr>
            <a:r>
              <a:rPr lang="en-GB" sz="1200" b="1" dirty="0">
                <a:latin typeface="Tahoma" charset="0"/>
              </a:rPr>
              <a:t>           Mediterranean refugees</a:t>
            </a:r>
          </a:p>
          <a:p>
            <a:pPr marL="342900" indent="-342900" defTabSz="887413" eaLnBrk="0" hangingPunct="0">
              <a:spcAft>
                <a:spcPct val="10000"/>
              </a:spcAft>
              <a:defRPr/>
            </a:pPr>
            <a:r>
              <a:rPr lang="en-GB" sz="1200" b="1" dirty="0">
                <a:solidFill>
                  <a:srgbClr val="FFC000"/>
                </a:solidFill>
                <a:latin typeface="Tahoma" charset="0"/>
              </a:rPr>
              <a:t>           Dominica  cyclone</a:t>
            </a:r>
          </a:p>
          <a:p>
            <a:pPr marL="342900" indent="-342900" defTabSz="887413" eaLnBrk="0" hangingPunct="0">
              <a:spcAft>
                <a:spcPct val="10000"/>
              </a:spcAft>
              <a:defRPr/>
            </a:pPr>
            <a:r>
              <a:rPr lang="en-GB" sz="1200" b="1" dirty="0">
                <a:latin typeface="Tahoma" charset="0"/>
              </a:rPr>
              <a:t>2016</a:t>
            </a:r>
            <a:r>
              <a:rPr lang="en-GB" sz="1200" b="1" dirty="0">
                <a:solidFill>
                  <a:srgbClr val="FFC000"/>
                </a:solidFill>
                <a:latin typeface="Tahoma" charset="0"/>
              </a:rPr>
              <a:t>  Fiji  Cyclone</a:t>
            </a:r>
          </a:p>
          <a:p>
            <a:pPr marL="800100" lvl="1" indent="-342900" defTabSz="887413" eaLnBrk="0" hangingPunct="0">
              <a:spcAft>
                <a:spcPct val="10000"/>
              </a:spcAft>
              <a:defRPr/>
            </a:pPr>
            <a:r>
              <a:rPr lang="en-GB" sz="1200" b="1" dirty="0">
                <a:solidFill>
                  <a:srgbClr val="FFC000"/>
                </a:solidFill>
                <a:latin typeface="Tahoma" charset="0"/>
              </a:rPr>
              <a:t> </a:t>
            </a:r>
            <a:r>
              <a:rPr lang="en-GB" sz="1200" b="1" dirty="0">
                <a:solidFill>
                  <a:srgbClr val="00B0F0"/>
                </a:solidFill>
                <a:latin typeface="Tahoma" charset="0"/>
              </a:rPr>
              <a:t>Paraguay floods</a:t>
            </a:r>
          </a:p>
          <a:p>
            <a:pPr marL="342900" indent="-342900" defTabSz="887413" eaLnBrk="0" hangingPunct="0">
              <a:spcAft>
                <a:spcPct val="10000"/>
              </a:spcAft>
              <a:defRPr/>
            </a:pPr>
            <a:r>
              <a:rPr lang="en-GB" sz="1200" b="1" dirty="0">
                <a:solidFill>
                  <a:srgbClr val="FFC000"/>
                </a:solidFill>
                <a:latin typeface="Tahoma" charset="0"/>
              </a:rPr>
              <a:t>	   </a:t>
            </a:r>
            <a:r>
              <a:rPr lang="en-GB" sz="1200" b="1" dirty="0">
                <a:solidFill>
                  <a:srgbClr val="FF0000"/>
                </a:solidFill>
                <a:latin typeface="Tahoma" charset="0"/>
              </a:rPr>
              <a:t>Ecuador earthquake </a:t>
            </a:r>
          </a:p>
          <a:p>
            <a:pPr marL="342900" indent="-342900" defTabSz="887413" eaLnBrk="0" hangingPunct="0">
              <a:spcAft>
                <a:spcPct val="10000"/>
              </a:spcAft>
              <a:defRPr/>
            </a:pPr>
            <a:r>
              <a:rPr lang="en-GB" sz="1200" b="1" dirty="0">
                <a:solidFill>
                  <a:srgbClr val="FF0000"/>
                </a:solidFill>
                <a:latin typeface="Tahoma" charset="0"/>
              </a:rPr>
              <a:t>           Cape Verde  </a:t>
            </a:r>
            <a:r>
              <a:rPr lang="en-GB" sz="1200" b="1" dirty="0" err="1">
                <a:solidFill>
                  <a:srgbClr val="FF0000"/>
                </a:solidFill>
                <a:latin typeface="Tahoma" charset="0"/>
              </a:rPr>
              <a:t>seismics</a:t>
            </a:r>
            <a:endParaRPr lang="en-GB" sz="1200" b="1" dirty="0">
              <a:solidFill>
                <a:srgbClr val="FF0000"/>
              </a:solidFill>
              <a:latin typeface="Tahoma" charset="0"/>
            </a:endParaRPr>
          </a:p>
          <a:p>
            <a:pPr marL="342900" indent="-342900" defTabSz="887413" eaLnBrk="0" hangingPunct="0">
              <a:spcAft>
                <a:spcPct val="10000"/>
              </a:spcAft>
              <a:defRPr/>
            </a:pPr>
            <a:r>
              <a:rPr lang="en-GB" sz="1200" b="1" dirty="0">
                <a:solidFill>
                  <a:srgbClr val="FF0000"/>
                </a:solidFill>
                <a:latin typeface="Tahoma" charset="0"/>
              </a:rPr>
              <a:t>	   Tanzania</a:t>
            </a:r>
          </a:p>
          <a:p>
            <a:pPr marL="342900" indent="-342900" defTabSz="887413" eaLnBrk="0" hangingPunct="0">
              <a:spcAft>
                <a:spcPct val="10000"/>
              </a:spcAft>
              <a:defRPr/>
            </a:pPr>
            <a:r>
              <a:rPr lang="en-GB" sz="1200" b="1" dirty="0">
                <a:solidFill>
                  <a:srgbClr val="FF0000"/>
                </a:solidFill>
                <a:latin typeface="Tahoma" charset="0"/>
              </a:rPr>
              <a:t>	   </a:t>
            </a:r>
            <a:r>
              <a:rPr lang="en-GB" sz="1200" b="1" dirty="0">
                <a:solidFill>
                  <a:srgbClr val="FCB127"/>
                </a:solidFill>
                <a:latin typeface="Tahoma" charset="0"/>
              </a:rPr>
              <a:t>Jamaica/Haiti hurricane</a:t>
            </a:r>
          </a:p>
          <a:p>
            <a:pPr marL="342900" indent="-342900" defTabSz="887413" eaLnBrk="0" hangingPunct="0">
              <a:spcAft>
                <a:spcPct val="10000"/>
              </a:spcAft>
              <a:defRPr/>
            </a:pPr>
            <a:r>
              <a:rPr lang="en-GB" sz="1200" b="1" dirty="0">
                <a:solidFill>
                  <a:srgbClr val="FF0000"/>
                </a:solidFill>
                <a:latin typeface="Tahoma" charset="0"/>
              </a:rPr>
              <a:t>	   </a:t>
            </a:r>
            <a:r>
              <a:rPr lang="en-GB" sz="1200" b="1" dirty="0">
                <a:latin typeface="Tahoma" charset="0"/>
              </a:rPr>
              <a:t>N Nigeria refugees</a:t>
            </a:r>
          </a:p>
          <a:p>
            <a:pPr marL="342900" indent="-342900" defTabSz="887413" eaLnBrk="0" hangingPunct="0">
              <a:spcAft>
                <a:spcPct val="10000"/>
              </a:spcAft>
              <a:defRPr/>
            </a:pPr>
            <a:r>
              <a:rPr lang="en-GB" sz="1200" b="1" dirty="0">
                <a:latin typeface="Tahoma" charset="0"/>
              </a:rPr>
              <a:t>2017 </a:t>
            </a:r>
            <a:r>
              <a:rPr lang="en-GB" sz="1200" b="1" dirty="0">
                <a:solidFill>
                  <a:srgbClr val="FF0000"/>
                </a:solidFill>
                <a:latin typeface="Tahoma" charset="0"/>
              </a:rPr>
              <a:t> Chile  forest fires</a:t>
            </a:r>
          </a:p>
          <a:p>
            <a:pPr marL="342900" indent="-342900" defTabSz="887413" eaLnBrk="0" hangingPunct="0">
              <a:spcAft>
                <a:spcPct val="10000"/>
              </a:spcAft>
              <a:defRPr/>
            </a:pPr>
            <a:r>
              <a:rPr lang="en-GB" sz="1200" b="1" dirty="0">
                <a:solidFill>
                  <a:srgbClr val="FF0000"/>
                </a:solidFill>
                <a:latin typeface="Tahoma" charset="0"/>
              </a:rPr>
              <a:t>	   </a:t>
            </a:r>
            <a:r>
              <a:rPr lang="en-GB" sz="1200" b="1" dirty="0">
                <a:solidFill>
                  <a:srgbClr val="FCB127"/>
                </a:solidFill>
                <a:latin typeface="Tahoma" charset="0"/>
              </a:rPr>
              <a:t>Madagascar cyclone </a:t>
            </a:r>
          </a:p>
          <a:p>
            <a:pPr marL="342900" indent="-342900" defTabSz="887413" eaLnBrk="0" hangingPunct="0">
              <a:spcAft>
                <a:spcPct val="10000"/>
              </a:spcAft>
              <a:defRPr/>
            </a:pPr>
            <a:r>
              <a:rPr lang="en-GB" sz="1200" b="1" dirty="0">
                <a:solidFill>
                  <a:srgbClr val="FFC000"/>
                </a:solidFill>
                <a:latin typeface="Tahoma" charset="0"/>
              </a:rPr>
              <a:t>	</a:t>
            </a:r>
            <a:r>
              <a:rPr lang="en-GB" sz="1200" b="1" dirty="0">
                <a:solidFill>
                  <a:srgbClr val="00B0F0"/>
                </a:solidFill>
                <a:latin typeface="Tahoma" charset="0"/>
              </a:rPr>
              <a:t>   Peru floods</a:t>
            </a:r>
          </a:p>
          <a:p>
            <a:pPr marL="342900" indent="-342900" defTabSz="887413" eaLnBrk="0" hangingPunct="0">
              <a:spcAft>
                <a:spcPct val="10000"/>
              </a:spcAft>
              <a:defRPr/>
            </a:pPr>
            <a:r>
              <a:rPr lang="en-GB" sz="1200" b="1" dirty="0">
                <a:solidFill>
                  <a:srgbClr val="00B0F0"/>
                </a:solidFill>
                <a:latin typeface="Tahoma" charset="0"/>
              </a:rPr>
              <a:t>	   Sierra Leone floods</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FFC000"/>
                </a:solidFill>
                <a:latin typeface="Tahoma" charset="0"/>
              </a:rPr>
              <a:t>Caribbean hurricanes</a:t>
            </a:r>
          </a:p>
          <a:p>
            <a:pPr marL="342900" indent="-342900" defTabSz="887413" eaLnBrk="0" hangingPunct="0">
              <a:spcAft>
                <a:spcPct val="10000"/>
              </a:spcAft>
              <a:defRPr/>
            </a:pPr>
            <a:r>
              <a:rPr lang="en-GB" sz="1200" b="1" dirty="0">
                <a:solidFill>
                  <a:srgbClr val="FF0000"/>
                </a:solidFill>
                <a:latin typeface="Tahoma" charset="0"/>
              </a:rPr>
              <a:t>				</a:t>
            </a:r>
          </a:p>
          <a:p>
            <a:pPr marL="342900" indent="-342900" defTabSz="887413" eaLnBrk="0" hangingPunct="0">
              <a:spcAft>
                <a:spcPct val="10000"/>
              </a:spcAft>
              <a:defRPr/>
            </a:pPr>
            <a:r>
              <a:rPr lang="en-GB" sz="1200" b="1" dirty="0">
                <a:solidFill>
                  <a:srgbClr val="FF0000"/>
                </a:solidFill>
                <a:latin typeface="Tahoma" charset="0"/>
              </a:rPr>
              <a:t>   </a:t>
            </a:r>
          </a:p>
        </p:txBody>
      </p:sp>
      <p:sp>
        <p:nvSpPr>
          <p:cNvPr id="7" name="Rectangle 6"/>
          <p:cNvSpPr/>
          <p:nvPr/>
        </p:nvSpPr>
        <p:spPr>
          <a:xfrm>
            <a:off x="4727848" y="4221088"/>
            <a:ext cx="2592288" cy="1292662"/>
          </a:xfrm>
          <a:prstGeom prst="rect">
            <a:avLst/>
          </a:prstGeom>
        </p:spPr>
        <p:txBody>
          <a:bodyPr wrap="square">
            <a:spAutoFit/>
          </a:bodyPr>
          <a:lstStyle/>
          <a:p>
            <a:pPr marL="342900" indent="-342900" defTabSz="887413" eaLnBrk="0" hangingPunct="0">
              <a:spcAft>
                <a:spcPct val="10000"/>
              </a:spcAft>
              <a:defRPr/>
            </a:pPr>
            <a:r>
              <a:rPr lang="en-GB" sz="1200" b="1" dirty="0">
                <a:solidFill>
                  <a:srgbClr val="000000"/>
                </a:solidFill>
                <a:latin typeface="Tahoma" charset="0"/>
              </a:rPr>
              <a:t>2013  CAR refugees</a:t>
            </a:r>
          </a:p>
          <a:p>
            <a:pPr marL="342900" indent="-342900" defTabSz="887413" eaLnBrk="0" hangingPunct="0">
              <a:spcAft>
                <a:spcPct val="10000"/>
              </a:spcAft>
              <a:defRPr/>
            </a:pPr>
            <a:r>
              <a:rPr lang="en-GB" sz="1200" b="1" dirty="0">
                <a:solidFill>
                  <a:srgbClr val="000000"/>
                </a:solidFill>
                <a:latin typeface="Tahoma" charset="0"/>
              </a:rPr>
              <a:t>           Lebanon/Turkey</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00B0F0"/>
                </a:solidFill>
                <a:latin typeface="Tahoma" charset="0"/>
              </a:rPr>
              <a:t>India  flooding          </a:t>
            </a:r>
          </a:p>
          <a:p>
            <a:pPr marL="342900" indent="-342900" defTabSz="887413" eaLnBrk="0" hangingPunct="0">
              <a:spcAft>
                <a:spcPct val="10000"/>
              </a:spcAft>
              <a:defRPr/>
            </a:pPr>
            <a:r>
              <a:rPr lang="en-GB" sz="1200" b="1" dirty="0">
                <a:solidFill>
                  <a:srgbClr val="FFC000"/>
                </a:solidFill>
                <a:latin typeface="Tahoma" charset="0"/>
              </a:rPr>
              <a:t>            Myanmar  cyclone</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FCB127"/>
                </a:solidFill>
                <a:latin typeface="Tahoma" charset="0"/>
              </a:rPr>
              <a:t>India  cyclone</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FCB127"/>
                </a:solidFill>
                <a:latin typeface="Tahoma" charset="0"/>
              </a:rPr>
              <a:t>Philippines  cyclone</a:t>
            </a:r>
            <a:endParaRPr lang="en-GB" sz="1200" dirty="0"/>
          </a:p>
        </p:txBody>
      </p:sp>
      <p:sp>
        <p:nvSpPr>
          <p:cNvPr id="8" name="TextBox 7"/>
          <p:cNvSpPr txBox="1"/>
          <p:nvPr/>
        </p:nvSpPr>
        <p:spPr>
          <a:xfrm>
            <a:off x="4655840" y="5373217"/>
            <a:ext cx="2016224" cy="987963"/>
          </a:xfrm>
          <a:prstGeom prst="rect">
            <a:avLst/>
          </a:prstGeom>
          <a:noFill/>
        </p:spPr>
        <p:txBody>
          <a:bodyPr wrap="square" rtlCol="0">
            <a:spAutoFit/>
          </a:bodyPr>
          <a:lstStyle/>
          <a:p>
            <a:pPr marL="342900" indent="-342900" defTabSz="887413" eaLnBrk="0" hangingPunct="0">
              <a:spcAft>
                <a:spcPct val="10000"/>
              </a:spcAft>
              <a:defRPr/>
            </a:pPr>
            <a:r>
              <a:rPr lang="en-GB" b="1" dirty="0">
                <a:latin typeface="Tahoma" charset="0"/>
              </a:rPr>
              <a:t> </a:t>
            </a:r>
            <a:r>
              <a:rPr lang="en-GB" sz="1200" b="1" dirty="0">
                <a:latin typeface="Tahoma" charset="0"/>
              </a:rPr>
              <a:t>2014   Lebanon</a:t>
            </a:r>
          </a:p>
          <a:p>
            <a:pPr marL="342900" indent="-342900" defTabSz="887413" eaLnBrk="0" hangingPunct="0">
              <a:spcAft>
                <a:spcPct val="10000"/>
              </a:spcAft>
              <a:defRPr/>
            </a:pPr>
            <a:r>
              <a:rPr lang="en-GB" sz="1200" b="1" dirty="0">
                <a:latin typeface="Tahoma" charset="0"/>
              </a:rPr>
              <a:t>	     South Sudan</a:t>
            </a:r>
          </a:p>
          <a:p>
            <a:pPr marL="342900" indent="-342900" defTabSz="887413" eaLnBrk="0" hangingPunct="0">
              <a:spcAft>
                <a:spcPct val="10000"/>
              </a:spcAft>
              <a:defRPr/>
            </a:pPr>
            <a:r>
              <a:rPr lang="en-GB" sz="1200" b="1" dirty="0">
                <a:latin typeface="Tahoma" charset="0"/>
              </a:rPr>
              <a:t>	 </a:t>
            </a:r>
            <a:r>
              <a:rPr lang="en-GB" sz="1200" b="1" dirty="0">
                <a:solidFill>
                  <a:srgbClr val="00B0F0"/>
                </a:solidFill>
                <a:latin typeface="Tahoma" charset="0"/>
              </a:rPr>
              <a:t>    Serbia floods</a:t>
            </a:r>
          </a:p>
          <a:p>
            <a:pPr marL="342900" indent="-342900" defTabSz="887413" eaLnBrk="0" hangingPunct="0">
              <a:spcAft>
                <a:spcPct val="10000"/>
              </a:spcAft>
              <a:defRPr/>
            </a:pPr>
            <a:r>
              <a:rPr lang="en-GB" sz="1200" b="1" dirty="0">
                <a:solidFill>
                  <a:srgbClr val="00B0F0"/>
                </a:solidFill>
                <a:latin typeface="Tahoma" charset="0"/>
              </a:rPr>
              <a:t>	     Paraguay floods</a:t>
            </a:r>
          </a:p>
        </p:txBody>
      </p:sp>
    </p:spTree>
    <p:extLst>
      <p:ext uri="{BB962C8B-B14F-4D97-AF65-F5344CB8AC3E}">
        <p14:creationId xmlns:p14="http://schemas.microsoft.com/office/powerpoint/2010/main" val="259939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1343026" y="1089025"/>
            <a:ext cx="8640763" cy="323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0" name="Text Box 10"/>
          <p:cNvSpPr txBox="1">
            <a:spLocks noChangeArrowheads="1"/>
          </p:cNvSpPr>
          <p:nvPr/>
        </p:nvSpPr>
        <p:spPr bwMode="auto">
          <a:xfrm>
            <a:off x="3719513" y="333375"/>
            <a:ext cx="4716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ndara" pitchFamily="34" charset="0"/>
              </a:defRPr>
            </a:lvl1pPr>
            <a:lvl2pPr marL="742950" indent="-285750">
              <a:defRPr b="1">
                <a:solidFill>
                  <a:schemeClr val="tx1"/>
                </a:solidFill>
                <a:latin typeface="Candara" pitchFamily="34" charset="0"/>
              </a:defRPr>
            </a:lvl2pPr>
            <a:lvl3pPr marL="1143000" indent="-228600">
              <a:defRPr b="1">
                <a:solidFill>
                  <a:schemeClr val="tx1"/>
                </a:solidFill>
                <a:latin typeface="Candara" pitchFamily="34" charset="0"/>
              </a:defRPr>
            </a:lvl3pPr>
            <a:lvl4pPr marL="1600200" indent="-228600">
              <a:defRPr b="1">
                <a:solidFill>
                  <a:schemeClr val="tx1"/>
                </a:solidFill>
                <a:latin typeface="Candara" pitchFamily="34" charset="0"/>
              </a:defRPr>
            </a:lvl4pPr>
            <a:lvl5pPr marL="2057400" indent="-228600">
              <a:defRPr b="1">
                <a:solidFill>
                  <a:schemeClr val="tx1"/>
                </a:solidFill>
                <a:latin typeface="Candara" pitchFamily="34" charset="0"/>
              </a:defRPr>
            </a:lvl5pPr>
            <a:lvl6pPr marL="2514600" indent="-228600" eaLnBrk="0" fontAlgn="base" hangingPunct="0">
              <a:spcBef>
                <a:spcPct val="0"/>
              </a:spcBef>
              <a:spcAft>
                <a:spcPct val="0"/>
              </a:spcAft>
              <a:defRPr b="1">
                <a:solidFill>
                  <a:schemeClr val="tx1"/>
                </a:solidFill>
                <a:latin typeface="Candara" pitchFamily="34" charset="0"/>
              </a:defRPr>
            </a:lvl6pPr>
            <a:lvl7pPr marL="2971800" indent="-228600" eaLnBrk="0" fontAlgn="base" hangingPunct="0">
              <a:spcBef>
                <a:spcPct val="0"/>
              </a:spcBef>
              <a:spcAft>
                <a:spcPct val="0"/>
              </a:spcAft>
              <a:defRPr b="1">
                <a:solidFill>
                  <a:schemeClr val="tx1"/>
                </a:solidFill>
                <a:latin typeface="Candara" pitchFamily="34" charset="0"/>
              </a:defRPr>
            </a:lvl7pPr>
            <a:lvl8pPr marL="3429000" indent="-228600" eaLnBrk="0" fontAlgn="base" hangingPunct="0">
              <a:spcBef>
                <a:spcPct val="0"/>
              </a:spcBef>
              <a:spcAft>
                <a:spcPct val="0"/>
              </a:spcAft>
              <a:defRPr b="1">
                <a:solidFill>
                  <a:schemeClr val="tx1"/>
                </a:solidFill>
                <a:latin typeface="Candara" pitchFamily="34" charset="0"/>
              </a:defRPr>
            </a:lvl8pPr>
            <a:lvl9pPr marL="3886200" indent="-228600" eaLnBrk="0" fontAlgn="base" hangingPunct="0">
              <a:spcBef>
                <a:spcPct val="0"/>
              </a:spcBef>
              <a:spcAft>
                <a:spcPct val="0"/>
              </a:spcAft>
              <a:defRPr b="1">
                <a:solidFill>
                  <a:schemeClr val="tx1"/>
                </a:solidFill>
                <a:latin typeface="Candara" pitchFamily="34" charset="0"/>
              </a:defRPr>
            </a:lvl9pPr>
          </a:lstStyle>
          <a:p>
            <a:pPr>
              <a:spcBef>
                <a:spcPct val="50000"/>
              </a:spcBef>
            </a:pPr>
            <a:r>
              <a:rPr lang="en-GB" sz="2400" dirty="0"/>
              <a:t>“</a:t>
            </a:r>
            <a:r>
              <a:rPr lang="en-GB" sz="2400" i="1" dirty="0"/>
              <a:t>Where </a:t>
            </a:r>
            <a:r>
              <a:rPr lang="en-GB" sz="2400" dirty="0"/>
              <a:t>are the affected areas?”</a:t>
            </a:r>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63" y="971549"/>
            <a:ext cx="8646316" cy="576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9979" y="4205111"/>
            <a:ext cx="3434721" cy="253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1975"/>
                                        </p:tgtEl>
                                        <p:attrNameLst>
                                          <p:attrName>style.visibility</p:attrName>
                                        </p:attrNameLst>
                                      </p:cBhvr>
                                      <p:to>
                                        <p:strVal val="visible"/>
                                      </p:to>
                                    </p:set>
                                    <p:animEffect transition="in" filter="fade">
                                      <p:cBhvr>
                                        <p:cTn id="7" dur="1000"/>
                                        <p:tgtEl>
                                          <p:spTgt spid="211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002_PopulationInTrack_v01-300dpi.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8096" y="783930"/>
            <a:ext cx="7596336" cy="6074070"/>
          </a:xfrm>
          <a:prstGeom prst="rect">
            <a:avLst/>
          </a:prstGeom>
        </p:spPr>
      </p:pic>
      <p:sp>
        <p:nvSpPr>
          <p:cNvPr id="3" name="TextBox 2">
            <a:extLst>
              <a:ext uri="{FF2B5EF4-FFF2-40B4-BE49-F238E27FC236}">
                <a16:creationId xmlns:a16="http://schemas.microsoft.com/office/drawing/2014/main" xmlns="" id="{3C12535B-8D74-4BF9-8C16-3F9F55AF6E4D}"/>
              </a:ext>
            </a:extLst>
          </p:cNvPr>
          <p:cNvSpPr txBox="1"/>
          <p:nvPr/>
        </p:nvSpPr>
        <p:spPr>
          <a:xfrm>
            <a:off x="3917504" y="322265"/>
            <a:ext cx="5328592" cy="461665"/>
          </a:xfrm>
          <a:prstGeom prst="rect">
            <a:avLst/>
          </a:prstGeom>
          <a:noFill/>
        </p:spPr>
        <p:txBody>
          <a:bodyPr wrap="square" rtlCol="0">
            <a:spAutoFit/>
          </a:bodyPr>
          <a:lstStyle/>
          <a:p>
            <a:pPr>
              <a:spcBef>
                <a:spcPct val="50000"/>
              </a:spcBef>
            </a:pPr>
            <a:r>
              <a:rPr lang="en-GB" sz="2400" dirty="0"/>
              <a:t>“</a:t>
            </a:r>
            <a:r>
              <a:rPr lang="en-GB" sz="2400" b="1" i="1" dirty="0"/>
              <a:t>Where</a:t>
            </a:r>
            <a:r>
              <a:rPr lang="en-GB" sz="2400" b="1" dirty="0"/>
              <a:t> are the affected people?”</a:t>
            </a:r>
          </a:p>
        </p:txBody>
      </p:sp>
      <p:pic>
        <p:nvPicPr>
          <p:cNvPr id="4" name="Picture 6" descr="Picture 073">
            <a:extLst>
              <a:ext uri="{FF2B5EF4-FFF2-40B4-BE49-F238E27FC236}">
                <a16:creationId xmlns:a16="http://schemas.microsoft.com/office/drawing/2014/main" xmlns="" id="{BB9199BC-A398-448B-8021-AB2DD3B547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7568" y="4293096"/>
            <a:ext cx="2763010" cy="207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3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1343025" y="1160464"/>
            <a:ext cx="8497888"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8676" name="Picture 3" descr="Kenya floods - flights payload coverage - MA004ken"/>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5340350" y="800101"/>
            <a:ext cx="408305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HelisSm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3750" y="3675063"/>
            <a:ext cx="2952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9"/>
          <p:cNvSpPr txBox="1">
            <a:spLocks noChangeArrowheads="1"/>
          </p:cNvSpPr>
          <p:nvPr/>
        </p:nvSpPr>
        <p:spPr bwMode="auto">
          <a:xfrm>
            <a:off x="3359151" y="296863"/>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ndara" pitchFamily="34" charset="0"/>
              </a:defRPr>
            </a:lvl1pPr>
            <a:lvl2pPr marL="742950" indent="-285750">
              <a:defRPr b="1">
                <a:solidFill>
                  <a:schemeClr val="tx1"/>
                </a:solidFill>
                <a:latin typeface="Candara" pitchFamily="34" charset="0"/>
              </a:defRPr>
            </a:lvl2pPr>
            <a:lvl3pPr marL="1143000" indent="-228600">
              <a:defRPr b="1">
                <a:solidFill>
                  <a:schemeClr val="tx1"/>
                </a:solidFill>
                <a:latin typeface="Candara" pitchFamily="34" charset="0"/>
              </a:defRPr>
            </a:lvl3pPr>
            <a:lvl4pPr marL="1600200" indent="-228600">
              <a:defRPr b="1">
                <a:solidFill>
                  <a:schemeClr val="tx1"/>
                </a:solidFill>
                <a:latin typeface="Candara" pitchFamily="34" charset="0"/>
              </a:defRPr>
            </a:lvl4pPr>
            <a:lvl5pPr marL="2057400" indent="-228600">
              <a:defRPr b="1">
                <a:solidFill>
                  <a:schemeClr val="tx1"/>
                </a:solidFill>
                <a:latin typeface="Candara" pitchFamily="34" charset="0"/>
              </a:defRPr>
            </a:lvl5pPr>
            <a:lvl6pPr marL="2514600" indent="-228600" eaLnBrk="0" fontAlgn="base" hangingPunct="0">
              <a:spcBef>
                <a:spcPct val="0"/>
              </a:spcBef>
              <a:spcAft>
                <a:spcPct val="0"/>
              </a:spcAft>
              <a:defRPr b="1">
                <a:solidFill>
                  <a:schemeClr val="tx1"/>
                </a:solidFill>
                <a:latin typeface="Candara" pitchFamily="34" charset="0"/>
              </a:defRPr>
            </a:lvl6pPr>
            <a:lvl7pPr marL="2971800" indent="-228600" eaLnBrk="0" fontAlgn="base" hangingPunct="0">
              <a:spcBef>
                <a:spcPct val="0"/>
              </a:spcBef>
              <a:spcAft>
                <a:spcPct val="0"/>
              </a:spcAft>
              <a:defRPr b="1">
                <a:solidFill>
                  <a:schemeClr val="tx1"/>
                </a:solidFill>
                <a:latin typeface="Candara" pitchFamily="34" charset="0"/>
              </a:defRPr>
            </a:lvl7pPr>
            <a:lvl8pPr marL="3429000" indent="-228600" eaLnBrk="0" fontAlgn="base" hangingPunct="0">
              <a:spcBef>
                <a:spcPct val="0"/>
              </a:spcBef>
              <a:spcAft>
                <a:spcPct val="0"/>
              </a:spcAft>
              <a:defRPr b="1">
                <a:solidFill>
                  <a:schemeClr val="tx1"/>
                </a:solidFill>
                <a:latin typeface="Candara" pitchFamily="34" charset="0"/>
              </a:defRPr>
            </a:lvl8pPr>
            <a:lvl9pPr marL="3886200" indent="-228600" eaLnBrk="0" fontAlgn="base" hangingPunct="0">
              <a:spcBef>
                <a:spcPct val="0"/>
              </a:spcBef>
              <a:spcAft>
                <a:spcPct val="0"/>
              </a:spcAft>
              <a:defRPr b="1">
                <a:solidFill>
                  <a:schemeClr val="tx1"/>
                </a:solidFill>
                <a:latin typeface="Candara" pitchFamily="34" charset="0"/>
              </a:defRPr>
            </a:lvl9pPr>
          </a:lstStyle>
          <a:p>
            <a:pPr>
              <a:spcBef>
                <a:spcPct val="50000"/>
              </a:spcBef>
            </a:pPr>
            <a:r>
              <a:rPr lang="en-GB" sz="2400"/>
              <a:t>“</a:t>
            </a:r>
            <a:r>
              <a:rPr lang="en-GB" sz="2400" i="1"/>
              <a:t>Where</a:t>
            </a:r>
            <a:r>
              <a:rPr lang="en-GB" sz="2400"/>
              <a:t> are the access routes?”</a:t>
            </a:r>
          </a:p>
        </p:txBody>
      </p:sp>
      <p:pic>
        <p:nvPicPr>
          <p:cNvPr id="28679" name="Picture 12" descr="BridgeWashou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63750" y="1449389"/>
            <a:ext cx="295275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1343025" y="1160464"/>
            <a:ext cx="8497888"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0" name="Text Box 7"/>
          <p:cNvSpPr txBox="1">
            <a:spLocks noChangeArrowheads="1"/>
          </p:cNvSpPr>
          <p:nvPr/>
        </p:nvSpPr>
        <p:spPr bwMode="auto">
          <a:xfrm>
            <a:off x="2963864" y="333375"/>
            <a:ext cx="6948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ndara" pitchFamily="34" charset="0"/>
              </a:defRPr>
            </a:lvl1pPr>
            <a:lvl2pPr marL="742950" indent="-285750">
              <a:defRPr b="1">
                <a:solidFill>
                  <a:schemeClr val="tx1"/>
                </a:solidFill>
                <a:latin typeface="Candara" pitchFamily="34" charset="0"/>
              </a:defRPr>
            </a:lvl2pPr>
            <a:lvl3pPr marL="1143000" indent="-228600">
              <a:defRPr b="1">
                <a:solidFill>
                  <a:schemeClr val="tx1"/>
                </a:solidFill>
                <a:latin typeface="Candara" pitchFamily="34" charset="0"/>
              </a:defRPr>
            </a:lvl3pPr>
            <a:lvl4pPr marL="1600200" indent="-228600">
              <a:defRPr b="1">
                <a:solidFill>
                  <a:schemeClr val="tx1"/>
                </a:solidFill>
                <a:latin typeface="Candara" pitchFamily="34" charset="0"/>
              </a:defRPr>
            </a:lvl4pPr>
            <a:lvl5pPr marL="2057400" indent="-228600">
              <a:defRPr b="1">
                <a:solidFill>
                  <a:schemeClr val="tx1"/>
                </a:solidFill>
                <a:latin typeface="Candara" pitchFamily="34" charset="0"/>
              </a:defRPr>
            </a:lvl5pPr>
            <a:lvl6pPr marL="2514600" indent="-228600" eaLnBrk="0" fontAlgn="base" hangingPunct="0">
              <a:spcBef>
                <a:spcPct val="0"/>
              </a:spcBef>
              <a:spcAft>
                <a:spcPct val="0"/>
              </a:spcAft>
              <a:defRPr b="1">
                <a:solidFill>
                  <a:schemeClr val="tx1"/>
                </a:solidFill>
                <a:latin typeface="Candara" pitchFamily="34" charset="0"/>
              </a:defRPr>
            </a:lvl6pPr>
            <a:lvl7pPr marL="2971800" indent="-228600" eaLnBrk="0" fontAlgn="base" hangingPunct="0">
              <a:spcBef>
                <a:spcPct val="0"/>
              </a:spcBef>
              <a:spcAft>
                <a:spcPct val="0"/>
              </a:spcAft>
              <a:defRPr b="1">
                <a:solidFill>
                  <a:schemeClr val="tx1"/>
                </a:solidFill>
                <a:latin typeface="Candara" pitchFamily="34" charset="0"/>
              </a:defRPr>
            </a:lvl7pPr>
            <a:lvl8pPr marL="3429000" indent="-228600" eaLnBrk="0" fontAlgn="base" hangingPunct="0">
              <a:spcBef>
                <a:spcPct val="0"/>
              </a:spcBef>
              <a:spcAft>
                <a:spcPct val="0"/>
              </a:spcAft>
              <a:defRPr b="1">
                <a:solidFill>
                  <a:schemeClr val="tx1"/>
                </a:solidFill>
                <a:latin typeface="Candara" pitchFamily="34" charset="0"/>
              </a:defRPr>
            </a:lvl8pPr>
            <a:lvl9pPr marL="3886200" indent="-228600" eaLnBrk="0" fontAlgn="base" hangingPunct="0">
              <a:spcBef>
                <a:spcPct val="0"/>
              </a:spcBef>
              <a:spcAft>
                <a:spcPct val="0"/>
              </a:spcAft>
              <a:defRPr b="1">
                <a:solidFill>
                  <a:schemeClr val="tx1"/>
                </a:solidFill>
                <a:latin typeface="Candara" pitchFamily="34" charset="0"/>
              </a:defRPr>
            </a:lvl9pPr>
          </a:lstStyle>
          <a:p>
            <a:pPr>
              <a:spcBef>
                <a:spcPct val="50000"/>
              </a:spcBef>
            </a:pPr>
            <a:r>
              <a:rPr lang="en-GB" sz="2400" dirty="0"/>
              <a:t>“</a:t>
            </a:r>
            <a:r>
              <a:rPr lang="en-GB" sz="2400" i="1" dirty="0"/>
              <a:t>Where </a:t>
            </a:r>
            <a:r>
              <a:rPr lang="en-GB" sz="2400" dirty="0"/>
              <a:t>are other relief agencies/teams working?”</a:t>
            </a:r>
          </a:p>
        </p:txBody>
      </p:sp>
      <p:sp>
        <p:nvSpPr>
          <p:cNvPr id="29701" name="Text Box 8"/>
          <p:cNvSpPr txBox="1">
            <a:spLocks noChangeArrowheads="1"/>
          </p:cNvSpPr>
          <p:nvPr/>
        </p:nvSpPr>
        <p:spPr bwMode="auto">
          <a:xfrm>
            <a:off x="4403725" y="692151"/>
            <a:ext cx="467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ndara" pitchFamily="34" charset="0"/>
              </a:defRPr>
            </a:lvl1pPr>
            <a:lvl2pPr marL="742950" indent="-285750">
              <a:defRPr b="1">
                <a:solidFill>
                  <a:schemeClr val="tx1"/>
                </a:solidFill>
                <a:latin typeface="Candara" pitchFamily="34" charset="0"/>
              </a:defRPr>
            </a:lvl2pPr>
            <a:lvl3pPr marL="1143000" indent="-228600">
              <a:defRPr b="1">
                <a:solidFill>
                  <a:schemeClr val="tx1"/>
                </a:solidFill>
                <a:latin typeface="Candara" pitchFamily="34" charset="0"/>
              </a:defRPr>
            </a:lvl3pPr>
            <a:lvl4pPr marL="1600200" indent="-228600">
              <a:defRPr b="1">
                <a:solidFill>
                  <a:schemeClr val="tx1"/>
                </a:solidFill>
                <a:latin typeface="Candara" pitchFamily="34" charset="0"/>
              </a:defRPr>
            </a:lvl4pPr>
            <a:lvl5pPr marL="2057400" indent="-228600">
              <a:defRPr b="1">
                <a:solidFill>
                  <a:schemeClr val="tx1"/>
                </a:solidFill>
                <a:latin typeface="Candara" pitchFamily="34" charset="0"/>
              </a:defRPr>
            </a:lvl5pPr>
            <a:lvl6pPr marL="2514600" indent="-228600" eaLnBrk="0" fontAlgn="base" hangingPunct="0">
              <a:spcBef>
                <a:spcPct val="0"/>
              </a:spcBef>
              <a:spcAft>
                <a:spcPct val="0"/>
              </a:spcAft>
              <a:defRPr b="1">
                <a:solidFill>
                  <a:schemeClr val="tx1"/>
                </a:solidFill>
                <a:latin typeface="Candara" pitchFamily="34" charset="0"/>
              </a:defRPr>
            </a:lvl6pPr>
            <a:lvl7pPr marL="2971800" indent="-228600" eaLnBrk="0" fontAlgn="base" hangingPunct="0">
              <a:spcBef>
                <a:spcPct val="0"/>
              </a:spcBef>
              <a:spcAft>
                <a:spcPct val="0"/>
              </a:spcAft>
              <a:defRPr b="1">
                <a:solidFill>
                  <a:schemeClr val="tx1"/>
                </a:solidFill>
                <a:latin typeface="Candara" pitchFamily="34" charset="0"/>
              </a:defRPr>
            </a:lvl7pPr>
            <a:lvl8pPr marL="3429000" indent="-228600" eaLnBrk="0" fontAlgn="base" hangingPunct="0">
              <a:spcBef>
                <a:spcPct val="0"/>
              </a:spcBef>
              <a:spcAft>
                <a:spcPct val="0"/>
              </a:spcAft>
              <a:defRPr b="1">
                <a:solidFill>
                  <a:schemeClr val="tx1"/>
                </a:solidFill>
                <a:latin typeface="Candara" pitchFamily="34" charset="0"/>
              </a:defRPr>
            </a:lvl8pPr>
            <a:lvl9pPr marL="3886200" indent="-228600" eaLnBrk="0" fontAlgn="base" hangingPunct="0">
              <a:spcBef>
                <a:spcPct val="0"/>
              </a:spcBef>
              <a:spcAft>
                <a:spcPct val="0"/>
              </a:spcAft>
              <a:defRPr b="1">
                <a:solidFill>
                  <a:schemeClr val="tx1"/>
                </a:solidFill>
                <a:latin typeface="Candara" pitchFamily="34" charset="0"/>
              </a:defRPr>
            </a:lvl9pPr>
          </a:lstStyle>
          <a:p>
            <a:pPr>
              <a:spcBef>
                <a:spcPct val="50000"/>
              </a:spcBef>
            </a:pPr>
            <a:r>
              <a:rPr lang="en-GB" b="0"/>
              <a:t>3W – Who, What, Where</a:t>
            </a:r>
          </a:p>
        </p:txBody>
      </p:sp>
      <p:pic>
        <p:nvPicPr>
          <p:cNvPr id="8" name="Picture 4" descr="Pakistan - WASH 3W - gap analys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6509" y="1132035"/>
            <a:ext cx="7118981" cy="5033814"/>
          </a:xfrm>
          <a:prstGeom prst="rect">
            <a:avLst/>
          </a:prstGeom>
          <a:noFill/>
          <a:ln w="9525">
            <a:noFill/>
            <a:miter lim="800000"/>
            <a:headEnd/>
            <a:tailEnd/>
          </a:ln>
        </p:spPr>
      </p:pic>
      <p:pic>
        <p:nvPicPr>
          <p:cNvPr id="228358" name="Picture 6" descr="CIMG03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1937" y="4087811"/>
            <a:ext cx="2771775"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43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8358"/>
                                        </p:tgtEl>
                                        <p:attrNameLst>
                                          <p:attrName>style.visibility</p:attrName>
                                        </p:attrNameLst>
                                      </p:cBhvr>
                                      <p:to>
                                        <p:strVal val="visible"/>
                                      </p:to>
                                    </p:set>
                                    <p:animEffect transition="in" filter="fade">
                                      <p:cBhvr>
                                        <p:cTn id="7" dur="10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38_2169816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2400" y="981075"/>
            <a:ext cx="9144000" cy="5876925"/>
          </a:xfrm>
          <a:prstGeom prst="rect">
            <a:avLst/>
          </a:prstGeom>
          <a:noFill/>
          <a:ln w="9525">
            <a:noFill/>
            <a:miter lim="800000"/>
            <a:headEnd/>
            <a:tailEnd/>
          </a:ln>
        </p:spPr>
      </p:pic>
      <p:sp>
        <p:nvSpPr>
          <p:cNvPr id="40963" name="Rectangle 3"/>
          <p:cNvSpPr>
            <a:spLocks noGrp="1" noChangeArrowheads="1"/>
          </p:cNvSpPr>
          <p:nvPr>
            <p:ph type="title"/>
          </p:nvPr>
        </p:nvSpPr>
        <p:spPr>
          <a:xfrm>
            <a:off x="1724025" y="0"/>
            <a:ext cx="8540750" cy="981075"/>
          </a:xfrm>
          <a:solidFill>
            <a:schemeClr val="bg1">
              <a:alpha val="50195"/>
            </a:schemeClr>
          </a:solidFill>
        </p:spPr>
        <p:txBody>
          <a:bodyPr/>
          <a:lstStyle/>
          <a:p>
            <a:pPr eaLnBrk="1" hangingPunct="1">
              <a:defRPr/>
            </a:pPr>
            <a:r>
              <a:rPr lang="en-GB" sz="2800" b="1" dirty="0">
                <a:solidFill>
                  <a:srgbClr val="FF0000"/>
                </a:solidFill>
              </a:rPr>
              <a:t>Earthquake: Haiti 2010</a:t>
            </a:r>
            <a:r>
              <a:rPr lang="en-GB" sz="2800" dirty="0"/>
              <a:t/>
            </a:r>
            <a:br>
              <a:rPr lang="en-GB" sz="2800" dirty="0"/>
            </a:br>
            <a:r>
              <a:rPr lang="en-GB" sz="1800" dirty="0"/>
              <a:t>A pivotal role in coordination of search/rescue and relief teams</a:t>
            </a:r>
            <a:endParaRPr lang="en-GB" sz="600" dirty="0"/>
          </a:p>
        </p:txBody>
      </p:sp>
      <p:pic>
        <p:nvPicPr>
          <p:cNvPr id="24580" name="Picture 4"/>
          <p:cNvPicPr>
            <a:picLocks noChangeAspect="1" noChangeArrowheads="1"/>
          </p:cNvPicPr>
          <p:nvPr/>
        </p:nvPicPr>
        <p:blipFill>
          <a:blip r:embed="rId4" cstate="email">
            <a:lum bright="12000" contrast="24000"/>
            <a:extLst>
              <a:ext uri="{28A0092B-C50C-407E-A947-70E740481C1C}">
                <a14:useLocalDpi xmlns:a14="http://schemas.microsoft.com/office/drawing/2010/main"/>
              </a:ext>
            </a:extLst>
          </a:blip>
          <a:srcRect/>
          <a:stretch>
            <a:fillRect/>
          </a:stretch>
        </p:blipFill>
        <p:spPr bwMode="auto">
          <a:xfrm>
            <a:off x="2279577" y="3789041"/>
            <a:ext cx="2519363" cy="1889125"/>
          </a:xfrm>
          <a:prstGeom prst="rect">
            <a:avLst/>
          </a:prstGeom>
          <a:noFill/>
          <a:ln w="38100" algn="ctr">
            <a:solidFill>
              <a:srgbClr val="FF6600"/>
            </a:solidFill>
            <a:miter lim="800000"/>
            <a:headEnd/>
            <a:tailEnd/>
          </a:ln>
        </p:spPr>
      </p:pic>
      <p:pic>
        <p:nvPicPr>
          <p:cNvPr id="24581" name="Picture 5"/>
          <p:cNvPicPr>
            <a:picLocks noChangeAspect="1" noChangeArrowheads="1"/>
          </p:cNvPicPr>
          <p:nvPr/>
        </p:nvPicPr>
        <p:blipFill>
          <a:blip r:embed="rId5" cstate="email">
            <a:lum bright="18000" contrast="24000"/>
            <a:extLst>
              <a:ext uri="{28A0092B-C50C-407E-A947-70E740481C1C}">
                <a14:useLocalDpi xmlns:a14="http://schemas.microsoft.com/office/drawing/2010/main"/>
              </a:ext>
            </a:extLst>
          </a:blip>
          <a:srcRect/>
          <a:stretch>
            <a:fillRect/>
          </a:stretch>
        </p:blipFill>
        <p:spPr bwMode="auto">
          <a:xfrm>
            <a:off x="7536160" y="3789040"/>
            <a:ext cx="2520950" cy="1890712"/>
          </a:xfrm>
          <a:prstGeom prst="rect">
            <a:avLst/>
          </a:prstGeom>
          <a:noFill/>
          <a:ln w="38100" algn="ctr">
            <a:solidFill>
              <a:srgbClr val="FF6600"/>
            </a:solidFill>
            <a:miter lim="800000"/>
            <a:headEnd/>
            <a:tailEnd/>
          </a:ln>
        </p:spPr>
      </p:pic>
    </p:spTree>
  </p:cSld>
  <p:clrMapOvr>
    <a:masterClrMapping/>
  </p:clrMapOvr>
  <p:transition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0" y="-368300"/>
            <a:ext cx="12280900" cy="7556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90495.JPG">
            <a:extLst>
              <a:ext uri="{FF2B5EF4-FFF2-40B4-BE49-F238E27FC236}">
                <a16:creationId xmlns:a16="http://schemas.microsoft.com/office/drawing/2014/main" xmlns="" id="{6F7AB83F-A15A-4CFC-BC7C-A35BF9785E8C}"/>
              </a:ext>
            </a:extLst>
          </p:cNvPr>
          <p:cNvPicPr/>
          <p:nvPr/>
        </p:nvPicPr>
        <p:blipFill>
          <a:blip r:embed="rId2" cstate="email"/>
          <a:stretch>
            <a:fillRect/>
          </a:stretch>
        </p:blipFill>
        <p:spPr>
          <a:xfrm>
            <a:off x="0" y="0"/>
            <a:ext cx="11366500" cy="7594600"/>
          </a:xfrm>
          <a:prstGeom prst="rect">
            <a:avLst/>
          </a:prstGeom>
        </p:spPr>
      </p:pic>
      <p:sp>
        <p:nvSpPr>
          <p:cNvPr id="3" name="TextBox 2">
            <a:extLst>
              <a:ext uri="{FF2B5EF4-FFF2-40B4-BE49-F238E27FC236}">
                <a16:creationId xmlns:a16="http://schemas.microsoft.com/office/drawing/2014/main" xmlns="" id="{76F9DEF3-F6F2-4ED6-9700-FAB702EBF51A}"/>
              </a:ext>
            </a:extLst>
          </p:cNvPr>
          <p:cNvSpPr txBox="1"/>
          <p:nvPr/>
        </p:nvSpPr>
        <p:spPr>
          <a:xfrm>
            <a:off x="5303912" y="4149081"/>
            <a:ext cx="5364088" cy="1323439"/>
          </a:xfrm>
          <a:prstGeom prst="rect">
            <a:avLst/>
          </a:prstGeom>
          <a:noFill/>
        </p:spPr>
        <p:txBody>
          <a:bodyPr wrap="square" rtlCol="0">
            <a:spAutoFit/>
          </a:bodyPr>
          <a:lstStyle/>
          <a:p>
            <a:r>
              <a:rPr lang="en-GB" sz="4000" b="1" dirty="0">
                <a:solidFill>
                  <a:srgbClr val="FF0000"/>
                </a:solidFill>
              </a:rPr>
              <a:t>British Virgin Islands </a:t>
            </a:r>
          </a:p>
          <a:p>
            <a:r>
              <a:rPr lang="en-GB" sz="4000" b="1" dirty="0">
                <a:solidFill>
                  <a:srgbClr val="FF0000"/>
                </a:solidFill>
              </a:rPr>
              <a:t>Hurricane IRMA  2017</a:t>
            </a:r>
          </a:p>
        </p:txBody>
      </p:sp>
    </p:spTree>
    <p:extLst>
      <p:ext uri="{BB962C8B-B14F-4D97-AF65-F5344CB8AC3E}">
        <p14:creationId xmlns:p14="http://schemas.microsoft.com/office/powerpoint/2010/main" val="194596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endParaRPr lang="en-GB"/>
          </a:p>
        </p:txBody>
      </p:sp>
      <p:sp>
        <p:nvSpPr>
          <p:cNvPr id="28675" name="Content Placeholder 2"/>
          <p:cNvSpPr>
            <a:spLocks noGrp="1"/>
          </p:cNvSpPr>
          <p:nvPr>
            <p:ph idx="1"/>
          </p:nvPr>
        </p:nvSpPr>
        <p:spPr/>
        <p:txBody>
          <a:bodyPr/>
          <a:lstStyle/>
          <a:p>
            <a:pPr eaLnBrk="1" hangingPunct="1"/>
            <a:endParaRPr lang="en-US"/>
          </a:p>
        </p:txBody>
      </p:sp>
      <p:pic>
        <p:nvPicPr>
          <p:cNvPr id="28676" name="Picture 2" descr="C:\Users\Roy\Searches\Pictures\MapAction\2011-03-03 Libya 168.JPG"/>
          <p:cNvPicPr>
            <a:picLocks noChangeAspect="1" noChangeArrowheads="1"/>
          </p:cNvPicPr>
          <p:nvPr/>
        </p:nvPicPr>
        <p:blipFill>
          <a:blip r:embed="rId2" cstate="print"/>
          <a:srcRect/>
          <a:stretch>
            <a:fillRect/>
          </a:stretch>
        </p:blipFill>
        <p:spPr bwMode="auto">
          <a:xfrm>
            <a:off x="-3400425" y="-3886200"/>
            <a:ext cx="19507200" cy="14630400"/>
          </a:xfrm>
          <a:prstGeom prst="rect">
            <a:avLst/>
          </a:prstGeom>
          <a:noFill/>
          <a:ln w="9525">
            <a:noFill/>
            <a:miter lim="800000"/>
            <a:headEnd/>
            <a:tailEnd/>
          </a:ln>
        </p:spPr>
      </p:pic>
      <p:sp>
        <p:nvSpPr>
          <p:cNvPr id="28677" name="TextBox 5"/>
          <p:cNvSpPr txBox="1">
            <a:spLocks noChangeArrowheads="1"/>
          </p:cNvSpPr>
          <p:nvPr/>
        </p:nvSpPr>
        <p:spPr bwMode="auto">
          <a:xfrm>
            <a:off x="1952626" y="5429251"/>
            <a:ext cx="7858125" cy="1108075"/>
          </a:xfrm>
          <a:prstGeom prst="rect">
            <a:avLst/>
          </a:prstGeom>
          <a:noFill/>
          <a:ln w="9525">
            <a:noFill/>
            <a:miter lim="800000"/>
            <a:headEnd/>
            <a:tailEnd/>
          </a:ln>
        </p:spPr>
        <p:txBody>
          <a:bodyPr>
            <a:spAutoFit/>
          </a:bodyPr>
          <a:lstStyle/>
          <a:p>
            <a:r>
              <a:rPr lang="en-GB" sz="6600" b="1">
                <a:solidFill>
                  <a:srgbClr val="FF0000"/>
                </a:solidFill>
                <a:latin typeface="Calibri" pitchFamily="34" charset="0"/>
              </a:rPr>
              <a:t>Libyan Refugees 2011</a:t>
            </a:r>
          </a:p>
        </p:txBody>
      </p:sp>
    </p:spTree>
    <p:extLst>
      <p:ext uri="{BB962C8B-B14F-4D97-AF65-F5344CB8AC3E}">
        <p14:creationId xmlns:p14="http://schemas.microsoft.com/office/powerpoint/2010/main" val="255108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5" name="Picture 3" descr="C:\Users\Roy\Pictures\MapAction\© UNHCRAchilleas Zavallis med article main photo.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 y="1"/>
            <a:ext cx="123317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C:\Users\Roy\AppData\Local\Microsoft\Windows\INetCache\Content.Outlook\52R9G1GH\Sierra Leone medic in PPE is doused down Oct 2014 EC ECHO Jean Louis Moss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4075" y="158838"/>
            <a:ext cx="8586179" cy="58624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Roy\AppData\Local\Microsoft\Windows\INetCache\IE\3O8756M2\MA009_EbolaCareFacilities_Case_A3_v9-300dpi.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1504" y="1"/>
            <a:ext cx="8856984" cy="60836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lstStyle/>
          <a:p>
            <a:pPr eaLnBrk="1" hangingPunct="1">
              <a:defRPr/>
            </a:pPr>
            <a:endParaRPr lang="en-GB"/>
          </a:p>
        </p:txBody>
      </p:sp>
      <p:sp>
        <p:nvSpPr>
          <p:cNvPr id="44035" name="Subtitle 2"/>
          <p:cNvSpPr>
            <a:spLocks noGrp="1"/>
          </p:cNvSpPr>
          <p:nvPr>
            <p:ph type="subTitle" idx="1"/>
          </p:nvPr>
        </p:nvSpPr>
        <p:spPr/>
        <p:txBody>
          <a:bodyPr/>
          <a:lstStyle/>
          <a:p>
            <a:pPr eaLnBrk="1" hangingPunct="1"/>
            <a:endParaRPr lang="en-US"/>
          </a:p>
        </p:txBody>
      </p:sp>
      <p:pic>
        <p:nvPicPr>
          <p:cNvPr id="44036" name="Picture 2" descr="C:\Users\Roy\Searches\Pictures\Kala Patar\Kathmandu scen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2832" y="-1899592"/>
            <a:ext cx="15016163" cy="10972800"/>
          </a:xfrm>
          <a:prstGeom prst="rect">
            <a:avLst/>
          </a:prstGeom>
          <a:noFill/>
          <a:ln w="9525">
            <a:noFill/>
            <a:miter lim="800000"/>
            <a:headEnd/>
            <a:tailEnd/>
          </a:ln>
        </p:spPr>
      </p:pic>
      <p:sp>
        <p:nvSpPr>
          <p:cNvPr id="44037" name="TextBox 4"/>
          <p:cNvSpPr txBox="1">
            <a:spLocks noChangeArrowheads="1"/>
          </p:cNvSpPr>
          <p:nvPr/>
        </p:nvSpPr>
        <p:spPr bwMode="auto">
          <a:xfrm>
            <a:off x="1524000" y="548681"/>
            <a:ext cx="5327650" cy="1384995"/>
          </a:xfrm>
          <a:prstGeom prst="rect">
            <a:avLst/>
          </a:prstGeom>
          <a:solidFill>
            <a:schemeClr val="bg1"/>
          </a:solidFill>
          <a:ln w="9525">
            <a:noFill/>
            <a:miter lim="800000"/>
            <a:headEnd/>
            <a:tailEnd/>
          </a:ln>
        </p:spPr>
        <p:txBody>
          <a:bodyPr wrap="square">
            <a:spAutoFit/>
          </a:bodyPr>
          <a:lstStyle/>
          <a:p>
            <a:r>
              <a:rPr lang="en-GB" sz="4800" b="1" dirty="0">
                <a:solidFill>
                  <a:srgbClr val="FF0000"/>
                </a:solidFill>
                <a:latin typeface="Calibri" pitchFamily="34" charset="0"/>
              </a:rPr>
              <a:t>Data preparedness</a:t>
            </a:r>
          </a:p>
          <a:p>
            <a:pPr>
              <a:buFont typeface="Arial" charset="0"/>
              <a:buChar char="•"/>
            </a:pPr>
            <a:r>
              <a:rPr lang="en-GB" sz="3600" b="1" dirty="0">
                <a:solidFill>
                  <a:srgbClr val="FF0000"/>
                </a:solidFill>
                <a:latin typeface="Calibri" pitchFamily="34" charset="0"/>
              </a:rPr>
              <a:t> Kathmandu Valley 2010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8299"/>
            <a:ext cx="10515600" cy="1638299"/>
          </a:xfrm>
        </p:spPr>
        <p:txBody>
          <a:bodyPr/>
          <a:lstStyle/>
          <a:p>
            <a:r>
              <a:rPr lang="en-GB" dirty="0"/>
              <a:t>Training</a:t>
            </a:r>
          </a:p>
        </p:txBody>
      </p:sp>
      <p:pic>
        <p:nvPicPr>
          <p:cNvPr id="3074" name="Picture 2" descr="N:\admin\MapAction_Multimedia\MapAction Photos\2015\2015-01-10 Mali\2015-01-10 Mali 056.JPG"/>
          <p:cNvPicPr>
            <a:picLocks noChangeAspect="1" noChangeArrowheads="1"/>
          </p:cNvPicPr>
          <p:nvPr/>
        </p:nvPicPr>
        <p:blipFill>
          <a:blip r:embed="rId3" cstate="print"/>
          <a:srcRect/>
          <a:stretch>
            <a:fillRect/>
          </a:stretch>
        </p:blipFill>
        <p:spPr bwMode="auto">
          <a:xfrm>
            <a:off x="1" y="0"/>
            <a:ext cx="12192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7528" y="1484785"/>
            <a:ext cx="4824536" cy="3877985"/>
          </a:xfrm>
          <a:prstGeom prst="rect">
            <a:avLst/>
          </a:prstGeom>
        </p:spPr>
        <p:txBody>
          <a:bodyPr wrap="square">
            <a:spAutoFit/>
          </a:bodyPr>
          <a:lstStyle/>
          <a:p>
            <a:pPr lvl="0"/>
            <a:r>
              <a:rPr lang="en-GB" sz="2400" b="1" i="1" dirty="0">
                <a:latin typeface="Arial" pitchFamily="34" charset="0"/>
                <a:ea typeface="Calibri" pitchFamily="34" charset="0"/>
                <a:cs typeface="Arial" pitchFamily="34" charset="0"/>
              </a:rPr>
              <a:t>“To see highly-skilled individuals give up their time like this is remarkable. Considering how few people there are, it is unbelievable how much they achieve. It’s the glue that binds everyone together.”</a:t>
            </a:r>
          </a:p>
          <a:p>
            <a:pPr lvl="0"/>
            <a:r>
              <a:rPr lang="en-GB" sz="2400" b="1" i="1" dirty="0">
                <a:latin typeface="Arial" pitchFamily="34" charset="0"/>
                <a:ea typeface="Calibri" pitchFamily="34" charset="0"/>
                <a:cs typeface="Arial" pitchFamily="34" charset="0"/>
              </a:rPr>
              <a:t>  </a:t>
            </a:r>
            <a:endParaRPr lang="en-GB" sz="2400" dirty="0">
              <a:latin typeface="Arial" pitchFamily="34" charset="0"/>
              <a:ea typeface="Calibri" pitchFamily="34" charset="0"/>
              <a:cs typeface="Arial" pitchFamily="34" charset="0"/>
            </a:endParaRPr>
          </a:p>
          <a:p>
            <a:pPr lvl="0" eaLnBrk="0" hangingPunct="0"/>
            <a:r>
              <a:rPr lang="en-GB" dirty="0">
                <a:solidFill>
                  <a:srgbClr val="0033CC"/>
                </a:solidFill>
                <a:latin typeface="Arial" pitchFamily="34" charset="0"/>
                <a:ea typeface="Calibri" pitchFamily="34" charset="0"/>
                <a:cs typeface="Arial" pitchFamily="34" charset="0"/>
              </a:rPr>
              <a:t>Prince Harry on visiting MapAction’s work at an international simulation exercise, September 2016 </a:t>
            </a:r>
            <a:endParaRPr lang="en-GB" dirty="0">
              <a:solidFill>
                <a:srgbClr val="0033CC"/>
              </a:solidFill>
              <a:latin typeface="Arial" pitchFamily="34" charset="0"/>
              <a:cs typeface="Arial" pitchFamily="34" charset="0"/>
            </a:endParaRPr>
          </a:p>
        </p:txBody>
      </p:sp>
      <p:pic>
        <p:nvPicPr>
          <p:cNvPr id="11266" name="Picture 2" descr="C:\Users\Roy\Pictures\MapAction\Corel Auto-Preserve\PH Triplex.jpg"/>
          <p:cNvPicPr>
            <a:picLocks noChangeAspect="1" noChangeArrowheads="1"/>
          </p:cNvPicPr>
          <p:nvPr/>
        </p:nvPicPr>
        <p:blipFill>
          <a:blip r:embed="rId2" cstate="print"/>
          <a:srcRect/>
          <a:stretch>
            <a:fillRect/>
          </a:stretch>
        </p:blipFill>
        <p:spPr bwMode="auto">
          <a:xfrm>
            <a:off x="6600056" y="1484784"/>
            <a:ext cx="3818948" cy="3816424"/>
          </a:xfrm>
          <a:prstGeom prst="rect">
            <a:avLst/>
          </a:prstGeom>
          <a:noFill/>
        </p:spPr>
      </p:pic>
      <p:sp>
        <p:nvSpPr>
          <p:cNvPr id="8" name="TextBox 7"/>
          <p:cNvSpPr txBox="1"/>
          <p:nvPr/>
        </p:nvSpPr>
        <p:spPr>
          <a:xfrm>
            <a:off x="2423592" y="404664"/>
            <a:ext cx="5400600" cy="707886"/>
          </a:xfrm>
          <a:prstGeom prst="rect">
            <a:avLst/>
          </a:prstGeom>
          <a:noFill/>
        </p:spPr>
        <p:txBody>
          <a:bodyPr wrap="square" rtlCol="0">
            <a:spAutoFit/>
          </a:bodyPr>
          <a:lstStyle/>
          <a:p>
            <a:r>
              <a:rPr lang="en-GB" sz="4000" dirty="0">
                <a:solidFill>
                  <a:srgbClr val="0033CC"/>
                </a:solidFill>
              </a:rPr>
              <a:t>From our Patron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274638"/>
            <a:ext cx="8229600" cy="1066800"/>
          </a:xfrm>
        </p:spPr>
        <p:txBody>
          <a:bodyPr/>
          <a:lstStyle/>
          <a:p>
            <a:pPr eaLnBrk="1" hangingPunct="1">
              <a:defRPr/>
            </a:pPr>
            <a:r>
              <a:rPr lang="en-GB" dirty="0"/>
              <a:t>What the United Nations says:</a:t>
            </a:r>
          </a:p>
        </p:txBody>
      </p:sp>
      <p:sp>
        <p:nvSpPr>
          <p:cNvPr id="49155" name="Text Box 6"/>
          <p:cNvSpPr txBox="1">
            <a:spLocks noChangeArrowheads="1"/>
          </p:cNvSpPr>
          <p:nvPr/>
        </p:nvSpPr>
        <p:spPr bwMode="auto">
          <a:xfrm>
            <a:off x="3719514" y="3578226"/>
            <a:ext cx="6948487" cy="2323713"/>
          </a:xfrm>
          <a:prstGeom prst="rect">
            <a:avLst/>
          </a:prstGeom>
          <a:solidFill>
            <a:srgbClr val="0070C0"/>
          </a:solidFill>
          <a:ln w="9525">
            <a:noFill/>
            <a:miter lim="800000"/>
            <a:headEnd/>
            <a:tailEnd/>
          </a:ln>
        </p:spPr>
        <p:txBody>
          <a:bodyPr>
            <a:spAutoFit/>
          </a:bodyPr>
          <a:lstStyle/>
          <a:p>
            <a:pPr eaLnBrk="0" hangingPunct="0"/>
            <a:r>
              <a:rPr lang="en-US" sz="2400" b="1" dirty="0">
                <a:solidFill>
                  <a:schemeClr val="bg1"/>
                </a:solidFill>
                <a:latin typeface="Times New Roman" pitchFamily="18" charset="0"/>
                <a:cs typeface="Times New Roman" pitchFamily="18" charset="0"/>
              </a:rPr>
              <a:t>“I witnessed outstanding teamwork, cooperation, and willingness to go the extra mile. The performance displayed by your team speaks volumes of your organization’s commitment and dedication.”</a:t>
            </a:r>
          </a:p>
          <a:p>
            <a:pPr eaLnBrk="0" hangingPunct="0"/>
            <a:endParaRPr lang="en-US" sz="900" b="1" dirty="0">
              <a:solidFill>
                <a:schemeClr val="bg1"/>
              </a:solidFill>
              <a:latin typeface="Times New Roman" pitchFamily="18" charset="0"/>
              <a:cs typeface="Times New Roman" pitchFamily="18" charset="0"/>
            </a:endParaRPr>
          </a:p>
          <a:p>
            <a:pPr eaLnBrk="0" hangingPunct="0"/>
            <a:r>
              <a:rPr lang="en-US" sz="1600" b="1" dirty="0">
                <a:solidFill>
                  <a:schemeClr val="bg1"/>
                </a:solidFill>
                <a:latin typeface="Tahoma" charset="0"/>
              </a:rPr>
              <a:t>UNDAC Team Leader </a:t>
            </a:r>
            <a:endParaRPr lang="en-GB" sz="1600" b="1" dirty="0">
              <a:latin typeface="Tahoma" charset="0"/>
            </a:endParaRPr>
          </a:p>
        </p:txBody>
      </p:sp>
      <p:sp>
        <p:nvSpPr>
          <p:cNvPr id="49156" name="Text Box 7"/>
          <p:cNvSpPr txBox="1">
            <a:spLocks noChangeArrowheads="1"/>
          </p:cNvSpPr>
          <p:nvPr/>
        </p:nvSpPr>
        <p:spPr bwMode="auto">
          <a:xfrm>
            <a:off x="1530350" y="1412876"/>
            <a:ext cx="6948488" cy="1954381"/>
          </a:xfrm>
          <a:prstGeom prst="rect">
            <a:avLst/>
          </a:prstGeom>
          <a:solidFill>
            <a:srgbClr val="0070C0"/>
          </a:solidFill>
          <a:ln w="9525">
            <a:noFill/>
            <a:miter lim="800000"/>
            <a:headEnd/>
            <a:tailEnd/>
          </a:ln>
        </p:spPr>
        <p:txBody>
          <a:bodyPr>
            <a:spAutoFit/>
          </a:bodyPr>
          <a:lstStyle/>
          <a:p>
            <a:pPr eaLnBrk="0" hangingPunct="0"/>
            <a:r>
              <a:rPr lang="en-US" sz="2400" b="1" dirty="0">
                <a:solidFill>
                  <a:schemeClr val="bg1"/>
                </a:solidFill>
                <a:latin typeface="Times New Roman" pitchFamily="18" charset="0"/>
                <a:cs typeface="Times New Roman" pitchFamily="18" charset="0"/>
              </a:rPr>
              <a:t>“MapAction’s maps are in every UN, NGO and donor office. They have informed our decision making and proved essential to the planning of the humanitarian response.”</a:t>
            </a:r>
          </a:p>
          <a:p>
            <a:pPr eaLnBrk="0" hangingPunct="0"/>
            <a:endParaRPr lang="en-US" sz="900" b="1" dirty="0">
              <a:solidFill>
                <a:schemeClr val="bg1"/>
              </a:solidFill>
              <a:latin typeface="Times New Roman" pitchFamily="18" charset="0"/>
              <a:cs typeface="Times New Roman" pitchFamily="18" charset="0"/>
            </a:endParaRPr>
          </a:p>
          <a:p>
            <a:pPr eaLnBrk="0" hangingPunct="0"/>
            <a:r>
              <a:rPr lang="en-US" sz="1600" b="1" dirty="0">
                <a:solidFill>
                  <a:schemeClr val="bg1"/>
                </a:solidFill>
                <a:latin typeface="Tahoma" charset="0"/>
              </a:rPr>
              <a:t>Daniel Baker, UN Humanitarian Coordinator</a:t>
            </a:r>
            <a:endParaRPr lang="en-GB" sz="1600" b="1" dirty="0">
              <a:solidFill>
                <a:schemeClr val="bg1"/>
              </a:solidFill>
              <a:latin typeface="Tahoma" charset="0"/>
            </a:endParaRPr>
          </a:p>
        </p:txBody>
      </p:sp>
      <p:pic>
        <p:nvPicPr>
          <p:cNvPr id="49157" name="Picture 8" descr="CIMG0634"/>
          <p:cNvPicPr>
            <a:picLocks noChangeAspect="1" noChangeArrowheads="1"/>
          </p:cNvPicPr>
          <p:nvPr/>
        </p:nvPicPr>
        <p:blipFill>
          <a:blip r:embed="rId3" cstate="print">
            <a:lum bright="6000" contrast="18000"/>
          </a:blip>
          <a:srcRect/>
          <a:stretch>
            <a:fillRect/>
          </a:stretch>
        </p:blipFill>
        <p:spPr bwMode="auto">
          <a:xfrm>
            <a:off x="1524001" y="3573464"/>
            <a:ext cx="2195513" cy="2300287"/>
          </a:xfrm>
          <a:prstGeom prst="rect">
            <a:avLst/>
          </a:prstGeom>
          <a:noFill/>
          <a:ln w="38100" algn="ctr">
            <a:noFill/>
            <a:miter lim="800000"/>
            <a:headEnd/>
            <a:tailEnd/>
          </a:ln>
        </p:spPr>
      </p:pic>
      <p:pic>
        <p:nvPicPr>
          <p:cNvPr id="49158" name="Picture 9"/>
          <p:cNvPicPr>
            <a:picLocks noChangeAspect="1" noChangeArrowheads="1"/>
          </p:cNvPicPr>
          <p:nvPr/>
        </p:nvPicPr>
        <p:blipFill>
          <a:blip r:embed="rId4" cstate="print"/>
          <a:srcRect/>
          <a:stretch>
            <a:fillRect/>
          </a:stretch>
        </p:blipFill>
        <p:spPr bwMode="auto">
          <a:xfrm>
            <a:off x="8472488" y="1412876"/>
            <a:ext cx="2195512" cy="1927225"/>
          </a:xfrm>
          <a:prstGeom prst="rect">
            <a:avLst/>
          </a:prstGeom>
          <a:noFill/>
          <a:ln w="9525">
            <a:noFill/>
            <a:miter lim="800000"/>
            <a:headEnd/>
            <a:tailEnd/>
          </a:ln>
        </p:spPr>
      </p:pic>
    </p:spTree>
    <p:extLst>
      <p:ext uri="{BB962C8B-B14F-4D97-AF65-F5344CB8AC3E}">
        <p14:creationId xmlns:p14="http://schemas.microsoft.com/office/powerpoint/2010/main" val="36691310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Funding Map</a:t>
            </a:r>
            <a:r>
              <a:rPr lang="en-GB" i="1" dirty="0"/>
              <a:t>Action - £1 million p/a</a:t>
            </a:r>
          </a:p>
        </p:txBody>
      </p:sp>
      <p:sp>
        <p:nvSpPr>
          <p:cNvPr id="3" name="Content Placeholder 2"/>
          <p:cNvSpPr>
            <a:spLocks noGrp="1"/>
          </p:cNvSpPr>
          <p:nvPr>
            <p:ph idx="1"/>
          </p:nvPr>
        </p:nvSpPr>
        <p:spPr>
          <a:xfrm>
            <a:off x="2279577" y="1772816"/>
            <a:ext cx="7786687" cy="4176464"/>
          </a:xfrm>
        </p:spPr>
        <p:txBody>
          <a:bodyPr>
            <a:normAutofit fontScale="92500" lnSpcReduction="10000"/>
          </a:bodyPr>
          <a:lstStyle/>
          <a:p>
            <a:r>
              <a:rPr lang="en-GB" sz="2400" dirty="0"/>
              <a:t>Significant funders 2018</a:t>
            </a:r>
          </a:p>
          <a:p>
            <a:pPr lvl="1"/>
            <a:r>
              <a:rPr lang="en-GB" b="1" dirty="0">
                <a:latin typeface="+mj-lt"/>
              </a:rPr>
              <a:t>UK Dept for International Development</a:t>
            </a:r>
          </a:p>
          <a:p>
            <a:pPr lvl="1"/>
            <a:r>
              <a:rPr lang="en-GB" b="1" dirty="0">
                <a:latin typeface="+mj-lt"/>
              </a:rPr>
              <a:t>Dutch Foreign Assistance Ministry</a:t>
            </a:r>
          </a:p>
          <a:p>
            <a:pPr lvl="1"/>
            <a:r>
              <a:rPr lang="en-GB" b="1" dirty="0">
                <a:latin typeface="+mj-lt"/>
              </a:rPr>
              <a:t>US Foreign Disaster Assistance</a:t>
            </a:r>
          </a:p>
          <a:p>
            <a:pPr lvl="1"/>
            <a:r>
              <a:rPr lang="en-GB" b="1" dirty="0">
                <a:latin typeface="+mj-lt"/>
              </a:rPr>
              <a:t>Trusts, commercial &amp; private donors</a:t>
            </a:r>
          </a:p>
          <a:p>
            <a:r>
              <a:rPr lang="en-GB" sz="2400" dirty="0"/>
              <a:t>Some projects funded by industry</a:t>
            </a:r>
          </a:p>
          <a:p>
            <a:r>
              <a:rPr lang="en-GB" sz="2400" dirty="0"/>
              <a:t>Little or no funding from the UN</a:t>
            </a:r>
          </a:p>
          <a:p>
            <a:r>
              <a:rPr lang="en-GB" sz="2400" dirty="0"/>
              <a:t>No support from the UK Disaster Emergency Committee </a:t>
            </a:r>
          </a:p>
          <a:p>
            <a:endParaRPr lang="en-GB" sz="1200" dirty="0"/>
          </a:p>
          <a:p>
            <a:endParaRPr lang="en-GB" dirty="0">
              <a:solidFill>
                <a:srgbClr val="000000"/>
              </a:solidFill>
            </a:endParaRPr>
          </a:p>
          <a:p>
            <a:r>
              <a:rPr lang="en-GB" dirty="0">
                <a:solidFill>
                  <a:srgbClr val="000000"/>
                </a:solidFill>
              </a:rPr>
              <a:t>www.mapaction.org</a:t>
            </a:r>
            <a:r>
              <a:rPr lang="en-GB" dirty="0">
                <a:solidFill>
                  <a:srgbClr val="FF0000"/>
                </a:solidFill>
              </a:rPr>
              <a:t> </a:t>
            </a:r>
          </a:p>
        </p:txBody>
      </p:sp>
    </p:spTree>
    <p:extLst>
      <p:ext uri="{BB962C8B-B14F-4D97-AF65-F5344CB8AC3E}">
        <p14:creationId xmlns:p14="http://schemas.microsoft.com/office/powerpoint/2010/main" val="235001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3"/>
          <p:cNvPicPr>
            <a:picLocks noChangeAspect="1" noChangeArrowheads="1"/>
          </p:cNvPicPr>
          <p:nvPr/>
        </p:nvPicPr>
        <p:blipFill>
          <a:blip r:embed="rId3" cstate="print"/>
          <a:srcRect/>
          <a:stretch>
            <a:fillRect/>
          </a:stretch>
        </p:blipFill>
        <p:spPr bwMode="auto">
          <a:xfrm>
            <a:off x="1273175" y="0"/>
            <a:ext cx="9144000" cy="5876925"/>
          </a:xfrm>
          <a:prstGeom prst="rect">
            <a:avLst/>
          </a:prstGeom>
          <a:noFill/>
          <a:ln w="9525">
            <a:noFill/>
            <a:miter lim="800000"/>
            <a:headEnd/>
            <a:tailEnd/>
          </a:ln>
        </p:spPr>
      </p:pic>
      <p:sp>
        <p:nvSpPr>
          <p:cNvPr id="50179" name="Rectangle 3"/>
          <p:cNvSpPr>
            <a:spLocks noRot="1" noChangeArrowheads="1"/>
          </p:cNvSpPr>
          <p:nvPr/>
        </p:nvSpPr>
        <p:spPr bwMode="auto">
          <a:xfrm>
            <a:off x="1876425" y="4149725"/>
            <a:ext cx="8540750" cy="1143000"/>
          </a:xfrm>
          <a:prstGeom prst="rect">
            <a:avLst/>
          </a:prstGeom>
          <a:noFill/>
          <a:ln w="9525">
            <a:noFill/>
            <a:miter lim="800000"/>
            <a:headEnd/>
            <a:tailEnd/>
          </a:ln>
        </p:spPr>
        <p:txBody>
          <a:bodyPr anchor="ctr"/>
          <a:lstStyle/>
          <a:p>
            <a:pPr algn="ctr"/>
            <a:r>
              <a:rPr lang="en-GB" sz="2800" b="1" dirty="0" err="1">
                <a:solidFill>
                  <a:schemeClr val="bg2"/>
                </a:solidFill>
                <a:latin typeface="Calibri" pitchFamily="34" charset="0"/>
              </a:rPr>
              <a:t>MapAction’s</a:t>
            </a:r>
            <a:r>
              <a:rPr lang="en-GB" sz="2800" b="1" dirty="0">
                <a:solidFill>
                  <a:schemeClr val="bg2"/>
                </a:solidFill>
                <a:latin typeface="Calibri" pitchFamily="34" charset="0"/>
              </a:rPr>
              <a:t> work helps to get aid to the right place and help people in the greatest need</a:t>
            </a:r>
          </a:p>
        </p:txBody>
      </p:sp>
      <p:sp>
        <p:nvSpPr>
          <p:cNvPr id="50180" name="TextBox 3"/>
          <p:cNvSpPr txBox="1">
            <a:spLocks noChangeArrowheads="1"/>
          </p:cNvSpPr>
          <p:nvPr/>
        </p:nvSpPr>
        <p:spPr bwMode="auto">
          <a:xfrm>
            <a:off x="3952875" y="6000750"/>
            <a:ext cx="4845050" cy="769938"/>
          </a:xfrm>
          <a:prstGeom prst="rect">
            <a:avLst/>
          </a:prstGeom>
          <a:noFill/>
          <a:ln w="9525">
            <a:noFill/>
            <a:miter lim="800000"/>
            <a:headEnd/>
            <a:tailEnd/>
          </a:ln>
        </p:spPr>
        <p:txBody>
          <a:bodyPr wrap="none">
            <a:spAutoFit/>
          </a:bodyPr>
          <a:lstStyle/>
          <a:p>
            <a:r>
              <a:rPr lang="en-GB" sz="4400" dirty="0">
                <a:latin typeface="Calibri" pitchFamily="34" charset="0"/>
              </a:rPr>
              <a:t>www.mapaction.org</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008_SituationOverview_v12-300dpi.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448650"/>
            <a:ext cx="8696961" cy="6148702"/>
          </a:xfrm>
          <a:prstGeom prst="rect">
            <a:avLst/>
          </a:prstGeom>
        </p:spPr>
      </p:pic>
      <p:pic>
        <p:nvPicPr>
          <p:cNvPr id="3" name="Picture 2" descr="2013-11-08 The Philippines - Jonny 12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306300" cy="6858000"/>
          </a:xfrm>
          <a:prstGeom prst="rect">
            <a:avLst/>
          </a:prstGeom>
        </p:spPr>
      </p:pic>
      <p:sp>
        <p:nvSpPr>
          <p:cNvPr id="4" name="TextBox 3"/>
          <p:cNvSpPr txBox="1"/>
          <p:nvPr/>
        </p:nvSpPr>
        <p:spPr>
          <a:xfrm>
            <a:off x="2855640" y="5013177"/>
            <a:ext cx="7083862" cy="830997"/>
          </a:xfrm>
          <a:prstGeom prst="rect">
            <a:avLst/>
          </a:prstGeom>
          <a:noFill/>
        </p:spPr>
        <p:txBody>
          <a:bodyPr wrap="none" rtlCol="0">
            <a:spAutoFit/>
          </a:bodyPr>
          <a:lstStyle/>
          <a:p>
            <a:r>
              <a:rPr lang="en-GB" sz="4800" b="1" dirty="0">
                <a:solidFill>
                  <a:srgbClr val="FF0000"/>
                </a:solidFill>
              </a:rPr>
              <a:t>Tacloban, Philippines  2013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001_npl_eq_district_deaths_25April_300dpi.jpg"/>
          <p:cNvPicPr>
            <a:picLocks noChangeAspect="1"/>
          </p:cNvPicPr>
          <p:nvPr/>
        </p:nvPicPr>
        <p:blipFill>
          <a:blip r:embed="rId2" cstate="email"/>
          <a:stretch>
            <a:fillRect/>
          </a:stretch>
        </p:blipFill>
        <p:spPr>
          <a:xfrm>
            <a:off x="0" y="0"/>
            <a:ext cx="12192000" cy="7454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Our team</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408956"/>
            <a:ext cx="12306300" cy="544904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08632" y="10413776"/>
            <a:ext cx="11992672" cy="8994504"/>
          </a:xfrm>
          <a:prstGeom prst="rect">
            <a:avLst/>
          </a:prstGeom>
          <a:noFill/>
          <a:ln w="9525">
            <a:noFill/>
            <a:miter lim="800000"/>
            <a:headEnd/>
            <a:tailEnd/>
          </a:ln>
        </p:spPr>
      </p:pic>
      <p:pic>
        <p:nvPicPr>
          <p:cNvPr id="573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2976" y="1586260"/>
            <a:ext cx="8413824" cy="7138640"/>
          </a:xfrm>
          <a:prstGeom prst="rect">
            <a:avLst/>
          </a:prstGeom>
          <a:noFill/>
          <a:ln w="9525">
            <a:noFill/>
            <a:miter lim="800000"/>
            <a:headEnd/>
            <a:tailEnd/>
          </a:ln>
        </p:spPr>
      </p:pic>
      <p:sp>
        <p:nvSpPr>
          <p:cNvPr id="5" name="TextBox 4"/>
          <p:cNvSpPr txBox="1"/>
          <p:nvPr/>
        </p:nvSpPr>
        <p:spPr>
          <a:xfrm>
            <a:off x="2279576" y="548681"/>
            <a:ext cx="6984776" cy="646331"/>
          </a:xfrm>
          <a:prstGeom prst="rect">
            <a:avLst/>
          </a:prstGeom>
          <a:noFill/>
        </p:spPr>
        <p:txBody>
          <a:bodyPr wrap="square" rtlCol="0">
            <a:spAutoFit/>
          </a:bodyPr>
          <a:lstStyle/>
          <a:p>
            <a:pPr algn="ctr"/>
            <a:r>
              <a:rPr lang="en-GB" sz="3600" b="1" dirty="0"/>
              <a:t>Patron: HRH Prince Harry</a:t>
            </a:r>
          </a:p>
        </p:txBody>
      </p:sp>
    </p:spTree>
    <p:extLst>
      <p:ext uri="{BB962C8B-B14F-4D97-AF65-F5344CB8AC3E}">
        <p14:creationId xmlns:p14="http://schemas.microsoft.com/office/powerpoint/2010/main" val="165957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omputers in SAR BOO"/>
          <p:cNvPicPr>
            <a:picLocks noChangeAspect="1" noChangeArrowheads="1"/>
          </p:cNvPicPr>
          <p:nvPr/>
        </p:nvPicPr>
        <p:blipFill>
          <a:blip r:embed="rId3" cstate="print"/>
          <a:srcRect/>
          <a:stretch>
            <a:fillRect/>
          </a:stretch>
        </p:blipFill>
        <p:spPr bwMode="auto">
          <a:xfrm>
            <a:off x="38100" y="-63500"/>
            <a:ext cx="12319000" cy="8572500"/>
          </a:xfrm>
          <a:prstGeom prst="rect">
            <a:avLst/>
          </a:prstGeom>
          <a:noFill/>
          <a:ln w="9525">
            <a:noFill/>
            <a:miter lim="800000"/>
            <a:headEnd/>
            <a:tailEnd/>
          </a:ln>
        </p:spPr>
      </p:pic>
    </p:spTree>
    <p:extLst>
      <p:ext uri="{BB962C8B-B14F-4D97-AF65-F5344CB8AC3E}">
        <p14:creationId xmlns:p14="http://schemas.microsoft.com/office/powerpoint/2010/main" val="281085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11-08 The Philippines - Ant 0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300" y="0"/>
            <a:ext cx="125603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a:xfrm>
            <a:off x="1991544" y="116632"/>
            <a:ext cx="8229600" cy="1143000"/>
          </a:xfrm>
        </p:spPr>
        <p:txBody>
          <a:bodyPr/>
          <a:lstStyle/>
          <a:p>
            <a:r>
              <a:rPr lang="en-GB" dirty="0"/>
              <a:t>UN Coordination Centre</a:t>
            </a:r>
          </a:p>
        </p:txBody>
      </p:sp>
      <p:pic>
        <p:nvPicPr>
          <p:cNvPr id="4" name="Picture 6" descr="OSOCC_Reception"/>
          <p:cNvPicPr>
            <a:picLocks noChangeAspect="1" noChangeArrowheads="1"/>
          </p:cNvPicPr>
          <p:nvPr/>
        </p:nvPicPr>
        <p:blipFill>
          <a:blip r:embed="rId2" cstate="print">
            <a:lum bright="-6000" contrast="24000"/>
          </a:blip>
          <a:srcRect/>
          <a:stretch>
            <a:fillRect/>
          </a:stretch>
        </p:blipFill>
        <p:spPr bwMode="auto">
          <a:xfrm>
            <a:off x="0" y="1117600"/>
            <a:ext cx="12192000" cy="7493000"/>
          </a:xfrm>
          <a:prstGeom prst="rect">
            <a:avLst/>
          </a:prstGeom>
          <a:noFill/>
          <a:ln w="38100" algn="ctr">
            <a:solidFill>
              <a:srgbClr val="FF6600"/>
            </a:solid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530</Words>
  <Application>Microsoft Office PowerPoint</Application>
  <PresentationFormat>Widescreen</PresentationFormat>
  <Paragraphs>147</Paragraphs>
  <Slides>29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Candara</vt:lpstr>
      <vt:lpstr>Tahoma</vt:lpstr>
      <vt:lpstr>Times New Roman</vt:lpstr>
      <vt:lpstr>Office Theme</vt:lpstr>
      <vt:lpstr>PowerPoint Presentation</vt:lpstr>
      <vt:lpstr>PowerPoint Presentation</vt:lpstr>
      <vt:lpstr>PowerPoint Presentation</vt:lpstr>
      <vt:lpstr>PowerPoint Presentation</vt:lpstr>
      <vt:lpstr>Our team</vt:lpstr>
      <vt:lpstr>PowerPoint Presentation</vt:lpstr>
      <vt:lpstr>PowerPoint Presentation</vt:lpstr>
      <vt:lpstr>PowerPoint Presentation</vt:lpstr>
      <vt:lpstr>UN Coordination Centre</vt:lpstr>
      <vt:lpstr>Pakistan earthquake October 2005</vt:lpstr>
      <vt:lpstr>PowerPoint Presentation</vt:lpstr>
      <vt:lpstr>PowerPoint Presentation</vt:lpstr>
      <vt:lpstr>MapAction  Emergency Deployments</vt:lpstr>
      <vt:lpstr>PowerPoint Presentation</vt:lpstr>
      <vt:lpstr>PowerPoint Presentation</vt:lpstr>
      <vt:lpstr>PowerPoint Presentation</vt:lpstr>
      <vt:lpstr>PowerPoint Presentation</vt:lpstr>
      <vt:lpstr>Earthquake: Haiti 2010 A pivotal role in coordination of search/rescue and relief teams</vt:lpstr>
      <vt:lpstr>PowerPoint Presentation</vt:lpstr>
      <vt:lpstr>PowerPoint Presentation</vt:lpstr>
      <vt:lpstr>PowerPoint Presentation</vt:lpstr>
      <vt:lpstr>PowerPoint Presentation</vt:lpstr>
      <vt:lpstr>PowerPoint Presentation</vt:lpstr>
      <vt:lpstr>PowerPoint Presentation</vt:lpstr>
      <vt:lpstr>Training</vt:lpstr>
      <vt:lpstr>PowerPoint Presentation</vt:lpstr>
      <vt:lpstr>What the United Nations says:</vt:lpstr>
      <vt:lpstr>Funding MapAction - £1 million p/a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Bond</dc:creator>
  <cp:lastModifiedBy>Alberto Costa Neves</cp:lastModifiedBy>
  <cp:revision>45</cp:revision>
  <dcterms:created xsi:type="dcterms:W3CDTF">2018-11-14T14:54:03Z</dcterms:created>
  <dcterms:modified xsi:type="dcterms:W3CDTF">2018-11-28T16:37:14Z</dcterms:modified>
</cp:coreProperties>
</file>