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5" r:id="rId2"/>
    <p:sldId id="278" r:id="rId3"/>
    <p:sldId id="345" r:id="rId4"/>
    <p:sldId id="426" r:id="rId5"/>
    <p:sldId id="437" r:id="rId6"/>
    <p:sldId id="435" r:id="rId7"/>
    <p:sldId id="434" r:id="rId8"/>
    <p:sldId id="438" r:id="rId9"/>
    <p:sldId id="429" r:id="rId10"/>
  </p:sldIdLst>
  <p:sldSz cx="9144000" cy="6858000" type="screen4x3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3" autoAdjust="0"/>
    <p:restoredTop sz="93969" autoAdjust="0"/>
  </p:normalViewPr>
  <p:slideViewPr>
    <p:cSldViewPr>
      <p:cViewPr varScale="1">
        <p:scale>
          <a:sx n="64" d="100"/>
          <a:sy n="64" d="100"/>
        </p:scale>
        <p:origin x="1512" y="3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B74B4D-45DB-436F-9151-5480A933B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2D8F6-FE6E-4847-9BCE-2AD8DE2ACD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1B3AE8-532B-408D-AF9F-6EC7CB6618CE}" type="datetimeFigureOut">
              <a:rPr lang="en-CA"/>
              <a:pPr>
                <a:defRPr/>
              </a:pPr>
              <a:t>2018-11-26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545A5-2104-427C-8775-F4AE0241B7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40625-C39A-401C-80CB-919DAA65E1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90919C-FDDB-4A39-A6A3-40192FC724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D46F5-9605-4ED8-9881-B28158F90C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8ED3-2E26-43D0-99DD-622251DDE4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91026-F31C-4E14-87AF-60EF00CCD1F4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7F71E2-72FB-4359-ACCB-7D7E6C63FF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273DF-702F-423F-A15B-7683CC4D3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508B8-9DBD-4B8D-A6CF-1548B83508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B9CF-D15A-4760-B944-62AD4A863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52BDDE-D906-434F-A60C-F5F58F8A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6CC9AFC-4DD6-4FE0-9091-163BC65C9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47FBE2B-B26A-4D33-A306-C410BD024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151D68C-73DA-47BE-AFBA-A1106723E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61D67-B536-4A13-9923-38F2D611B1F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8827F7-5363-4A2C-A04F-78F9CC5F7D52}"/>
              </a:ext>
            </a:extLst>
          </p:cNvPr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87CE53-BA8F-4DAC-BFD8-77163AA24158}"/>
              </a:ext>
            </a:extLst>
          </p:cNvPr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954CF0-9EA1-4337-9DE7-987D1ADCF44D}"/>
              </a:ext>
            </a:extLst>
          </p:cNvPr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>
            <a:extLst>
              <a:ext uri="{FF2B5EF4-FFF2-40B4-BE49-F238E27FC236}">
                <a16:creationId xmlns:a16="http://schemas.microsoft.com/office/drawing/2014/main" id="{12B5E87E-1652-405A-8FBD-A35C77699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8B9732-1C93-4A08-96AF-60B442F14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89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13124-CC14-4D3C-8672-64BF8F6F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6148B5-A999-4B78-B7B9-0B6D634EB6ED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DD1A-B1D9-4DA5-AC6E-96066641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FD1-1859-423D-86A5-387ACADC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3BBF-C092-4E57-A948-9BD7B0DA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3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B3B49-EB31-44B2-A0CA-F572F6F5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164775-495B-411F-B418-DB03D2155C02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E898-FE7F-4FF4-9D38-9D2AA7DB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433F-2C06-422F-BE19-CAF98BAF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D292-8CB3-4116-988E-D87CEC7B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276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CDD13-2081-49D9-BC82-D7D0C605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C1CD85-08BA-475D-9638-1307A0705242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5EA6-A3B0-4DDF-89E7-3ABC60A4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4FCAA-B4D2-4A2A-8965-017CE9DA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3203-659F-4389-99DB-B39E7F3F5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9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0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990F0-97D9-4C6A-95C2-F3C297DD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F4B7A3-DC40-4072-9F0B-6C79EB45385B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C5067-320F-49F3-92F6-B0A65ECF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8680B-CC7F-4D9E-AF5B-0555920E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4F86-A658-47EC-9920-24766226F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61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67498-24B6-4EBA-8748-3728A6E7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B3433E-B15C-4840-9747-41125E010EFF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2F785-4640-4201-90CD-4AD872FD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34AD9-9E71-4901-9D76-777C9C2B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1D14-8485-4AD9-9265-AD2294F68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38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EED9F-C1CD-4A5B-9EA5-4713FEAE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4329EF-B3FE-43C5-9619-46D611E11E9E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42D2E-28D2-464E-8771-7E9D961B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B1FE3-5681-41D4-9284-82D12905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688E-ADEF-4385-8397-18D17A12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78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9A493-6486-400D-8AC7-728314B3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3525AF-55E2-43AD-8F5A-D781144781B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A007A-F667-40E7-B6A1-D84B9FC6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FBD8-438B-47AE-95FC-AD33E74E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930E-1679-4386-9BCC-6EDD1AE49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24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4A293-82C2-4DE3-ACAB-F3AF9E6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95A018-6AFA-4752-A2DC-94CD5AD2736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BD348-5126-43AC-8A49-9AC6699D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288E-2677-48D7-89DB-CAAF3B16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3CC0-D11E-483D-8771-CC30F3634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96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A788F-0FBA-4D8F-8D8A-4C3CE831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7C5226-DA87-4EFB-8607-2B606BCCD61C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8C1C3-0DAD-4CAF-BF1C-9739677D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E9EB4-3A7D-4472-AD3A-283521F7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2071-EAFE-4E73-9707-561B48FC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431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C832C4-1DB6-40C4-9959-9CD464C48C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757644-1F9A-40AF-9E09-483D7D37C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2FAFC-5CB6-489E-8D77-F56042E75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31CE-3070-4F16-92BA-F890695E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E41079-6E54-4089-9841-8FF83DE65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A551E5-98E7-40CB-9BC6-E0C8FB274859}"/>
              </a:ext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FDCE3-58B0-4696-B425-6389737C0C1F}"/>
              </a:ext>
            </a:extLst>
          </p:cNvPr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1780B5-11B3-416A-BABA-4439746B3D1F}"/>
              </a:ext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F17E2C-FF26-4617-9202-F6FA8FDE1BE7}"/>
              </a:ext>
            </a:extLst>
          </p:cNvPr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5">
            <a:extLst>
              <a:ext uri="{FF2B5EF4-FFF2-40B4-BE49-F238E27FC236}">
                <a16:creationId xmlns:a16="http://schemas.microsoft.com/office/drawing/2014/main" id="{C96D7B15-C675-4B8E-97B3-457513138D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00800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PATHS. NEW APPROACHES</a:t>
            </a:r>
          </a:p>
        </p:txBody>
      </p:sp>
      <p:pic>
        <p:nvPicPr>
          <p:cNvPr id="1035" name="Picture 14">
            <a:extLst>
              <a:ext uri="{FF2B5EF4-FFF2-40B4-BE49-F238E27FC236}">
                <a16:creationId xmlns:a16="http://schemas.microsoft.com/office/drawing/2014/main" id="{97417BA1-DFC0-4AFA-892A-93904890F7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tiluschar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vic.n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5C8C18C2-CDFB-4D82-81D0-83F8AE7EE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663" y="1681163"/>
            <a:ext cx="3562350" cy="2214562"/>
          </a:xfrm>
        </p:spPr>
        <p:txBody>
          <a:bodyPr/>
          <a:lstStyle/>
          <a:p>
            <a:pPr algn="ctr" eaLnBrk="1" hangingPunct="1"/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Streaming ENC </a:t>
            </a:r>
            <a:b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(and other) </a:t>
            </a:r>
            <a:b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from a Cloud Based Open Sourced Database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B83E52FD-308C-4381-95B7-E5A7B293A703}"/>
              </a:ext>
            </a:extLst>
          </p:cNvPr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5427663" y="4337050"/>
            <a:ext cx="3613150" cy="18288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Derrick R. Peyton, Ed Kuwalek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IIC Technologies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Abhishek Alla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NaAVIC</a:t>
            </a:r>
          </a:p>
        </p:txBody>
      </p:sp>
      <p:pic>
        <p:nvPicPr>
          <p:cNvPr id="15364" name="Picture 1" descr="image2.png">
            <a:extLst>
              <a:ext uri="{FF2B5EF4-FFF2-40B4-BE49-F238E27FC236}">
                <a16:creationId xmlns:a16="http://schemas.microsoft.com/office/drawing/2014/main" id="{429A81E9-40D5-469C-87EB-6A2D63FE8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622425"/>
            <a:ext cx="5256213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1">
            <a:extLst>
              <a:ext uri="{FF2B5EF4-FFF2-40B4-BE49-F238E27FC236}">
                <a16:creationId xmlns:a16="http://schemas.microsoft.com/office/drawing/2014/main" id="{DEDAD50C-8763-4E41-8424-A05CE6E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59525"/>
            <a:ext cx="1725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9356AF21-236F-4071-9572-26AD52D2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30908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49"/>
            <a:ext cx="8229600" cy="914400"/>
          </a:xfrm>
        </p:spPr>
        <p:txBody>
          <a:bodyPr/>
          <a:lstStyle/>
          <a:p>
            <a:r>
              <a:rPr lang="en-CA" b="1" dirty="0" err="1">
                <a:solidFill>
                  <a:srgbClr val="FF0000"/>
                </a:solidFill>
              </a:rPr>
              <a:t>Incremento</a:t>
            </a:r>
            <a:r>
              <a:rPr lang="en-CA" b="1" dirty="0">
                <a:solidFill>
                  <a:srgbClr val="FF0000"/>
                </a:solidFill>
              </a:rPr>
              <a:t> de </a:t>
            </a:r>
            <a:r>
              <a:rPr lang="en-CA" b="1" dirty="0" err="1">
                <a:solidFill>
                  <a:srgbClr val="FF0000"/>
                </a:solidFill>
              </a:rPr>
              <a:t>los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err="1">
                <a:solidFill>
                  <a:srgbClr val="FF0000"/>
                </a:solidFill>
              </a:rPr>
              <a:t>usos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048861"/>
            <a:ext cx="3429000" cy="4478512"/>
          </a:xfrm>
        </p:spPr>
        <p:txBody>
          <a:bodyPr>
            <a:normAutofit fontScale="92500" lnSpcReduction="20000"/>
          </a:bodyPr>
          <a:lstStyle/>
          <a:p>
            <a:r>
              <a:rPr lang="en-CA" sz="2000" dirty="0" err="1"/>
              <a:t>Ejemplo</a:t>
            </a:r>
            <a:r>
              <a:rPr lang="en-CA" sz="2000" dirty="0"/>
              <a:t>: Common Operating Picture (COP) para </a:t>
            </a:r>
            <a:r>
              <a:rPr lang="en-CA" sz="2000" dirty="0" err="1"/>
              <a:t>Respuesta</a:t>
            </a:r>
            <a:r>
              <a:rPr lang="en-CA" sz="2000" dirty="0"/>
              <a:t> a </a:t>
            </a:r>
            <a:r>
              <a:rPr lang="en-CA" sz="2000" dirty="0" err="1"/>
              <a:t>Derrames</a:t>
            </a:r>
            <a:r>
              <a:rPr lang="en-CA" sz="2000" dirty="0"/>
              <a:t> de </a:t>
            </a:r>
            <a:r>
              <a:rPr lang="en-CA" sz="2000" dirty="0" err="1"/>
              <a:t>Hidrocarburos</a:t>
            </a:r>
            <a:endParaRPr lang="en-CA" sz="2000" dirty="0"/>
          </a:p>
          <a:p>
            <a:pPr lvl="1"/>
            <a:r>
              <a:rPr lang="en-CA" sz="1800" dirty="0" err="1"/>
              <a:t>Utiliza</a:t>
            </a:r>
            <a:r>
              <a:rPr lang="en-CA" sz="1800" dirty="0"/>
              <a:t> </a:t>
            </a:r>
            <a:r>
              <a:rPr lang="en-CA" sz="1800" dirty="0" err="1"/>
              <a:t>normas</a:t>
            </a:r>
            <a:r>
              <a:rPr lang="en-CA" sz="1800" dirty="0"/>
              <a:t> </a:t>
            </a:r>
            <a:r>
              <a:rPr lang="en-CA" sz="1800" dirty="0" err="1"/>
              <a:t>abiertas</a:t>
            </a:r>
            <a:r>
              <a:rPr lang="en-CA" sz="1800" dirty="0"/>
              <a:t> para </a:t>
            </a:r>
            <a:r>
              <a:rPr lang="en-CA" sz="1800" dirty="0" err="1"/>
              <a:t>integrar</a:t>
            </a:r>
            <a:r>
              <a:rPr lang="en-CA" sz="1800" dirty="0"/>
              <a:t> </a:t>
            </a:r>
            <a:r>
              <a:rPr lang="en-CA" sz="1800" dirty="0" err="1"/>
              <a:t>datos</a:t>
            </a:r>
            <a:r>
              <a:rPr lang="en-CA" sz="1800" dirty="0"/>
              <a:t> </a:t>
            </a:r>
            <a:r>
              <a:rPr lang="en-CA" sz="1800" dirty="0" err="1"/>
              <a:t>espaciales</a:t>
            </a:r>
            <a:r>
              <a:rPr lang="en-CA" sz="1800" dirty="0"/>
              <a:t> con </a:t>
            </a:r>
            <a:r>
              <a:rPr lang="en-CA" sz="1800" dirty="0" err="1"/>
              <a:t>otra</a:t>
            </a:r>
            <a:r>
              <a:rPr lang="en-CA" sz="1800" dirty="0"/>
              <a:t> </a:t>
            </a:r>
            <a:r>
              <a:rPr lang="en-CA" sz="1800" dirty="0" err="1"/>
              <a:t>información</a:t>
            </a:r>
            <a:endParaRPr lang="en-CA" sz="1800" dirty="0"/>
          </a:p>
          <a:p>
            <a:pPr lvl="1"/>
            <a:r>
              <a:rPr lang="en-CA" sz="1800" dirty="0"/>
              <a:t>Se </a:t>
            </a:r>
            <a:r>
              <a:rPr lang="en-CA" sz="1800" dirty="0" err="1"/>
              <a:t>utiliza</a:t>
            </a:r>
            <a:r>
              <a:rPr lang="en-CA" sz="1800" dirty="0"/>
              <a:t> para responder a </a:t>
            </a:r>
            <a:r>
              <a:rPr lang="en-CA" sz="1800" dirty="0" err="1"/>
              <a:t>derrames</a:t>
            </a:r>
            <a:r>
              <a:rPr lang="en-CA" sz="1800" dirty="0"/>
              <a:t> de </a:t>
            </a:r>
            <a:r>
              <a:rPr lang="en-CA" sz="1800" dirty="0" err="1"/>
              <a:t>petróleos</a:t>
            </a:r>
            <a:r>
              <a:rPr lang="en-CA" sz="1800" dirty="0"/>
              <a:t> y </a:t>
            </a:r>
            <a:r>
              <a:rPr lang="en-CA" sz="1800" dirty="0" err="1"/>
              <a:t>minimizar</a:t>
            </a:r>
            <a:r>
              <a:rPr lang="en-CA" sz="1800" dirty="0"/>
              <a:t> </a:t>
            </a:r>
            <a:r>
              <a:rPr lang="en-CA" sz="1800" dirty="0" err="1"/>
              <a:t>su</a:t>
            </a:r>
            <a:r>
              <a:rPr lang="en-CA" sz="1800" dirty="0"/>
              <a:t> </a:t>
            </a:r>
            <a:r>
              <a:rPr lang="en-CA" sz="1800" dirty="0" err="1"/>
              <a:t>impacto</a:t>
            </a:r>
            <a:r>
              <a:rPr lang="en-CA" sz="1800" dirty="0"/>
              <a:t> </a:t>
            </a:r>
            <a:r>
              <a:rPr lang="en-CA" sz="1800" baseline="30000" dirty="0"/>
              <a:t>3</a:t>
            </a:r>
            <a:endParaRPr lang="en-CA" sz="1400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4" y="1203477"/>
            <a:ext cx="5486400" cy="432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014" y="568198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baseline="30000" dirty="0">
                <a:latin typeface="+mn-lt"/>
              </a:rPr>
              <a:t>3</a:t>
            </a:r>
            <a:r>
              <a:rPr lang="en-CA" sz="1600" i="1" dirty="0">
                <a:latin typeface="+mn-lt"/>
              </a:rPr>
              <a:t> IOGP, IPIECA, Resource Data </a:t>
            </a:r>
            <a:r>
              <a:rPr lang="en-CA" sz="1600" i="1" dirty="0" err="1">
                <a:latin typeface="+mn-lt"/>
              </a:rPr>
              <a:t>Inc</a:t>
            </a:r>
            <a:r>
              <a:rPr lang="en-CA" sz="1600" i="1" dirty="0">
                <a:latin typeface="+mn-lt"/>
              </a:rPr>
              <a:t>, OGC; Recommended practice for Common Operating Picture architecture for oil spill response – Final Report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70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F97B30-8E0A-4A24-800F-FE3D21E236D4}"/>
              </a:ext>
            </a:extLst>
          </p:cNvPr>
          <p:cNvSpPr/>
          <p:nvPr/>
        </p:nvSpPr>
        <p:spPr>
          <a:xfrm>
            <a:off x="381000" y="11430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Nautilus Cloud </a:t>
            </a:r>
            <a:r>
              <a:rPr lang="en-CA" dirty="0" err="1"/>
              <a:t>es</a:t>
            </a:r>
            <a:r>
              <a:rPr lang="en-CA" dirty="0"/>
              <a:t> </a:t>
            </a:r>
            <a:r>
              <a:rPr lang="en-CA" dirty="0" err="1"/>
              <a:t>una</a:t>
            </a:r>
            <a:r>
              <a:rPr lang="en-CA" dirty="0"/>
              <a:t> </a:t>
            </a:r>
            <a:r>
              <a:rPr lang="en-CA" dirty="0" err="1"/>
              <a:t>infraestructura</a:t>
            </a:r>
            <a:r>
              <a:rPr lang="en-CA" dirty="0"/>
              <a:t> de </a:t>
            </a:r>
            <a:r>
              <a:rPr lang="en-CA" dirty="0" err="1"/>
              <a:t>datos</a:t>
            </a:r>
            <a:r>
              <a:rPr lang="en-CA" dirty="0"/>
              <a:t> </a:t>
            </a:r>
            <a:r>
              <a:rPr lang="en-CA" dirty="0" err="1"/>
              <a:t>marinos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la </a:t>
            </a:r>
            <a:r>
              <a:rPr lang="en-CA" dirty="0" err="1"/>
              <a:t>nube</a:t>
            </a:r>
            <a:r>
              <a:rPr lang="en-CA" dirty="0"/>
              <a:t> para </a:t>
            </a:r>
            <a:r>
              <a:rPr lang="en-CA" dirty="0" err="1"/>
              <a:t>brindar</a:t>
            </a:r>
            <a:r>
              <a:rPr lang="en-CA" dirty="0"/>
              <a:t> </a:t>
            </a:r>
            <a:r>
              <a:rPr lang="en-CA" dirty="0" err="1"/>
              <a:t>servicios</a:t>
            </a:r>
            <a:r>
              <a:rPr lang="en-CA" dirty="0"/>
              <a:t> y </a:t>
            </a:r>
            <a:r>
              <a:rPr lang="en-CA" dirty="0" err="1"/>
              <a:t>soluciones</a:t>
            </a:r>
            <a:r>
              <a:rPr lang="en-CA" dirty="0"/>
              <a:t> a </a:t>
            </a:r>
            <a:r>
              <a:rPr lang="en-CA" dirty="0" err="1"/>
              <a:t>organizaciones</a:t>
            </a:r>
            <a:r>
              <a:rPr lang="en-CA" dirty="0"/>
              <a:t> de </a:t>
            </a:r>
            <a:r>
              <a:rPr lang="en-CA" dirty="0" err="1"/>
              <a:t>gobierno</a:t>
            </a:r>
            <a:r>
              <a:rPr lang="en-CA" dirty="0"/>
              <a:t>, </a:t>
            </a:r>
            <a:r>
              <a:rPr lang="en-CA" dirty="0" err="1"/>
              <a:t>comerciales</a:t>
            </a:r>
            <a:r>
              <a:rPr lang="en-CA" dirty="0"/>
              <a:t>, </a:t>
            </a:r>
            <a:r>
              <a:rPr lang="en-CA" dirty="0" err="1"/>
              <a:t>industriales</a:t>
            </a:r>
            <a:r>
              <a:rPr lang="en-CA" dirty="0"/>
              <a:t> y </a:t>
            </a:r>
            <a:r>
              <a:rPr lang="en-CA" dirty="0" err="1"/>
              <a:t>consumidores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general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2CB79-5E79-4152-8001-1499C38C20B6}"/>
              </a:ext>
            </a:extLst>
          </p:cNvPr>
          <p:cNvSpPr txBox="1"/>
          <p:nvPr/>
        </p:nvSpPr>
        <p:spPr>
          <a:xfrm>
            <a:off x="381000" y="228600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800" b="1" dirty="0" err="1">
                <a:solidFill>
                  <a:srgbClr val="FF0000"/>
                </a:solidFill>
              </a:rPr>
              <a:t>Nautilus</a:t>
            </a:r>
            <a:r>
              <a:rPr lang="es-419" sz="2800" b="1" dirty="0">
                <a:solidFill>
                  <a:srgbClr val="FF0000"/>
                </a:solidFill>
              </a:rPr>
              <a:t> Cloud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66D6E-1D83-4DF8-BEC3-BE1412EC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1" y="2066330"/>
            <a:ext cx="7950679" cy="3648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028F99-8B28-4575-A042-CFB0EC14CD60}"/>
              </a:ext>
            </a:extLst>
          </p:cNvPr>
          <p:cNvSpPr txBox="1"/>
          <p:nvPr/>
        </p:nvSpPr>
        <p:spPr>
          <a:xfrm>
            <a:off x="1291807" y="5715000"/>
            <a:ext cx="607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dirty="0"/>
              <a:t>Distribución de datos (</a:t>
            </a:r>
            <a:r>
              <a:rPr lang="es-419" dirty="0">
                <a:hlinkClick r:id="rId3"/>
              </a:rPr>
              <a:t>http://www.nautiluscharts.com/</a:t>
            </a:r>
            <a:r>
              <a:rPr lang="es-419" dirty="0"/>
              <a:t> 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0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0855E3-204A-4CA2-94AB-DA02CFA0F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6934200" cy="43434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+mn-lt"/>
                <a:cs typeface="Arial" panose="020B0604020202020204" pitchFamily="34" charset="0"/>
              </a:rPr>
              <a:t>Nivel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empresarial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y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totalmente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escalable</a:t>
            </a:r>
            <a:endParaRPr lang="en-CA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 err="1">
                <a:latin typeface="+mn-lt"/>
                <a:cs typeface="Arial" panose="020B0604020202020204" pitchFamily="34" charset="0"/>
              </a:rPr>
              <a:t>Solución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en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la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nube</a:t>
            </a:r>
            <a:endParaRPr lang="en-CA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+mn-lt"/>
                <a:cs typeface="Arial" panose="020B0604020202020204" pitchFamily="34" charset="0"/>
              </a:rPr>
              <a:t>Independiente de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plataformas</a:t>
            </a:r>
            <a:endParaRPr lang="en-CA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 err="1">
                <a:latin typeface="+mn-lt"/>
                <a:cs typeface="Arial" panose="020B0604020202020204" pitchFamily="34" charset="0"/>
              </a:rPr>
              <a:t>Conforme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con OGC 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+mn-lt"/>
                <a:cs typeface="Arial" panose="020B0604020202020204" pitchFamily="34" charset="0"/>
              </a:rPr>
              <a:t>Reside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en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la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Nube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o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en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un </a:t>
            </a:r>
            <a:r>
              <a:rPr lang="en-CA" sz="2800" dirty="0" err="1">
                <a:latin typeface="+mn-lt"/>
                <a:cs typeface="Arial" panose="020B0604020202020204" pitchFamily="34" charset="0"/>
              </a:rPr>
              <a:t>servidor</a:t>
            </a:r>
            <a:r>
              <a:rPr lang="en-CA" sz="2800" dirty="0">
                <a:latin typeface="+mn-lt"/>
                <a:cs typeface="Arial" panose="020B0604020202020204" pitchFamily="34" charset="0"/>
              </a:rPr>
              <a:t> local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9AA6A9DA-0CE4-41DA-BB97-DB0CC8C0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>
            <a:normAutofit/>
          </a:bodyPr>
          <a:lstStyle/>
          <a:p>
            <a:r>
              <a:rPr lang="en-CA" altLang="en-US" b="1" dirty="0" err="1">
                <a:solidFill>
                  <a:srgbClr val="FF0000"/>
                </a:solidFill>
                <a:ea typeface="+mn-ea"/>
                <a:cs typeface="+mn-cs"/>
              </a:rPr>
              <a:t>Principios</a:t>
            </a:r>
            <a:r>
              <a:rPr lang="en-CA" altLang="en-US" b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CA" altLang="en-US" b="1" dirty="0" err="1">
                <a:solidFill>
                  <a:srgbClr val="FF0000"/>
                </a:solidFill>
                <a:ea typeface="+mn-ea"/>
                <a:cs typeface="+mn-cs"/>
              </a:rPr>
              <a:t>Básicos</a:t>
            </a:r>
            <a:r>
              <a:rPr lang="en-CA" altLang="en-US" b="1" dirty="0">
                <a:solidFill>
                  <a:srgbClr val="FF0000"/>
                </a:solidFill>
                <a:ea typeface="+mn-ea"/>
                <a:cs typeface="+mn-cs"/>
              </a:rPr>
              <a:t> de </a:t>
            </a:r>
            <a:r>
              <a:rPr lang="en-CA" altLang="en-US" b="1" dirty="0" err="1">
                <a:solidFill>
                  <a:srgbClr val="FF0000"/>
                </a:solidFill>
                <a:ea typeface="+mn-ea"/>
                <a:cs typeface="+mn-cs"/>
              </a:rPr>
              <a:t>Diseño</a:t>
            </a:r>
            <a:endParaRPr lang="en-CA" altLang="en-US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04DFF39-829D-4925-B1A0-77865F92E09F}"/>
              </a:ext>
            </a:extLst>
          </p:cNvPr>
          <p:cNvSpPr txBox="1">
            <a:spLocks/>
          </p:cNvSpPr>
          <p:nvPr/>
        </p:nvSpPr>
        <p:spPr bwMode="auto">
          <a:xfrm>
            <a:off x="228600" y="354012"/>
            <a:ext cx="6705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 dirty="0" err="1">
                <a:solidFill>
                  <a:srgbClr val="FF0000"/>
                </a:solidFill>
              </a:rPr>
              <a:t>Requerimientos</a:t>
            </a:r>
            <a:r>
              <a:rPr lang="en-CA" altLang="en-US" b="1" dirty="0">
                <a:solidFill>
                  <a:srgbClr val="FF0000"/>
                </a:solidFill>
              </a:rPr>
              <a:t> </a:t>
            </a:r>
            <a:r>
              <a:rPr lang="en-CA" altLang="en-US" b="1" dirty="0" err="1">
                <a:solidFill>
                  <a:srgbClr val="FF0000"/>
                </a:solidFill>
              </a:rPr>
              <a:t>Esenciales</a:t>
            </a:r>
            <a:r>
              <a:rPr lang="en-CA" altLang="en-US" b="1" dirty="0">
                <a:solidFill>
                  <a:srgbClr val="FF0000"/>
                </a:solidFill>
              </a:rPr>
              <a:t> de ECS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21CCE-9662-4002-BC0A-8B372C27619C}"/>
              </a:ext>
            </a:extLst>
          </p:cNvPr>
          <p:cNvSpPr/>
          <p:nvPr/>
        </p:nvSpPr>
        <p:spPr>
          <a:xfrm>
            <a:off x="228600" y="1482725"/>
            <a:ext cx="8686800" cy="389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CA" sz="2800" dirty="0">
                <a:latin typeface="+mn-lt"/>
                <a:ea typeface="Calibri" panose="020F0502020204030204" pitchFamily="34" charset="0"/>
              </a:rPr>
              <a:t>Tres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principios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importantes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para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desplegar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datos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en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un ECS,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instrumentales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para la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seguridad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 de la </a:t>
            </a:r>
            <a:r>
              <a:rPr lang="en-CA" sz="2800" dirty="0" err="1">
                <a:latin typeface="+mn-lt"/>
                <a:ea typeface="Calibri" panose="020F0502020204030204" pitchFamily="34" charset="0"/>
              </a:rPr>
              <a:t>navegación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CA" sz="2800" dirty="0" err="1">
                <a:latin typeface="+mn-lt"/>
                <a:ea typeface="Calibri" panose="020F0502020204030204" pitchFamily="34" charset="0"/>
              </a:rPr>
              <a:t>contenido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CA" sz="2800" dirty="0" err="1">
                <a:latin typeface="+mn-lt"/>
                <a:ea typeface="Calibri" panose="020F0502020204030204" pitchFamily="34" charset="0"/>
              </a:rPr>
              <a:t>calidad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, 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CA" sz="2800" dirty="0" err="1">
                <a:latin typeface="+mn-lt"/>
                <a:ea typeface="Calibri" panose="020F0502020204030204" pitchFamily="34" charset="0"/>
              </a:rPr>
              <a:t>actualizado</a:t>
            </a:r>
            <a:r>
              <a:rPr lang="en-CA" sz="2800" dirty="0">
                <a:latin typeface="+mn-lt"/>
                <a:ea typeface="Calibri" panose="020F0502020204030204" pitchFamily="34" charset="0"/>
              </a:rPr>
              <a:t>.</a:t>
            </a:r>
            <a:endParaRPr lang="en-CA" sz="28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93F8026D-646B-4729-A2C2-0387F159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6032"/>
            <a:ext cx="7848600" cy="34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>
            <a:extLst>
              <a:ext uri="{FF2B5EF4-FFF2-40B4-BE49-F238E27FC236}">
                <a16:creationId xmlns:a16="http://schemas.microsoft.com/office/drawing/2014/main" id="{8ECAEC70-3525-4606-B6D4-940D9E63D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43000"/>
            <a:ext cx="396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http://www.naavic.net/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B1ABD7-CEFE-4481-B087-013D5EBD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15000"/>
            <a:ext cx="2600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3200" b="1" i="1" dirty="0"/>
              <a:t>¡</a:t>
            </a:r>
            <a:r>
              <a:rPr lang="en-CA" sz="3200" b="1" i="1" dirty="0" err="1"/>
              <a:t>Todo</a:t>
            </a:r>
            <a:r>
              <a:rPr lang="en-CA" sz="3200" b="1" i="1" dirty="0"/>
              <a:t> bien</a:t>
            </a:r>
            <a:r>
              <a:rPr lang="en-CA" altLang="en-US" sz="3600" i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!</a:t>
            </a:r>
            <a:endParaRPr lang="en-CA" altLang="en-US" sz="3600" i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3A93A7DF-DB58-401E-84D8-260BF5A9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066800"/>
            <a:ext cx="64198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0B0F7B43-A153-4371-90CF-C5C63814F1CA}"/>
              </a:ext>
            </a:extLst>
          </p:cNvPr>
          <p:cNvSpPr txBox="1">
            <a:spLocks/>
          </p:cNvSpPr>
          <p:nvPr/>
        </p:nvSpPr>
        <p:spPr bwMode="auto">
          <a:xfrm>
            <a:off x="304800" y="228600"/>
            <a:ext cx="2514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Solutions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9544F6-5140-4D1E-ADE4-C11816CD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7227"/>
            <a:ext cx="3167420" cy="563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740094-A5E3-4C85-815F-1E9B5F69D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7" y="1080052"/>
            <a:ext cx="2994648" cy="572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99A4AE-3D92-4B96-8955-AE1A1F4D6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96617"/>
            <a:ext cx="32530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8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9C2E5007-3450-4240-A2E3-0AF7701A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1295400"/>
            <a:ext cx="8001000" cy="39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CA" altLang="en-US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proporcionar</a:t>
            </a:r>
            <a:r>
              <a:rPr lang="en-CA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CA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gratis y</a:t>
            </a:r>
            <a:r>
              <a:rPr lang="en-US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/0 </a:t>
            </a:r>
            <a:r>
              <a:rPr lang="en-US" altLang="en-US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pagado</a:t>
            </a:r>
            <a:r>
              <a:rPr lang="en-US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los </a:t>
            </a:r>
            <a:r>
              <a:rPr lang="en-US" altLang="en-US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altLang="en-US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soluci</a:t>
            </a:r>
            <a:r>
              <a:rPr lang="es-419" altLang="en-US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s-419" alt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brinda a las organizaciones la habilidad de alternar entre modelos gratuitos o con costo, según sea la necesidad.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sustitución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múltiples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sistemas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dispares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existan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 un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mucho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económico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implementar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CA" altLang="en-US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soportar</a:t>
            </a:r>
            <a:r>
              <a:rPr lang="en-CA" altLang="en-US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A" alt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9140DE6-A415-436A-B264-2FB1DC29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8125"/>
            <a:ext cx="4007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Flexible Business Model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Georgia</vt:lpstr>
      <vt:lpstr>Arial</vt:lpstr>
      <vt:lpstr>Calibri</vt:lpstr>
      <vt:lpstr>Times New Roman</vt:lpstr>
      <vt:lpstr>IIC Corp template 2011</vt:lpstr>
      <vt:lpstr>Streaming ENC  (and other)  Data from a Cloud Based Open Sourced Database</vt:lpstr>
      <vt:lpstr>Incremento de los usos</vt:lpstr>
      <vt:lpstr>PowerPoint Presentation</vt:lpstr>
      <vt:lpstr>Principios Básicos de Diseño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2011-09-08T08:50:56Z</dcterms:created>
  <dcterms:modified xsi:type="dcterms:W3CDTF">2018-11-27T16:54:45Z</dcterms:modified>
</cp:coreProperties>
</file>