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1" r:id="rId1"/>
    <p:sldMasterId id="2147484127" r:id="rId2"/>
    <p:sldMasterId id="2147484142" r:id="rId3"/>
    <p:sldMasterId id="2147484158" r:id="rId4"/>
    <p:sldMasterId id="2147484165" r:id="rId5"/>
  </p:sldMasterIdLst>
  <p:notesMasterIdLst>
    <p:notesMasterId r:id="rId54"/>
  </p:notesMasterIdLst>
  <p:handoutMasterIdLst>
    <p:handoutMasterId r:id="rId55"/>
  </p:handoutMasterIdLst>
  <p:sldIdLst>
    <p:sldId id="602" r:id="rId6"/>
    <p:sldId id="726" r:id="rId7"/>
    <p:sldId id="261" r:id="rId8"/>
    <p:sldId id="701" r:id="rId9"/>
    <p:sldId id="710" r:id="rId10"/>
    <p:sldId id="730" r:id="rId11"/>
    <p:sldId id="731" r:id="rId12"/>
    <p:sldId id="724" r:id="rId13"/>
    <p:sldId id="702" r:id="rId14"/>
    <p:sldId id="703" r:id="rId15"/>
    <p:sldId id="704" r:id="rId16"/>
    <p:sldId id="705" r:id="rId17"/>
    <p:sldId id="727" r:id="rId18"/>
    <p:sldId id="707" r:id="rId19"/>
    <p:sldId id="716" r:id="rId20"/>
    <p:sldId id="708" r:id="rId21"/>
    <p:sldId id="711" r:id="rId22"/>
    <p:sldId id="712" r:id="rId23"/>
    <p:sldId id="713" r:id="rId24"/>
    <p:sldId id="714" r:id="rId25"/>
    <p:sldId id="715" r:id="rId26"/>
    <p:sldId id="688" r:id="rId27"/>
    <p:sldId id="689" r:id="rId28"/>
    <p:sldId id="691" r:id="rId29"/>
    <p:sldId id="684" r:id="rId30"/>
    <p:sldId id="685" r:id="rId31"/>
    <p:sldId id="696" r:id="rId32"/>
    <p:sldId id="697" r:id="rId33"/>
    <p:sldId id="698" r:id="rId34"/>
    <p:sldId id="699" r:id="rId35"/>
    <p:sldId id="720" r:id="rId36"/>
    <p:sldId id="721" r:id="rId37"/>
    <p:sldId id="732" r:id="rId38"/>
    <p:sldId id="695" r:id="rId39"/>
    <p:sldId id="709" r:id="rId40"/>
    <p:sldId id="722" r:id="rId41"/>
    <p:sldId id="719" r:id="rId42"/>
    <p:sldId id="733" r:id="rId43"/>
    <p:sldId id="725" r:id="rId44"/>
    <p:sldId id="734" r:id="rId45"/>
    <p:sldId id="737" r:id="rId46"/>
    <p:sldId id="738" r:id="rId47"/>
    <p:sldId id="739" r:id="rId48"/>
    <p:sldId id="740" r:id="rId49"/>
    <p:sldId id="304" r:id="rId50"/>
    <p:sldId id="449" r:id="rId51"/>
    <p:sldId id="450" r:id="rId52"/>
    <p:sldId id="692" r:id="rId53"/>
  </p:sldIdLst>
  <p:sldSz cx="9321800" cy="7315200"/>
  <p:notesSz cx="6858000" cy="9190038"/>
  <p:defaultTextStyle>
    <a:defPPr>
      <a:defRPr lang="en-US"/>
    </a:defPPr>
    <a:lvl1pPr algn="ctr" rtl="0" fontAlgn="base">
      <a:spcBef>
        <a:spcPct val="0"/>
      </a:spcBef>
      <a:spcAft>
        <a:spcPct val="0"/>
      </a:spcAft>
      <a:defRPr sz="4400" kern="1200">
        <a:solidFill>
          <a:schemeClr val="tx1"/>
        </a:solidFill>
        <a:latin typeface="Times New Roman" pitchFamily="18" charset="0"/>
        <a:ea typeface="MS PGothic" pitchFamily="34" charset="-128"/>
        <a:cs typeface="+mn-cs"/>
      </a:defRPr>
    </a:lvl1pPr>
    <a:lvl2pPr marL="455303" indent="1583" algn="ctr" rtl="0" fontAlgn="base">
      <a:spcBef>
        <a:spcPct val="0"/>
      </a:spcBef>
      <a:spcAft>
        <a:spcPct val="0"/>
      </a:spcAft>
      <a:defRPr sz="4400" kern="1200">
        <a:solidFill>
          <a:schemeClr val="tx1"/>
        </a:solidFill>
        <a:latin typeface="Times New Roman" pitchFamily="18" charset="0"/>
        <a:ea typeface="MS PGothic" pitchFamily="34" charset="-128"/>
        <a:cs typeface="+mn-cs"/>
      </a:defRPr>
    </a:lvl2pPr>
    <a:lvl3pPr marL="912196" indent="1583" algn="ctr" rtl="0" fontAlgn="base">
      <a:spcBef>
        <a:spcPct val="0"/>
      </a:spcBef>
      <a:spcAft>
        <a:spcPct val="0"/>
      </a:spcAft>
      <a:defRPr sz="4400" kern="1200">
        <a:solidFill>
          <a:schemeClr val="tx1"/>
        </a:solidFill>
        <a:latin typeface="Times New Roman" pitchFamily="18" charset="0"/>
        <a:ea typeface="MS PGothic" pitchFamily="34" charset="-128"/>
        <a:cs typeface="+mn-cs"/>
      </a:defRPr>
    </a:lvl3pPr>
    <a:lvl4pPr marL="1369085" indent="1583" algn="ctr" rtl="0" fontAlgn="base">
      <a:spcBef>
        <a:spcPct val="0"/>
      </a:spcBef>
      <a:spcAft>
        <a:spcPct val="0"/>
      </a:spcAft>
      <a:defRPr sz="4400" kern="1200">
        <a:solidFill>
          <a:schemeClr val="tx1"/>
        </a:solidFill>
        <a:latin typeface="Times New Roman" pitchFamily="18" charset="0"/>
        <a:ea typeface="MS PGothic" pitchFamily="34" charset="-128"/>
        <a:cs typeface="+mn-cs"/>
      </a:defRPr>
    </a:lvl4pPr>
    <a:lvl5pPr marL="1825977" indent="1583" algn="ctr" rtl="0" fontAlgn="base">
      <a:spcBef>
        <a:spcPct val="0"/>
      </a:spcBef>
      <a:spcAft>
        <a:spcPct val="0"/>
      </a:spcAft>
      <a:defRPr sz="4400" kern="1200">
        <a:solidFill>
          <a:schemeClr val="tx1"/>
        </a:solidFill>
        <a:latin typeface="Times New Roman" pitchFamily="18" charset="0"/>
        <a:ea typeface="MS PGothic" pitchFamily="34" charset="-128"/>
        <a:cs typeface="+mn-cs"/>
      </a:defRPr>
    </a:lvl5pPr>
    <a:lvl6pPr marL="2284454" algn="l" defTabSz="913782" rtl="0" eaLnBrk="1" latinLnBrk="0" hangingPunct="1">
      <a:defRPr sz="4400" kern="1200">
        <a:solidFill>
          <a:schemeClr val="tx1"/>
        </a:solidFill>
        <a:latin typeface="Times New Roman" pitchFamily="18" charset="0"/>
        <a:ea typeface="MS PGothic" pitchFamily="34" charset="-128"/>
        <a:cs typeface="+mn-cs"/>
      </a:defRPr>
    </a:lvl6pPr>
    <a:lvl7pPr marL="2741345" algn="l" defTabSz="913782" rtl="0" eaLnBrk="1" latinLnBrk="0" hangingPunct="1">
      <a:defRPr sz="4400" kern="1200">
        <a:solidFill>
          <a:schemeClr val="tx1"/>
        </a:solidFill>
        <a:latin typeface="Times New Roman" pitchFamily="18" charset="0"/>
        <a:ea typeface="MS PGothic" pitchFamily="34" charset="-128"/>
        <a:cs typeface="+mn-cs"/>
      </a:defRPr>
    </a:lvl7pPr>
    <a:lvl8pPr marL="3198237" algn="l" defTabSz="913782" rtl="0" eaLnBrk="1" latinLnBrk="0" hangingPunct="1">
      <a:defRPr sz="4400" kern="1200">
        <a:solidFill>
          <a:schemeClr val="tx1"/>
        </a:solidFill>
        <a:latin typeface="Times New Roman" pitchFamily="18" charset="0"/>
        <a:ea typeface="MS PGothic" pitchFamily="34" charset="-128"/>
        <a:cs typeface="+mn-cs"/>
      </a:defRPr>
    </a:lvl8pPr>
    <a:lvl9pPr marL="3655127" algn="l" defTabSz="913782" rtl="0" eaLnBrk="1" latinLnBrk="0" hangingPunct="1">
      <a:defRPr sz="4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29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Soto" initials="SS" lastIdx="13" clrIdx="0">
    <p:extLst>
      <p:ext uri="{19B8F6BF-5375-455C-9EA6-DF929625EA0E}">
        <p15:presenceInfo xmlns:p15="http://schemas.microsoft.com/office/powerpoint/2012/main" userId="Stephanie S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DE"/>
    <a:srgbClr val="FFFDC0"/>
    <a:srgbClr val="FFEEA6"/>
    <a:srgbClr val="FFAFAF"/>
    <a:srgbClr val="0000CC"/>
    <a:srgbClr val="000080"/>
    <a:srgbClr val="FFFFFF"/>
    <a:srgbClr val="FFFF99"/>
    <a:srgbClr val="FFE0C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varScale="1">
        <p:scale>
          <a:sx n="75" d="100"/>
          <a:sy n="75" d="100"/>
        </p:scale>
        <p:origin x="56" y="47"/>
      </p:cViewPr>
      <p:guideLst>
        <p:guide orient="horz" pos="230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u="none" strike="noStrike" baseline="0">
                <a:effectLst/>
              </a:rPr>
              <a:t>CARIBE WAVE: </a:t>
            </a:r>
            <a:r>
              <a:rPr lang="en-US" b="1">
                <a:solidFill>
                  <a:schemeClr val="tx1"/>
                </a:solidFill>
              </a:rPr>
              <a:t>Number</a:t>
            </a:r>
            <a:r>
              <a:rPr lang="en-US" b="1" baseline="0">
                <a:solidFill>
                  <a:schemeClr val="tx1"/>
                </a:solidFill>
              </a:rPr>
              <a:t> of Participants (</a:t>
            </a:r>
            <a:r>
              <a:rPr lang="en-US" sz="1400" b="1" i="0" u="none" strike="noStrike" baseline="0"/>
              <a:t>2013-2018)</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28575" cap="rnd">
              <a:solidFill>
                <a:srgbClr val="339933"/>
              </a:solidFill>
              <a:round/>
            </a:ln>
            <a:effectLst/>
          </c:spPr>
          <c:marker>
            <c:symbol val="circle"/>
            <c:size val="5"/>
            <c:spPr>
              <a:solidFill>
                <a:srgbClr val="009900"/>
              </a:solidFill>
              <a:ln w="28575">
                <a:solidFill>
                  <a:srgbClr val="339933"/>
                </a:solidFill>
              </a:ln>
              <a:effectLst/>
            </c:spPr>
          </c:marker>
          <c:dPt>
            <c:idx val="2"/>
            <c:marker>
              <c:symbol val="circle"/>
              <c:size val="5"/>
              <c:spPr>
                <a:solidFill>
                  <a:srgbClr val="009900"/>
                </a:solidFill>
                <a:ln w="28575">
                  <a:solidFill>
                    <a:srgbClr val="009900"/>
                  </a:solidFill>
                </a:ln>
                <a:effectLst/>
              </c:spPr>
            </c:marker>
            <c:bubble3D val="0"/>
            <c:spPr>
              <a:ln w="28575" cap="rnd">
                <a:solidFill>
                  <a:srgbClr val="009900"/>
                </a:solidFill>
                <a:round/>
              </a:ln>
              <a:effectLst/>
            </c:spPr>
            <c:extLst xmlns:c16r2="http://schemas.microsoft.com/office/drawing/2015/06/chart">
              <c:ext xmlns:c16="http://schemas.microsoft.com/office/drawing/2014/chart" uri="{C3380CC4-5D6E-409C-BE32-E72D297353CC}">
                <c16:uniqueId val="{00000001-0B68-4893-885A-51EBF6F0688C}"/>
              </c:ext>
            </c:extLst>
          </c:dPt>
          <c:dPt>
            <c:idx val="3"/>
            <c:marker>
              <c:symbol val="circle"/>
              <c:size val="5"/>
              <c:spPr>
                <a:solidFill>
                  <a:srgbClr val="009900"/>
                </a:solidFill>
                <a:ln w="28575">
                  <a:solidFill>
                    <a:srgbClr val="009900"/>
                  </a:solidFill>
                </a:ln>
                <a:effectLst/>
              </c:spPr>
            </c:marker>
            <c:bubble3D val="0"/>
            <c:spPr>
              <a:ln w="28575" cap="rnd">
                <a:solidFill>
                  <a:srgbClr val="009900"/>
                </a:solidFill>
                <a:round/>
              </a:ln>
              <a:effectLst/>
            </c:spPr>
            <c:extLst xmlns:c16r2="http://schemas.microsoft.com/office/drawing/2015/06/chart">
              <c:ext xmlns:c16="http://schemas.microsoft.com/office/drawing/2014/chart" uri="{C3380CC4-5D6E-409C-BE32-E72D297353CC}">
                <c16:uniqueId val="{00000003-0B68-4893-885A-51EBF6F0688C}"/>
              </c:ext>
            </c:extLst>
          </c:dPt>
          <c:dPt>
            <c:idx val="4"/>
            <c:marker>
              <c:symbol val="circle"/>
              <c:size val="5"/>
              <c:spPr>
                <a:solidFill>
                  <a:srgbClr val="009900"/>
                </a:solidFill>
                <a:ln w="28575">
                  <a:solidFill>
                    <a:srgbClr val="009900"/>
                  </a:solidFill>
                </a:ln>
                <a:effectLst/>
              </c:spPr>
            </c:marker>
            <c:bubble3D val="0"/>
            <c:spPr>
              <a:ln w="28575" cap="rnd">
                <a:solidFill>
                  <a:srgbClr val="009900"/>
                </a:solidFill>
                <a:round/>
              </a:ln>
              <a:effectLst/>
            </c:spPr>
            <c:extLst xmlns:c16r2="http://schemas.microsoft.com/office/drawing/2015/06/chart">
              <c:ext xmlns:c16="http://schemas.microsoft.com/office/drawing/2014/chart" uri="{C3380CC4-5D6E-409C-BE32-E72D297353CC}">
                <c16:uniqueId val="{00000005-0B68-4893-885A-51EBF6F0688C}"/>
              </c:ext>
            </c:extLst>
          </c:dPt>
          <c:dLbls>
            <c:dLbl>
              <c:idx val="0"/>
              <c:layout>
                <c:manualLayout>
                  <c:x val="-5.7204058856428486E-3"/>
                  <c:y val="2.86350518402393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B68-4893-885A-51EBF6F0688C}"/>
                </c:ext>
                <c:ext xmlns:c15="http://schemas.microsoft.com/office/drawing/2012/chart" uri="{CE6537A1-D6FC-4f65-9D91-7224C49458BB}"/>
              </c:extLst>
            </c:dLbl>
            <c:dLbl>
              <c:idx val="1"/>
              <c:layout>
                <c:manualLayout>
                  <c:x val="-8.1429275882690701E-3"/>
                  <c:y val="2.86350518402393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B68-4893-885A-51EBF6F0688C}"/>
                </c:ext>
                <c:ext xmlns:c15="http://schemas.microsoft.com/office/drawing/2012/chart" uri="{CE6537A1-D6FC-4f65-9D91-7224C49458BB}"/>
              </c:extLst>
            </c:dLbl>
            <c:dLbl>
              <c:idx val="2"/>
              <c:layout>
                <c:manualLayout>
                  <c:x val="-6.250332508092404E-3"/>
                  <c:y val="2.56184605883540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B68-4893-885A-51EBF6F0688C}"/>
                </c:ext>
                <c:ext xmlns:c15="http://schemas.microsoft.com/office/drawing/2012/chart" uri="{CE6537A1-D6FC-4f65-9D91-7224C49458BB}"/>
              </c:extLst>
            </c:dLbl>
            <c:dLbl>
              <c:idx val="3"/>
              <c:layout>
                <c:manualLayout>
                  <c:x val="-2.4651423477388629E-3"/>
                  <c:y val="2.26018693364686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68-4893-885A-51EBF6F0688C}"/>
                </c:ext>
                <c:ext xmlns:c15="http://schemas.microsoft.com/office/drawing/2012/chart" uri="{CE6537A1-D6FC-4f65-9D91-7224C49458BB}"/>
              </c:extLst>
            </c:dLbl>
            <c:dLbl>
              <c:idx val="4"/>
              <c:layout>
                <c:manualLayout>
                  <c:x val="-1.0035522668445944E-2"/>
                  <c:y val="3.46682343440101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B68-4893-885A-51EBF6F0688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Participants!$A$2:$A$7</c:f>
              <c:numCache>
                <c:formatCode>General</c:formatCode>
                <c:ptCount val="6"/>
                <c:pt idx="0">
                  <c:v>2013</c:v>
                </c:pt>
                <c:pt idx="1">
                  <c:v>2014</c:v>
                </c:pt>
                <c:pt idx="2">
                  <c:v>2015</c:v>
                </c:pt>
                <c:pt idx="3">
                  <c:v>2016</c:v>
                </c:pt>
                <c:pt idx="4">
                  <c:v>2017</c:v>
                </c:pt>
                <c:pt idx="5">
                  <c:v>2018</c:v>
                </c:pt>
              </c:numCache>
            </c:numRef>
          </c:xVal>
          <c:yVal>
            <c:numRef>
              <c:f>Participants!$B$2:$B$7</c:f>
              <c:numCache>
                <c:formatCode>#,##0</c:formatCode>
                <c:ptCount val="6"/>
                <c:pt idx="0">
                  <c:v>44000</c:v>
                </c:pt>
                <c:pt idx="1">
                  <c:v>191000</c:v>
                </c:pt>
                <c:pt idx="2">
                  <c:v>191420</c:v>
                </c:pt>
                <c:pt idx="3">
                  <c:v>332814</c:v>
                </c:pt>
                <c:pt idx="4">
                  <c:v>747326</c:v>
                </c:pt>
                <c:pt idx="5">
                  <c:v>643403</c:v>
                </c:pt>
              </c:numCache>
            </c:numRef>
          </c:yVal>
          <c:smooth val="0"/>
          <c:extLst xmlns:c16r2="http://schemas.microsoft.com/office/drawing/2015/06/chart">
            <c:ext xmlns:c16="http://schemas.microsoft.com/office/drawing/2014/chart" uri="{C3380CC4-5D6E-409C-BE32-E72D297353CC}">
              <c16:uniqueId val="{00000008-0B68-4893-885A-51EBF6F0688C}"/>
            </c:ext>
          </c:extLst>
        </c:ser>
        <c:dLbls>
          <c:showLegendKey val="0"/>
          <c:showVal val="0"/>
          <c:showCatName val="0"/>
          <c:showSerName val="0"/>
          <c:showPercent val="0"/>
          <c:showBubbleSize val="0"/>
        </c:dLbls>
        <c:axId val="1508875568"/>
        <c:axId val="1508876112"/>
      </c:scatterChart>
      <c:valAx>
        <c:axId val="1508875568"/>
        <c:scaling>
          <c:orientation val="minMax"/>
          <c:max val="2019"/>
          <c:min val="201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1" i="0" u="none" strike="noStrike" baseline="0">
                    <a:solidFill>
                      <a:schemeClr val="tx1"/>
                    </a:solidFill>
                    <a:effectLst/>
                  </a:rPr>
                  <a:t>CARIBE WAVE Exercises (years)</a:t>
                </a:r>
                <a:endParaRPr lang="en-US">
                  <a:solidFill>
                    <a:schemeClr val="tx1"/>
                  </a:solidFill>
                </a:endParaRPr>
              </a:p>
            </c:rich>
          </c:tx>
          <c:layout>
            <c:manualLayout>
              <c:xMode val="edge"/>
              <c:yMode val="edge"/>
              <c:x val="0.4153812543375075"/>
              <c:y val="0.929999881236564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508876112"/>
        <c:crosses val="autoZero"/>
        <c:crossBetween val="midCat"/>
      </c:valAx>
      <c:valAx>
        <c:axId val="1508876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solidFill>
                      <a:schemeClr val="tx1"/>
                    </a:solidFill>
                  </a:rPr>
                  <a:t>Participant</a:t>
                </a:r>
                <a:r>
                  <a:rPr lang="en-US" b="1" baseline="0">
                    <a:solidFill>
                      <a:schemeClr val="tx1"/>
                    </a:solidFill>
                  </a:rPr>
                  <a:t>  Number</a:t>
                </a:r>
                <a:endParaRPr lang="en-US" b="1">
                  <a:solidFill>
                    <a:schemeClr val="tx1"/>
                  </a:solidFill>
                </a:endParaRPr>
              </a:p>
            </c:rich>
          </c:tx>
          <c:layout>
            <c:manualLayout>
              <c:xMode val="edge"/>
              <c:yMode val="edge"/>
              <c:x val="7.5703803207069426E-3"/>
              <c:y val="0.3528155247562380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508875568"/>
        <c:crosses val="autoZero"/>
        <c:crossBetween val="midCat"/>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0196" tIns="45098" rIns="90196" bIns="45098" numCol="1" anchor="t" anchorCtr="0" compatLnSpc="1">
            <a:prstTxWarp prst="textNoShape">
              <a:avLst/>
            </a:prstTxWarp>
          </a:bodyPr>
          <a:lstStyle>
            <a:lvl1pPr algn="l" defTabSz="901700">
              <a:defRPr sz="1200">
                <a:latin typeface="Times New Roman" pitchFamily="-108" charset="0"/>
                <a:ea typeface="+mn-ea"/>
                <a:cs typeface="Arial Unicode MS" pitchFamily="-108" charset="0"/>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0196" tIns="45098" rIns="90196" bIns="45098" numCol="1" anchor="t" anchorCtr="0" compatLnSpc="1">
            <a:prstTxWarp prst="textNoShape">
              <a:avLst/>
            </a:prstTxWarp>
          </a:bodyPr>
          <a:lstStyle>
            <a:lvl1pPr algn="r" defTabSz="901700">
              <a:defRPr sz="1200">
                <a:latin typeface="Times New Roman" pitchFamily="-108" charset="0"/>
                <a:ea typeface="+mn-ea"/>
                <a:cs typeface="Arial Unicode MS" pitchFamily="-108" charset="0"/>
              </a:defRPr>
            </a:lvl1pPr>
          </a:lstStyle>
          <a:p>
            <a:pPr>
              <a:defRPr/>
            </a:pPr>
            <a:endParaRPr lang="en-US"/>
          </a:p>
        </p:txBody>
      </p:sp>
      <p:sp>
        <p:nvSpPr>
          <p:cNvPr id="19460" name="Rectangle 4"/>
          <p:cNvSpPr>
            <a:spLocks noGrp="1" noChangeArrowheads="1"/>
          </p:cNvSpPr>
          <p:nvPr>
            <p:ph type="ftr" sz="quarter" idx="2"/>
          </p:nvPr>
        </p:nvSpPr>
        <p:spPr bwMode="auto">
          <a:xfrm>
            <a:off x="0" y="8731250"/>
            <a:ext cx="2971800" cy="458788"/>
          </a:xfrm>
          <a:prstGeom prst="rect">
            <a:avLst/>
          </a:prstGeom>
          <a:noFill/>
          <a:ln w="9525">
            <a:noFill/>
            <a:miter lim="800000"/>
            <a:headEnd/>
            <a:tailEnd/>
          </a:ln>
          <a:effectLst/>
        </p:spPr>
        <p:txBody>
          <a:bodyPr vert="horz" wrap="square" lIns="90196" tIns="45098" rIns="90196" bIns="45098" numCol="1" anchor="b" anchorCtr="0" compatLnSpc="1">
            <a:prstTxWarp prst="textNoShape">
              <a:avLst/>
            </a:prstTxWarp>
          </a:bodyPr>
          <a:lstStyle>
            <a:lvl1pPr algn="l" defTabSz="901700">
              <a:defRPr sz="1200">
                <a:latin typeface="Times New Roman" pitchFamily="-108" charset="0"/>
                <a:ea typeface="+mn-ea"/>
                <a:cs typeface="Arial Unicode MS" pitchFamily="-108" charset="0"/>
              </a:defRPr>
            </a:lvl1pPr>
          </a:lstStyle>
          <a:p>
            <a:pPr>
              <a:defRPr/>
            </a:pPr>
            <a:endParaRPr lang="en-US"/>
          </a:p>
        </p:txBody>
      </p:sp>
      <p:sp>
        <p:nvSpPr>
          <p:cNvPr id="19461" name="Rectangle 5"/>
          <p:cNvSpPr>
            <a:spLocks noGrp="1" noChangeArrowheads="1"/>
          </p:cNvSpPr>
          <p:nvPr>
            <p:ph type="sldNum" sz="quarter" idx="3"/>
          </p:nvPr>
        </p:nvSpPr>
        <p:spPr bwMode="auto">
          <a:xfrm>
            <a:off x="3886200" y="8731250"/>
            <a:ext cx="2971800" cy="458788"/>
          </a:xfrm>
          <a:prstGeom prst="rect">
            <a:avLst/>
          </a:prstGeom>
          <a:noFill/>
          <a:ln w="9525">
            <a:noFill/>
            <a:miter lim="800000"/>
            <a:headEnd/>
            <a:tailEnd/>
          </a:ln>
          <a:effectLst/>
        </p:spPr>
        <p:txBody>
          <a:bodyPr vert="horz" wrap="square" lIns="90196" tIns="45098" rIns="90196" bIns="45098" numCol="1" anchor="b" anchorCtr="0" compatLnSpc="1">
            <a:prstTxWarp prst="textNoShape">
              <a:avLst/>
            </a:prstTxWarp>
          </a:bodyPr>
          <a:lstStyle>
            <a:lvl1pPr algn="r" defTabSz="901700">
              <a:defRPr sz="1200"/>
            </a:lvl1pPr>
          </a:lstStyle>
          <a:p>
            <a:fld id="{7A877702-35D5-49CB-B4C6-D52CB4B174C3}" type="slidenum">
              <a:rPr lang="en-US" altLang="en-US"/>
              <a:pPr/>
              <a:t>‹#›</a:t>
            </a:fld>
            <a:endParaRPr lang="en-US" altLang="en-US"/>
          </a:p>
        </p:txBody>
      </p:sp>
    </p:spTree>
    <p:extLst>
      <p:ext uri="{BB962C8B-B14F-4D97-AF65-F5344CB8AC3E}">
        <p14:creationId xmlns:p14="http://schemas.microsoft.com/office/powerpoint/2010/main" val="2012139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8" charset="0"/>
                <a:ea typeface="+mn-ea"/>
                <a:cs typeface="Arial Unicode MS" pitchFamily="-108" charset="0"/>
              </a:defRPr>
            </a:lvl1pPr>
          </a:lstStyle>
          <a:p>
            <a:pPr>
              <a:defRPr/>
            </a:pPr>
            <a:endParaRPr lang="en-US"/>
          </a:p>
        </p:txBody>
      </p:sp>
      <p:sp>
        <p:nvSpPr>
          <p:cNvPr id="184323"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cs typeface="Arial Unicode MS" pitchFamily="-108"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33488" y="688975"/>
            <a:ext cx="4391025" cy="3446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5" name="Rectangle 5"/>
          <p:cNvSpPr>
            <a:spLocks noGrp="1" noChangeArrowheads="1"/>
          </p:cNvSpPr>
          <p:nvPr>
            <p:ph type="body" sz="quarter" idx="3"/>
          </p:nvPr>
        </p:nvSpPr>
        <p:spPr bwMode="auto">
          <a:xfrm>
            <a:off x="685800" y="4365625"/>
            <a:ext cx="5486400" cy="4135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26" name="Rectangle 6"/>
          <p:cNvSpPr>
            <a:spLocks noGrp="1" noChangeArrowheads="1"/>
          </p:cNvSpPr>
          <p:nvPr>
            <p:ph type="ftr" sz="quarter" idx="4"/>
          </p:nvPr>
        </p:nvSpPr>
        <p:spPr bwMode="auto">
          <a:xfrm>
            <a:off x="0" y="8729663"/>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8" charset="0"/>
                <a:ea typeface="+mn-ea"/>
                <a:cs typeface="Arial Unicode MS" pitchFamily="-108" charset="0"/>
              </a:defRPr>
            </a:lvl1pPr>
          </a:lstStyle>
          <a:p>
            <a:pPr>
              <a:defRPr/>
            </a:pPr>
            <a:endParaRPr lang="en-US"/>
          </a:p>
        </p:txBody>
      </p:sp>
      <p:sp>
        <p:nvSpPr>
          <p:cNvPr id="184327" name="Rectangle 7"/>
          <p:cNvSpPr>
            <a:spLocks noGrp="1" noChangeArrowheads="1"/>
          </p:cNvSpPr>
          <p:nvPr>
            <p:ph type="sldNum" sz="quarter" idx="5"/>
          </p:nvPr>
        </p:nvSpPr>
        <p:spPr bwMode="auto">
          <a:xfrm>
            <a:off x="3884613" y="8729663"/>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AD5D31-5659-4FA1-88C6-2C085028B3EF}" type="slidenum">
              <a:rPr lang="en-US" altLang="en-US"/>
              <a:pPr/>
              <a:t>‹#›</a:t>
            </a:fld>
            <a:endParaRPr lang="en-US" altLang="en-US"/>
          </a:p>
        </p:txBody>
      </p:sp>
    </p:spTree>
    <p:extLst>
      <p:ext uri="{BB962C8B-B14F-4D97-AF65-F5344CB8AC3E}">
        <p14:creationId xmlns:p14="http://schemas.microsoft.com/office/powerpoint/2010/main" val="738485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pitchFamily="-107" charset="-128"/>
      </a:defRPr>
    </a:lvl1pPr>
    <a:lvl2pPr marL="455303"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2196"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69085"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5977"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4197" algn="l" defTabSz="456843" rtl="0" eaLnBrk="1" latinLnBrk="0" hangingPunct="1">
      <a:defRPr sz="1200" kern="1200">
        <a:solidFill>
          <a:schemeClr val="tx1"/>
        </a:solidFill>
        <a:latin typeface="+mn-lt"/>
        <a:ea typeface="+mn-ea"/>
        <a:cs typeface="+mn-cs"/>
      </a:defRPr>
    </a:lvl6pPr>
    <a:lvl7pPr marL="2741036" algn="l" defTabSz="456843" rtl="0" eaLnBrk="1" latinLnBrk="0" hangingPunct="1">
      <a:defRPr sz="1200" kern="1200">
        <a:solidFill>
          <a:schemeClr val="tx1"/>
        </a:solidFill>
        <a:latin typeface="+mn-lt"/>
        <a:ea typeface="+mn-ea"/>
        <a:cs typeface="+mn-cs"/>
      </a:defRPr>
    </a:lvl7pPr>
    <a:lvl8pPr marL="3197876" algn="l" defTabSz="456843" rtl="0" eaLnBrk="1" latinLnBrk="0" hangingPunct="1">
      <a:defRPr sz="1200" kern="1200">
        <a:solidFill>
          <a:schemeClr val="tx1"/>
        </a:solidFill>
        <a:latin typeface="+mn-lt"/>
        <a:ea typeface="+mn-ea"/>
        <a:cs typeface="+mn-cs"/>
      </a:defRPr>
    </a:lvl8pPr>
    <a:lvl9pPr marL="3654715" algn="l" defTabSz="4568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ea typeface="MS PGothic" pitchFamily="34" charset="-128"/>
              </a:defRPr>
            </a:lvl1pPr>
            <a:lvl2pPr marL="742950" indent="-285750" eaLnBrk="0" hangingPunct="0">
              <a:defRPr sz="4400">
                <a:solidFill>
                  <a:schemeClr val="tx1"/>
                </a:solidFill>
                <a:latin typeface="Times New Roman" pitchFamily="18" charset="0"/>
                <a:ea typeface="MS PGothic" pitchFamily="34" charset="-128"/>
              </a:defRPr>
            </a:lvl2pPr>
            <a:lvl3pPr marL="1143000" indent="-228600" eaLnBrk="0" hangingPunct="0">
              <a:defRPr sz="4400">
                <a:solidFill>
                  <a:schemeClr val="tx1"/>
                </a:solidFill>
                <a:latin typeface="Times New Roman" pitchFamily="18" charset="0"/>
                <a:ea typeface="MS PGothic" pitchFamily="34" charset="-128"/>
              </a:defRPr>
            </a:lvl3pPr>
            <a:lvl4pPr marL="1600200" indent="-228600" eaLnBrk="0" hangingPunct="0">
              <a:defRPr sz="4400">
                <a:solidFill>
                  <a:schemeClr val="tx1"/>
                </a:solidFill>
                <a:latin typeface="Times New Roman" pitchFamily="18" charset="0"/>
                <a:ea typeface="MS PGothic" pitchFamily="34" charset="-128"/>
              </a:defRPr>
            </a:lvl4pPr>
            <a:lvl5pPr marL="2057400" indent="-228600" eaLnBrk="0" hangingPunct="0">
              <a:defRPr sz="4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9pPr>
          </a:lstStyle>
          <a:p>
            <a:pPr eaLnBrk="1" hangingPunct="1"/>
            <a:fld id="{F8AA8DB6-31AB-49FF-B642-CE1F842AC079}" type="slidenum">
              <a:rPr lang="en-US" altLang="en-US" sz="1200">
                <a:solidFill>
                  <a:srgbClr val="000000"/>
                </a:solidFill>
              </a:rPr>
              <a:pPr eaLnBrk="1" hangingPunct="1"/>
              <a:t>1</a:t>
            </a:fld>
            <a:endParaRPr lang="en-US" altLang="en-US" sz="1200">
              <a:solidFill>
                <a:srgbClr val="000000"/>
              </a:solidFill>
            </a:endParaRPr>
          </a:p>
        </p:txBody>
      </p:sp>
      <p:sp>
        <p:nvSpPr>
          <p:cNvPr id="9218" name="Rectangle 2"/>
          <p:cNvSpPr>
            <a:spLocks noGrp="1" noRot="1" noChangeAspect="1" noChangeArrowheads="1" noTextEdit="1"/>
          </p:cNvSpPr>
          <p:nvPr>
            <p:ph type="sldImg"/>
          </p:nvPr>
        </p:nvSpPr>
        <p:spPr>
          <a:xfrm>
            <a:off x="1233488" y="688975"/>
            <a:ext cx="4391025" cy="3446463"/>
          </a:xfrm>
          <a:solidFill>
            <a:srgbClr val="FFFFFF"/>
          </a:solidFill>
          <a:ln/>
        </p:spPr>
      </p:sp>
      <p:sp>
        <p:nvSpPr>
          <p:cNvPr id="921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378401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268745-D1CA-4C32-BE63-AC34AB2B7FB1}" type="slidenum">
              <a:rPr lang="en-US" altLang="en-US" sz="1200">
                <a:solidFill>
                  <a:prstClr val="black"/>
                </a:solidFill>
                <a:latin typeface="Calibri" pitchFamily="34" charset="0"/>
              </a:rPr>
              <a:pPr eaLnBrk="1" hangingPunct="1"/>
              <a:t>17</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74867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3DBA4A-E9C9-433C-BBF9-0A2F7E6D34E0}" type="slidenum">
              <a:rPr lang="en-US" altLang="en-US" sz="1200">
                <a:solidFill>
                  <a:prstClr val="black"/>
                </a:solidFill>
                <a:latin typeface="Calibri" pitchFamily="34" charset="0"/>
              </a:rPr>
              <a:pPr eaLnBrk="1" hangingPunct="1"/>
              <a:t>18</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277360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3DBA4A-E9C9-433C-BBF9-0A2F7E6D34E0}" type="slidenum">
              <a:rPr lang="en-US" altLang="en-US" sz="1200">
                <a:solidFill>
                  <a:prstClr val="black"/>
                </a:solidFill>
                <a:latin typeface="Calibri" pitchFamily="34" charset="0"/>
              </a:rPr>
              <a:pPr eaLnBrk="1" hangingPunct="1"/>
              <a:t>19</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343741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134DB9-D9CA-407B-AE69-BB7A5ACB9C8D}" type="slidenum">
              <a:rPr lang="en-US" altLang="en-US" sz="1200">
                <a:solidFill>
                  <a:prstClr val="black"/>
                </a:solidFill>
                <a:latin typeface="Calibri" pitchFamily="34" charset="0"/>
              </a:rPr>
              <a:pPr eaLnBrk="1" hangingPunct="1"/>
              <a:t>20</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245474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134DB9-D9CA-407B-AE69-BB7A5ACB9C8D}" type="slidenum">
              <a:rPr lang="en-US" altLang="en-US" sz="1200">
                <a:solidFill>
                  <a:prstClr val="black"/>
                </a:solidFill>
                <a:latin typeface="Calibri" pitchFamily="34" charset="0"/>
              </a:rPr>
              <a:pPr eaLnBrk="1" hangingPunct="1"/>
              <a:t>21</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219359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07F3A2-B227-4F68-890B-CC0B4457E112}" type="slidenum">
              <a:rPr lang="en-US" altLang="en-US" sz="1200">
                <a:solidFill>
                  <a:prstClr val="black"/>
                </a:solidFill>
                <a:latin typeface="Calibri" pitchFamily="34" charset="0"/>
              </a:rPr>
              <a:pPr eaLnBrk="1" hangingPunct="1"/>
              <a:t>22</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357753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4DD7818-9D6C-419F-AE90-E0DA12115B2C}" type="slidenum">
              <a:rPr lang="en-US" altLang="en-US" sz="1200">
                <a:solidFill>
                  <a:prstClr val="black"/>
                </a:solidFill>
                <a:latin typeface="Calibri" pitchFamily="34" charset="0"/>
              </a:rPr>
              <a:pPr eaLnBrk="1" hangingPunct="1"/>
              <a:t>23</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386524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522FE0-665A-47A3-9395-11179115E59F}" type="slidenum">
              <a:rPr lang="en-US" altLang="en-US" sz="1200">
                <a:solidFill>
                  <a:prstClr val="black"/>
                </a:solidFill>
                <a:latin typeface="Calibri" pitchFamily="34" charset="0"/>
              </a:rPr>
              <a:pPr eaLnBrk="1" hangingPunct="1"/>
              <a:t>24</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345005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A0A367-41CE-4F54-BD4E-C49132824454}" type="slidenum">
              <a:rPr lang="en-US" altLang="en-US" sz="1200">
                <a:solidFill>
                  <a:prstClr val="black"/>
                </a:solidFill>
                <a:latin typeface="Calibri" pitchFamily="34" charset="0"/>
              </a:rPr>
              <a:pPr eaLnBrk="1" hangingPunct="1"/>
              <a:t>25</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410527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Please see explanation in:</a:t>
            </a:r>
          </a:p>
          <a:p>
            <a:r>
              <a:rPr lang="en-US" altLang="en-US">
                <a:ea typeface="ＭＳ Ｐゴシック" pitchFamily="34" charset="-128"/>
              </a:rPr>
              <a:t>Users Guide for the Pacific Tsunami Warning Center Enhanced Products for the Pacific Tsunami Warning System. IOC Technical Series No 105, Revised edition. UNESCO/IOC, 2014 (English; Spanish)</a:t>
            </a:r>
          </a:p>
          <a:p>
            <a:r>
              <a:rPr lang="en-US" altLang="en-US">
                <a:ea typeface="ＭＳ Ｐゴシック" pitchFamily="34" charset="-128"/>
              </a:rPr>
              <a:t>Available for download at http://ptws-ptwcnewproducts.info</a:t>
            </a:r>
          </a:p>
          <a:p>
            <a:endParaRPr lang="en-US" altLang="en-US">
              <a:ea typeface="ＭＳ Ｐゴシック" pitchFamily="34" charset="-128"/>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4F5380-5F79-4F3C-A64B-D1739941E9B7}" type="slidenum">
              <a:rPr lang="en-US" altLang="en-US" sz="1200">
                <a:solidFill>
                  <a:prstClr val="black"/>
                </a:solidFill>
                <a:latin typeface="Calibri" pitchFamily="34" charset="0"/>
              </a:rPr>
              <a:pPr eaLnBrk="1" hangingPunct="1"/>
              <a:t>26</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190038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a:ea typeface="Calibri"/>
                <a:cs typeface="Times New Roman"/>
              </a:rPr>
              <a:t>The most recent tsunami occurred as a consequence of the devastating Haiti earthquake in 2010 when tsunamis with waves up to 3 meters killed 7 people, but before that much bigger tsunamis occurred in the Virgin Islands, Puerto Rico and the Dominican Republic. In these three tsunamis alone over 2000 people lost their lives.  But these tsunamis occurred decades ago, before cruise ships arrived, population increased, infrastructure, including hundreds of hotels were built along our beaches.  Several hundred thousands of people would be at risk WHEN, not IF the next tsunami strikes.  </a:t>
            </a:r>
          </a:p>
        </p:txBody>
      </p:sp>
      <p:sp>
        <p:nvSpPr>
          <p:cNvPr id="4" name="Slide Number Placeholder 3"/>
          <p:cNvSpPr>
            <a:spLocks noGrp="1"/>
          </p:cNvSpPr>
          <p:nvPr>
            <p:ph type="sldNum" sz="quarter" idx="10"/>
          </p:nvPr>
        </p:nvSpPr>
        <p:spPr/>
        <p:txBody>
          <a:bodyPr/>
          <a:lstStyle/>
          <a:p>
            <a:pPr>
              <a:defRPr/>
            </a:pPr>
            <a:fld id="{84AD84FC-64E5-432B-843B-8EB99A7806B3}" type="slidenum">
              <a:rPr lang="en-US" smtClean="0"/>
              <a:pPr>
                <a:defRPr/>
              </a:pPr>
              <a:t>3</a:t>
            </a:fld>
            <a:endParaRPr lang="en-US"/>
          </a:p>
        </p:txBody>
      </p:sp>
    </p:spTree>
    <p:extLst>
      <p:ext uri="{BB962C8B-B14F-4D97-AF65-F5344CB8AC3E}">
        <p14:creationId xmlns:p14="http://schemas.microsoft.com/office/powerpoint/2010/main" val="79530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CE2821-CE5B-47AB-ADDD-4AEE6381B9D7}" type="slidenum">
              <a:rPr lang="en-US" altLang="en-US" sz="1200">
                <a:solidFill>
                  <a:srgbClr val="000000"/>
                </a:solidFill>
                <a:latin typeface="Calibri" pitchFamily="34" charset="0"/>
              </a:rPr>
              <a:pPr eaLnBrk="1" hangingPunct="1"/>
              <a:t>27</a:t>
            </a:fld>
            <a:endParaRPr lang="en-US" altLang="en-US" sz="1200">
              <a:solidFill>
                <a:srgbClr val="000000"/>
              </a:solidFill>
              <a:latin typeface="Calibri" pitchFamily="34" charset="0"/>
            </a:endParaRPr>
          </a:p>
        </p:txBody>
      </p:sp>
      <p:sp>
        <p:nvSpPr>
          <p:cNvPr id="53250" name="Rectangle 2"/>
          <p:cNvSpPr>
            <a:spLocks noGrp="1" noRot="1" noChangeAspect="1" noChangeArrowheads="1" noTextEdi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Tree>
    <p:extLst>
      <p:ext uri="{BB962C8B-B14F-4D97-AF65-F5344CB8AC3E}">
        <p14:creationId xmlns:p14="http://schemas.microsoft.com/office/powerpoint/2010/main" val="4247374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CE2821-CE5B-47AB-ADDD-4AEE6381B9D7}" type="slidenum">
              <a:rPr lang="en-US" altLang="en-US" sz="1200">
                <a:solidFill>
                  <a:srgbClr val="000000"/>
                </a:solidFill>
                <a:latin typeface="Calibri" pitchFamily="34" charset="0"/>
              </a:rPr>
              <a:pPr eaLnBrk="1" hangingPunct="1"/>
              <a:t>28</a:t>
            </a:fld>
            <a:endParaRPr lang="en-US" altLang="en-US" sz="1200">
              <a:solidFill>
                <a:srgbClr val="000000"/>
              </a:solidFill>
              <a:latin typeface="Calibri" pitchFamily="34" charset="0"/>
            </a:endParaRPr>
          </a:p>
        </p:txBody>
      </p:sp>
      <p:sp>
        <p:nvSpPr>
          <p:cNvPr id="53250" name="Rectangle 2"/>
          <p:cNvSpPr>
            <a:spLocks noGrp="1" noRot="1" noChangeAspect="1" noChangeArrowheads="1" noTextEdi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Tree>
    <p:extLst>
      <p:ext uri="{BB962C8B-B14F-4D97-AF65-F5344CB8AC3E}">
        <p14:creationId xmlns:p14="http://schemas.microsoft.com/office/powerpoint/2010/main" val="3246601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827B446-2CA4-4BFB-AF60-25075AFF67C6}" type="slidenum">
              <a:rPr lang="en-US" altLang="en-US" sz="1200">
                <a:solidFill>
                  <a:srgbClr val="000000"/>
                </a:solidFill>
                <a:latin typeface="Calibri" pitchFamily="34" charset="0"/>
              </a:rPr>
              <a:pPr eaLnBrk="1" hangingPunct="1"/>
              <a:t>29</a:t>
            </a:fld>
            <a:endParaRPr lang="en-US" altLang="en-US" sz="1200">
              <a:solidFill>
                <a:srgbClr val="000000"/>
              </a:solidFill>
              <a:latin typeface="Calibri" pitchFamily="34" charset="0"/>
            </a:endParaRPr>
          </a:p>
        </p:txBody>
      </p:sp>
      <p:sp>
        <p:nvSpPr>
          <p:cNvPr id="59394" name="Rectangle 2"/>
          <p:cNvSpPr>
            <a:spLocks noGrp="1" noRot="1" noChangeAspect="1" noChangeArrowheads="1" noTextEdi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Tree>
    <p:extLst>
      <p:ext uri="{BB962C8B-B14F-4D97-AF65-F5344CB8AC3E}">
        <p14:creationId xmlns:p14="http://schemas.microsoft.com/office/powerpoint/2010/main" val="930387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827B446-2CA4-4BFB-AF60-25075AFF67C6}" type="slidenum">
              <a:rPr lang="en-US" altLang="en-US" sz="1200">
                <a:solidFill>
                  <a:srgbClr val="000000"/>
                </a:solidFill>
                <a:latin typeface="Calibri" pitchFamily="34" charset="0"/>
              </a:rPr>
              <a:pPr eaLnBrk="1" hangingPunct="1"/>
              <a:t>30</a:t>
            </a:fld>
            <a:endParaRPr lang="en-US" altLang="en-US" sz="1200">
              <a:solidFill>
                <a:srgbClr val="000000"/>
              </a:solidFill>
              <a:latin typeface="Calibri" pitchFamily="34" charset="0"/>
            </a:endParaRPr>
          </a:p>
        </p:txBody>
      </p:sp>
      <p:sp>
        <p:nvSpPr>
          <p:cNvPr id="59394" name="Rectangle 2"/>
          <p:cNvSpPr>
            <a:spLocks noGrp="1" noRot="1" noChangeAspect="1" noChangeArrowheads="1" noTextEdit="1"/>
          </p:cNvSpPr>
          <p:nvPr>
            <p:ph type="sldImg"/>
          </p:nvPr>
        </p:nvSpPr>
        <p:spPr bwMode="auto">
          <a:xfrm>
            <a:off x="1233488" y="688975"/>
            <a:ext cx="4391025" cy="3446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Tree>
    <p:extLst>
      <p:ext uri="{BB962C8B-B14F-4D97-AF65-F5344CB8AC3E}">
        <p14:creationId xmlns:p14="http://schemas.microsoft.com/office/powerpoint/2010/main" val="3927020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E597F-3DE6-4607-A793-BEC746607EF7}" type="slidenum">
              <a:rPr lang="en-US" smtClean="0"/>
              <a:pPr/>
              <a:t>31</a:t>
            </a:fld>
            <a:endParaRPr lang="en-US"/>
          </a:p>
        </p:txBody>
      </p:sp>
    </p:spTree>
    <p:extLst>
      <p:ext uri="{BB962C8B-B14F-4D97-AF65-F5344CB8AC3E}">
        <p14:creationId xmlns:p14="http://schemas.microsoft.com/office/powerpoint/2010/main" val="118882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E597F-3DE6-4607-A793-BEC746607EF7}" type="slidenum">
              <a:rPr lang="en-US" smtClean="0"/>
              <a:pPr/>
              <a:t>32</a:t>
            </a:fld>
            <a:endParaRPr lang="en-US"/>
          </a:p>
        </p:txBody>
      </p:sp>
    </p:spTree>
    <p:extLst>
      <p:ext uri="{BB962C8B-B14F-4D97-AF65-F5344CB8AC3E}">
        <p14:creationId xmlns:p14="http://schemas.microsoft.com/office/powerpoint/2010/main" val="44801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E597F-3DE6-4607-A793-BEC746607EF7}" type="slidenum">
              <a:rPr lang="en-US" smtClean="0"/>
              <a:pPr/>
              <a:t>33</a:t>
            </a:fld>
            <a:endParaRPr lang="en-US"/>
          </a:p>
        </p:txBody>
      </p:sp>
    </p:spTree>
    <p:extLst>
      <p:ext uri="{BB962C8B-B14F-4D97-AF65-F5344CB8AC3E}">
        <p14:creationId xmlns:p14="http://schemas.microsoft.com/office/powerpoint/2010/main" val="2428815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Please see explanation in:</a:t>
            </a:r>
          </a:p>
          <a:p>
            <a:r>
              <a:rPr lang="en-US" altLang="en-US"/>
              <a:t>Users Guide for the Pacific Tsunami Warning Center Enhanced Products for the Pacific Tsunami Warning System. IOC Technical Series No 105, Revised edition. UNESCO/IOC, 2014 (English; Spanish)</a:t>
            </a:r>
          </a:p>
          <a:p>
            <a:r>
              <a:rPr lang="en-US" altLang="en-US"/>
              <a:t>Available for download at http://ptws-ptwcnewproducts.info</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72D488-7841-4DD0-AEE4-8A102EEB25E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6722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E597F-3DE6-4607-A793-BEC746607EF7}" type="slidenum">
              <a:rPr lang="en-US" smtClean="0"/>
              <a:pPr/>
              <a:t>36</a:t>
            </a:fld>
            <a:endParaRPr lang="en-US"/>
          </a:p>
        </p:txBody>
      </p:sp>
    </p:spTree>
    <p:extLst>
      <p:ext uri="{BB962C8B-B14F-4D97-AF65-F5344CB8AC3E}">
        <p14:creationId xmlns:p14="http://schemas.microsoft.com/office/powerpoint/2010/main" val="664018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82904F38-1BA6-40B1-B1F3-68F0F20BCE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54A60C8C-C737-41EA-9037-F6A47243F7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xmlns="" id="{52CCD28D-0F48-42D3-B863-73BBE9F7F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856EB8-BCAA-4BB7-93E5-6F19B24B92EB}" type="slidenum">
              <a:rPr lang="en-US" altLang="en-US" smtClean="0">
                <a:ea typeface="MS PGothic" panose="020B0600070205080204" pitchFamily="34" charset="-128"/>
              </a:rPr>
              <a:pPr/>
              <a:t>46</a:t>
            </a:fld>
            <a:endParaRPr lang="en-US" altLang="en-US">
              <a:ea typeface="MS PGothic" panose="020B0600070205080204" pitchFamily="34" charset="-128"/>
            </a:endParaRPr>
          </a:p>
        </p:txBody>
      </p:sp>
    </p:spTree>
    <p:extLst>
      <p:ext uri="{BB962C8B-B14F-4D97-AF65-F5344CB8AC3E}">
        <p14:creationId xmlns:p14="http://schemas.microsoft.com/office/powerpoint/2010/main" val="52925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Please see Summary Report of IOC </a:t>
            </a:r>
            <a:r>
              <a:rPr lang="en-US" altLang="en-US" i="1"/>
              <a:t>Working Group on Tsunamis and Other Hazards Related to Sea-Level Warning and Mitigation Systems (TOWS-WG) Seventh Meeting, Paris, France, 12-13 February 2014</a:t>
            </a:r>
          </a:p>
          <a:p>
            <a:r>
              <a:rPr lang="en-US" altLang="en-US"/>
              <a:t>Available for download at:</a:t>
            </a:r>
          </a:p>
          <a:p>
            <a:r>
              <a:rPr lang="en-US" altLang="en-US"/>
              <a:t>http://ioc-unesco.org/index.php?option=com_oe&amp;task=viewEventRecord&amp;eventID=1417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09FE24-E1F3-4D74-ADA7-311B240B8C4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06449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ea typeface="MS PGothic" pitchFamily="34" charset="-128"/>
              </a:defRPr>
            </a:lvl1pPr>
            <a:lvl2pPr marL="742950" indent="-285750" eaLnBrk="0" hangingPunct="0">
              <a:defRPr sz="4400">
                <a:solidFill>
                  <a:schemeClr val="tx1"/>
                </a:solidFill>
                <a:latin typeface="Times New Roman" pitchFamily="18" charset="0"/>
                <a:ea typeface="MS PGothic" pitchFamily="34" charset="-128"/>
              </a:defRPr>
            </a:lvl2pPr>
            <a:lvl3pPr marL="1143000" indent="-228600" eaLnBrk="0" hangingPunct="0">
              <a:defRPr sz="4400">
                <a:solidFill>
                  <a:schemeClr val="tx1"/>
                </a:solidFill>
                <a:latin typeface="Times New Roman" pitchFamily="18" charset="0"/>
                <a:ea typeface="MS PGothic" pitchFamily="34" charset="-128"/>
              </a:defRPr>
            </a:lvl3pPr>
            <a:lvl4pPr marL="1600200" indent="-228600" eaLnBrk="0" hangingPunct="0">
              <a:defRPr sz="4400">
                <a:solidFill>
                  <a:schemeClr val="tx1"/>
                </a:solidFill>
                <a:latin typeface="Times New Roman" pitchFamily="18" charset="0"/>
                <a:ea typeface="MS PGothic" pitchFamily="34" charset="-128"/>
              </a:defRPr>
            </a:lvl4pPr>
            <a:lvl5pPr marL="2057400" indent="-228600" eaLnBrk="0" hangingPunct="0">
              <a:defRPr sz="4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4400">
                <a:solidFill>
                  <a:schemeClr val="tx1"/>
                </a:solidFill>
                <a:latin typeface="Times New Roman" pitchFamily="18" charset="0"/>
                <a:ea typeface="MS PGothic" pitchFamily="34" charset="-128"/>
              </a:defRPr>
            </a:lvl9pPr>
          </a:lstStyle>
          <a:p>
            <a:pPr eaLnBrk="1" hangingPunct="1"/>
            <a:fld id="{F8AA8DB6-31AB-49FF-B642-CE1F842AC079}" type="slidenum">
              <a:rPr lang="en-US" altLang="en-US" sz="1200">
                <a:solidFill>
                  <a:srgbClr val="000000"/>
                </a:solidFill>
              </a:rPr>
              <a:pPr eaLnBrk="1" hangingPunct="1"/>
              <a:t>48</a:t>
            </a:fld>
            <a:endParaRPr lang="en-US" altLang="en-US" sz="1200">
              <a:solidFill>
                <a:srgbClr val="000000"/>
              </a:solidFill>
            </a:endParaRPr>
          </a:p>
        </p:txBody>
      </p:sp>
      <p:sp>
        <p:nvSpPr>
          <p:cNvPr id="9218" name="Rectangle 2"/>
          <p:cNvSpPr>
            <a:spLocks noGrp="1" noRot="1" noChangeAspect="1" noChangeArrowheads="1" noTextEdit="1"/>
          </p:cNvSpPr>
          <p:nvPr>
            <p:ph type="sldImg"/>
          </p:nvPr>
        </p:nvSpPr>
        <p:spPr>
          <a:xfrm>
            <a:off x="1233488" y="688975"/>
            <a:ext cx="4391025" cy="3446463"/>
          </a:xfrm>
          <a:solidFill>
            <a:srgbClr val="FFFFFF"/>
          </a:solidFill>
          <a:ln/>
        </p:spPr>
      </p:sp>
      <p:sp>
        <p:nvSpPr>
          <p:cNvPr id="921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359863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9B55E-3AAB-4E94-98FC-5067A644132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359337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5267325" y="6659563"/>
            <a:ext cx="4029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223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223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223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223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5E031546-4D65-4593-B313-D8719F4AEB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12151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5267325" y="6659563"/>
            <a:ext cx="4029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2233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2233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2233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2233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5E031546-4D65-4593-B313-D8719F4AEB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02238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Please see explanation in:</a:t>
            </a:r>
          </a:p>
          <a:p>
            <a:r>
              <a:rPr lang="en-US" altLang="en-US"/>
              <a:t>Users Guide for the Pacific Tsunami Warning Center Enhanced Products for the Pacific Tsunami Warning System. IOC Technical Series No 105, Revised edition. UNESCO/IOC, 2014 (English; Spanish)</a:t>
            </a:r>
          </a:p>
          <a:p>
            <a:r>
              <a:rPr lang="en-US" altLang="en-US"/>
              <a:t>Available for download at http://ptws-ptwcnewproducts.info</a:t>
            </a:r>
          </a:p>
          <a:p>
            <a:endParaRPr lang="en-US" altLang="en-US"/>
          </a:p>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05903-A8E5-486F-8019-D0D858676A0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926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just a review of the current message procedures for PTWC’s Caribbean products – a Tsunami Information Statement, a Local Tsunami Watch, a wider Regional Tsunami Watch, and a Caribbean-wide Tsunami Watch.</a:t>
            </a:r>
          </a:p>
        </p:txBody>
      </p:sp>
      <p:sp>
        <p:nvSpPr>
          <p:cNvPr id="87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6239328-2C76-4972-802F-0B7A4068E998}" type="slidenum">
              <a:rPr lang="en-US" altLang="en-US" sz="1200" smtClean="0">
                <a:solidFill>
                  <a:prstClr val="black"/>
                </a:solidFill>
              </a:rPr>
              <a:pPr algn="r" eaLnBrk="1" hangingPunct="1"/>
              <a:t>15</a:t>
            </a:fld>
            <a:endParaRPr lang="en-US" altLang="en-US" sz="1200">
              <a:solidFill>
                <a:prstClr val="black"/>
              </a:solidFill>
            </a:endParaRPr>
          </a:p>
        </p:txBody>
      </p:sp>
    </p:spTree>
    <p:extLst>
      <p:ext uri="{BB962C8B-B14F-4D97-AF65-F5344CB8AC3E}">
        <p14:creationId xmlns:p14="http://schemas.microsoft.com/office/powerpoint/2010/main" val="286751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Please see explanation in:</a:t>
            </a:r>
          </a:p>
          <a:p>
            <a:r>
              <a:rPr lang="en-US" altLang="en-US"/>
              <a:t>Users Guide for the Pacific Tsunami Warning Center Enhanced Products for the Pacific Tsunami Warning System. IOC Technical Series No 105, Revised edition. UNESCO/IOC, 2014 (English; Spanish)</a:t>
            </a:r>
          </a:p>
          <a:p>
            <a:r>
              <a:rPr lang="en-US" altLang="en-US"/>
              <a:t>Available for download at http://ptws-ptwcnewproducts.info</a:t>
            </a:r>
          </a:p>
          <a:p>
            <a:endParaRPr lang="en-US" altLang="en-US"/>
          </a:p>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8B7BDD-798B-4DDE-B021-70D93168C4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7466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98506" y="4419600"/>
            <a:ext cx="7923213" cy="968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4933" tIns="47468" rIns="94933" bIns="47468"/>
          <a:lstStyle/>
          <a:p>
            <a:endParaRPr lang="en-US"/>
          </a:p>
        </p:txBody>
      </p:sp>
      <p:sp>
        <p:nvSpPr>
          <p:cNvPr id="7171" name="Rectangle 3"/>
          <p:cNvSpPr>
            <a:spLocks noGrp="1" noChangeArrowheads="1"/>
          </p:cNvSpPr>
          <p:nvPr>
            <p:ph type="subTitle" idx="1"/>
          </p:nvPr>
        </p:nvSpPr>
        <p:spPr>
          <a:xfrm>
            <a:off x="2832166" y="4648201"/>
            <a:ext cx="5604409" cy="650240"/>
          </a:xfrm>
        </p:spPr>
        <p:txBody>
          <a:bodyPr/>
          <a:lstStyle>
            <a:lvl1pPr marL="0" indent="0" algn="r">
              <a:buFont typeface="Wingdings" charset="2"/>
              <a:buNone/>
              <a:defRPr sz="2200" b="0"/>
            </a:lvl1pPr>
          </a:lstStyle>
          <a:p>
            <a:r>
              <a:rPr lang="th-TH"/>
              <a:t>Click to edit Master subtitle style</a:t>
            </a:r>
          </a:p>
        </p:txBody>
      </p:sp>
      <p:sp>
        <p:nvSpPr>
          <p:cNvPr id="7170" name="Rectangle 2"/>
          <p:cNvSpPr>
            <a:spLocks noGrp="1" noChangeArrowheads="1"/>
          </p:cNvSpPr>
          <p:nvPr>
            <p:ph type="ctrTitle"/>
          </p:nvPr>
        </p:nvSpPr>
        <p:spPr>
          <a:xfrm>
            <a:off x="698506" y="2286013"/>
            <a:ext cx="7923530" cy="1938867"/>
          </a:xfrm>
          <a:solidFill>
            <a:schemeClr val="bg1"/>
          </a:solidFill>
        </p:spPr>
        <p:txBody>
          <a:bodyPr/>
          <a:lstStyle>
            <a:lvl1pPr>
              <a:defRPr sz="3700"/>
            </a:lvl1pPr>
          </a:lstStyle>
          <a:p>
            <a:r>
              <a:rPr lang="th-TH" dirty="0"/>
              <a:t>Click to edit Master title style</a:t>
            </a:r>
          </a:p>
        </p:txBody>
      </p:sp>
      <p:sp>
        <p:nvSpPr>
          <p:cNvPr id="10" name="Rectangle 4"/>
          <p:cNvSpPr>
            <a:spLocks noGrp="1" noChangeArrowheads="1"/>
          </p:cNvSpPr>
          <p:nvPr>
            <p:ph type="dt" sz="half" idx="10"/>
          </p:nvPr>
        </p:nvSpPr>
        <p:spPr bwMode="auto">
          <a:xfrm>
            <a:off x="698500" y="6664326"/>
            <a:ext cx="194310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a:defRPr/>
            </a:pPr>
            <a:endParaRPr lang="th-TH"/>
          </a:p>
        </p:txBody>
      </p:sp>
      <p:sp>
        <p:nvSpPr>
          <p:cNvPr id="11" name="Rectangle 5"/>
          <p:cNvSpPr>
            <a:spLocks noGrp="1" noChangeArrowheads="1"/>
          </p:cNvSpPr>
          <p:nvPr>
            <p:ph type="ftr" sz="quarter" idx="11"/>
          </p:nvPr>
        </p:nvSpPr>
        <p:spPr bwMode="auto">
          <a:xfrm>
            <a:off x="3184526" y="6664326"/>
            <a:ext cx="295275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a:defRPr/>
            </a:pPr>
            <a:endParaRPr lang="th-TH"/>
          </a:p>
        </p:txBody>
      </p:sp>
      <p:sp>
        <p:nvSpPr>
          <p:cNvPr id="12" name="Rectangle 6"/>
          <p:cNvSpPr>
            <a:spLocks noGrp="1" noChangeArrowheads="1"/>
          </p:cNvSpPr>
          <p:nvPr>
            <p:ph type="sldNum" sz="quarter" idx="12"/>
          </p:nvPr>
        </p:nvSpPr>
        <p:spPr bwMode="auto">
          <a:xfrm>
            <a:off x="6680200" y="6664326"/>
            <a:ext cx="194310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r">
              <a:defRPr sz="1200">
                <a:solidFill>
                  <a:srgbClr val="000000"/>
                </a:solidFill>
                <a:latin typeface="Verdana" pitchFamily="34" charset="0"/>
              </a:defRPr>
            </a:lvl1pPr>
          </a:lstStyle>
          <a:p>
            <a:fld id="{C37C41DD-6635-419F-A81B-1F1A20DD4547}" type="slidenum">
              <a:rPr lang="en-US" altLang="en-US"/>
              <a:pPr/>
              <a:t>‹#›</a:t>
            </a:fld>
            <a:endParaRPr lang="th-TH" altLang="en-US"/>
          </a:p>
        </p:txBody>
      </p:sp>
      <p:grpSp>
        <p:nvGrpSpPr>
          <p:cNvPr id="14" name="Group 6"/>
          <p:cNvGrpSpPr>
            <a:grpSpLocks/>
          </p:cNvGrpSpPr>
          <p:nvPr userDrawn="1"/>
        </p:nvGrpSpPr>
        <p:grpSpPr bwMode="auto">
          <a:xfrm>
            <a:off x="228600" y="381000"/>
            <a:ext cx="2160588" cy="441325"/>
            <a:chOff x="317500" y="457200"/>
            <a:chExt cx="2853926" cy="611576"/>
          </a:xfrm>
        </p:grpSpPr>
        <p:pic>
          <p:nvPicPr>
            <p:cNvPr id="15"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41971" y="477000"/>
              <a:ext cx="570366" cy="5719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 name="Picture 10" descr="ITIC_logo_bw_20130809.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5947" y="457200"/>
              <a:ext cx="595479" cy="6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UNESCO-IOC_nowords.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17500" y="481603"/>
              <a:ext cx="1360987" cy="56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14"/>
          <p:cNvSpPr txBox="1">
            <a:spLocks noChangeArrowheads="1"/>
          </p:cNvSpPr>
          <p:nvPr userDrawn="1"/>
        </p:nvSpPr>
        <p:spPr bwMode="auto">
          <a:xfrm>
            <a:off x="3962400" y="228600"/>
            <a:ext cx="5715000" cy="7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000" b="1" dirty="0"/>
              <a:t>Regional Training Workshop on Pacific Tsunami Warning Center </a:t>
            </a:r>
            <a:endParaRPr lang="en-US" altLang="en-US" sz="1000" dirty="0"/>
          </a:p>
          <a:p>
            <a:pPr algn="ctr"/>
            <a:r>
              <a:rPr lang="en-US" altLang="en-US" sz="1000" b="1" dirty="0"/>
              <a:t>Enhanced Tsunami Products for ICG/CARIBE EWS </a:t>
            </a:r>
            <a:endParaRPr lang="en-US" altLang="en-US" sz="1000" dirty="0"/>
          </a:p>
          <a:p>
            <a:pPr algn="ctr"/>
            <a:r>
              <a:rPr lang="en-US" altLang="en-US" sz="1000" b="1" dirty="0"/>
              <a:t>Oct.</a:t>
            </a:r>
            <a:r>
              <a:rPr lang="en-US" altLang="en-US" sz="1000" b="1" baseline="0" dirty="0"/>
              <a:t> 31 – Nov. 2, 2017</a:t>
            </a:r>
            <a:endParaRPr lang="en-US" altLang="en-US" sz="1000" dirty="0"/>
          </a:p>
          <a:p>
            <a:pPr algn="ctr"/>
            <a:r>
              <a:rPr lang="en-US" altLang="en-US" sz="1000" b="1" dirty="0"/>
              <a:t>Cartagena,</a:t>
            </a:r>
            <a:r>
              <a:rPr lang="en-US" altLang="en-US" sz="1000" b="1" baseline="0" dirty="0"/>
              <a:t> Colombia</a:t>
            </a:r>
            <a:endParaRPr lang="en-US" altLang="en-US" sz="1000" dirty="0"/>
          </a:p>
        </p:txBody>
      </p:sp>
      <p:pic>
        <p:nvPicPr>
          <p:cNvPr id="19" name="Picture 10" descr="Macintosh HD:Users:laura.kong:Desktop:ITIC:ITIC_logos:Logo_new:UNESCO-IOC-ITIC-NOAA_new_CTIC.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438400" y="381000"/>
            <a:ext cx="925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ownload"/>
          <p:cNvPicPr>
            <a:picLocks noChangeAspect="1"/>
          </p:cNvPicPr>
          <p:nvPr userDrawn="1"/>
        </p:nvPicPr>
        <p:blipFill>
          <a:blip r:embed="rId6" cstate="email">
            <a:extLst>
              <a:ext uri="{28A0092B-C50C-407E-A947-70E740481C1C}">
                <a14:useLocalDpi xmlns:a14="http://schemas.microsoft.com/office/drawing/2010/main"/>
              </a:ext>
            </a:extLst>
          </a:blip>
          <a:srcRect l="8267" r="7407"/>
          <a:stretch>
            <a:fillRect/>
          </a:stretch>
        </p:blipFill>
        <p:spPr bwMode="auto">
          <a:xfrm>
            <a:off x="4038600" y="381000"/>
            <a:ext cx="431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276600" y="381000"/>
            <a:ext cx="7667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53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6725" y="290513"/>
            <a:ext cx="3065463"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44900" y="290513"/>
            <a:ext cx="5210175"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725" y="1530352"/>
            <a:ext cx="3065463" cy="5003801"/>
          </a:xfrm>
        </p:spPr>
        <p:txBody>
          <a:bodyPr/>
          <a:lstStyle>
            <a:lvl1pPr marL="0" indent="0">
              <a:buNone/>
              <a:defRPr sz="1400"/>
            </a:lvl1pPr>
            <a:lvl2pPr marL="457047" indent="0">
              <a:buNone/>
              <a:defRPr sz="1200"/>
            </a:lvl2pPr>
            <a:lvl3pPr marL="914091" indent="0">
              <a:buNone/>
              <a:defRPr sz="1000"/>
            </a:lvl3pPr>
            <a:lvl4pPr marL="1371138" indent="0">
              <a:buNone/>
              <a:defRPr sz="900"/>
            </a:lvl4pPr>
            <a:lvl5pPr marL="1828182" indent="0">
              <a:buNone/>
              <a:defRPr sz="900"/>
            </a:lvl5pPr>
            <a:lvl6pPr marL="2285228" indent="0">
              <a:buNone/>
              <a:defRPr sz="900"/>
            </a:lvl6pPr>
            <a:lvl7pPr marL="2742272" indent="0">
              <a:buNone/>
              <a:defRPr sz="900"/>
            </a:lvl7pPr>
            <a:lvl8pPr marL="3199318" indent="0">
              <a:buNone/>
              <a:defRPr sz="900"/>
            </a:lvl8pPr>
            <a:lvl9pPr marL="365636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661CC-87BA-49FA-83D3-B46DC8EA8DD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369888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213" y="5121275"/>
            <a:ext cx="5592762"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7213" y="654050"/>
            <a:ext cx="5592762" cy="4389438"/>
          </a:xfrm>
        </p:spPr>
        <p:txBody>
          <a:bodyPr/>
          <a:lstStyle>
            <a:lvl1pPr marL="0" indent="0">
              <a:buNone/>
              <a:defRPr sz="3200"/>
            </a:lvl1pPr>
            <a:lvl2pPr marL="457047" indent="0">
              <a:buNone/>
              <a:defRPr sz="2800"/>
            </a:lvl2pPr>
            <a:lvl3pPr marL="914091" indent="0">
              <a:buNone/>
              <a:defRPr sz="2400"/>
            </a:lvl3pPr>
            <a:lvl4pPr marL="1371138" indent="0">
              <a:buNone/>
              <a:defRPr sz="2000"/>
            </a:lvl4pPr>
            <a:lvl5pPr marL="1828182" indent="0">
              <a:buNone/>
              <a:defRPr sz="2000"/>
            </a:lvl5pPr>
            <a:lvl6pPr marL="2285228" indent="0">
              <a:buNone/>
              <a:defRPr sz="2000"/>
            </a:lvl6pPr>
            <a:lvl7pPr marL="2742272" indent="0">
              <a:buNone/>
              <a:defRPr sz="2000"/>
            </a:lvl7pPr>
            <a:lvl8pPr marL="3199318" indent="0">
              <a:buNone/>
              <a:defRPr sz="2000"/>
            </a:lvl8pPr>
            <a:lvl9pPr marL="3656363" indent="0">
              <a:buNone/>
              <a:defRPr sz="2000"/>
            </a:lvl9pPr>
          </a:lstStyle>
          <a:p>
            <a:endParaRPr lang="en-US"/>
          </a:p>
        </p:txBody>
      </p:sp>
      <p:sp>
        <p:nvSpPr>
          <p:cNvPr id="4" name="Text Placeholder 3"/>
          <p:cNvSpPr>
            <a:spLocks noGrp="1"/>
          </p:cNvSpPr>
          <p:nvPr>
            <p:ph type="body" sz="half" idx="2"/>
          </p:nvPr>
        </p:nvSpPr>
        <p:spPr>
          <a:xfrm>
            <a:off x="1827213" y="5724528"/>
            <a:ext cx="5592762" cy="858838"/>
          </a:xfrm>
        </p:spPr>
        <p:txBody>
          <a:bodyPr/>
          <a:lstStyle>
            <a:lvl1pPr marL="0" indent="0">
              <a:buNone/>
              <a:defRPr sz="1400"/>
            </a:lvl1pPr>
            <a:lvl2pPr marL="457047" indent="0">
              <a:buNone/>
              <a:defRPr sz="1200"/>
            </a:lvl2pPr>
            <a:lvl3pPr marL="914091" indent="0">
              <a:buNone/>
              <a:defRPr sz="1000"/>
            </a:lvl3pPr>
            <a:lvl4pPr marL="1371138" indent="0">
              <a:buNone/>
              <a:defRPr sz="900"/>
            </a:lvl4pPr>
            <a:lvl5pPr marL="1828182" indent="0">
              <a:buNone/>
              <a:defRPr sz="900"/>
            </a:lvl5pPr>
            <a:lvl6pPr marL="2285228" indent="0">
              <a:buNone/>
              <a:defRPr sz="900"/>
            </a:lvl6pPr>
            <a:lvl7pPr marL="2742272" indent="0">
              <a:buNone/>
              <a:defRPr sz="900"/>
            </a:lvl7pPr>
            <a:lvl8pPr marL="3199318" indent="0">
              <a:buNone/>
              <a:defRPr sz="900"/>
            </a:lvl8pPr>
            <a:lvl9pPr marL="365636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661CC-87BA-49FA-83D3-B46DC8EA8DD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112731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661CC-87BA-49FA-83D3-B46DC8EA8DD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121872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91" y="293689"/>
            <a:ext cx="2097087" cy="6240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6728" y="293689"/>
            <a:ext cx="6138863" cy="6240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661CC-87BA-49FA-83D3-B46DC8EA8DD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214003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135" y="2272500"/>
            <a:ext cx="7923530" cy="1568027"/>
          </a:xfrm>
        </p:spPr>
        <p:txBody>
          <a:bodyPr/>
          <a:lstStyle/>
          <a:p>
            <a:r>
              <a:rPr lang="en-US"/>
              <a:t>Click to edit Master title style</a:t>
            </a:r>
          </a:p>
        </p:txBody>
      </p:sp>
      <p:sp>
        <p:nvSpPr>
          <p:cNvPr id="3" name="Subtitle 2"/>
          <p:cNvSpPr>
            <a:spLocks noGrp="1"/>
          </p:cNvSpPr>
          <p:nvPr>
            <p:ph type="subTitle" idx="1"/>
          </p:nvPr>
        </p:nvSpPr>
        <p:spPr>
          <a:xfrm>
            <a:off x="1398270" y="4145280"/>
            <a:ext cx="6525260" cy="1869440"/>
          </a:xfrm>
        </p:spPr>
        <p:txBody>
          <a:bodyPr/>
          <a:lstStyle>
            <a:lvl1pPr marL="0" indent="0" algn="ctr">
              <a:buNone/>
              <a:defRPr/>
            </a:lvl1pPr>
            <a:lvl2pPr marL="475037" indent="0" algn="ctr">
              <a:buNone/>
              <a:defRPr/>
            </a:lvl2pPr>
            <a:lvl3pPr marL="950075" indent="0" algn="ctr">
              <a:buNone/>
              <a:defRPr/>
            </a:lvl3pPr>
            <a:lvl4pPr marL="1425111" indent="0" algn="ctr">
              <a:buNone/>
              <a:defRPr/>
            </a:lvl4pPr>
            <a:lvl5pPr marL="1900149" indent="0" algn="ctr">
              <a:buNone/>
              <a:defRPr/>
            </a:lvl5pPr>
            <a:lvl6pPr marL="2375187" indent="0" algn="ctr">
              <a:buNone/>
              <a:defRPr/>
            </a:lvl6pPr>
            <a:lvl7pPr marL="2850223" indent="0" algn="ctr">
              <a:buNone/>
              <a:defRPr/>
            </a:lvl7pPr>
            <a:lvl8pPr marL="3325261" indent="0" algn="ctr">
              <a:buNone/>
              <a:defRPr/>
            </a:lvl8pPr>
            <a:lvl9pPr marL="3800298" indent="0" algn="ctr">
              <a:buNone/>
              <a:defRPr/>
            </a:lvl9pPr>
          </a:lstStyle>
          <a:p>
            <a:r>
              <a:rPr lang="en-US"/>
              <a:t>Click to edit Master subtitle style</a:t>
            </a:r>
          </a:p>
        </p:txBody>
      </p:sp>
    </p:spTree>
    <p:extLst>
      <p:ext uri="{BB962C8B-B14F-4D97-AF65-F5344CB8AC3E}">
        <p14:creationId xmlns:p14="http://schemas.microsoft.com/office/powerpoint/2010/main" val="373707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32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358" y="4700734"/>
            <a:ext cx="7923530" cy="1452880"/>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36358" y="3100500"/>
            <a:ext cx="7923530" cy="1600199"/>
          </a:xfrm>
        </p:spPr>
        <p:txBody>
          <a:bodyPr anchor="b"/>
          <a:lstStyle>
            <a:lvl1pPr marL="0" indent="0">
              <a:buNone/>
              <a:defRPr sz="2100"/>
            </a:lvl1pPr>
            <a:lvl2pPr marL="475037" indent="0">
              <a:buNone/>
              <a:defRPr sz="1900"/>
            </a:lvl2pPr>
            <a:lvl3pPr marL="950075" indent="0">
              <a:buNone/>
              <a:defRPr sz="1700"/>
            </a:lvl3pPr>
            <a:lvl4pPr marL="1425111" indent="0">
              <a:buNone/>
              <a:defRPr sz="1500"/>
            </a:lvl4pPr>
            <a:lvl5pPr marL="1900149" indent="0">
              <a:buNone/>
              <a:defRPr sz="1500"/>
            </a:lvl5pPr>
            <a:lvl6pPr marL="2375187" indent="0">
              <a:buNone/>
              <a:defRPr sz="1500"/>
            </a:lvl6pPr>
            <a:lvl7pPr marL="2850223" indent="0">
              <a:buNone/>
              <a:defRPr sz="1500"/>
            </a:lvl7pPr>
            <a:lvl8pPr marL="3325261" indent="0">
              <a:buNone/>
              <a:defRPr sz="1500"/>
            </a:lvl8pPr>
            <a:lvl9pPr marL="3800298" indent="0">
              <a:buNone/>
              <a:defRPr sz="1500"/>
            </a:lvl9pPr>
          </a:lstStyle>
          <a:p>
            <a:pPr lvl="0"/>
            <a:r>
              <a:rPr lang="en-US"/>
              <a:t>Click to edit Master text styles</a:t>
            </a:r>
          </a:p>
        </p:txBody>
      </p:sp>
    </p:spTree>
    <p:extLst>
      <p:ext uri="{BB962C8B-B14F-4D97-AF65-F5344CB8AC3E}">
        <p14:creationId xmlns:p14="http://schemas.microsoft.com/office/powerpoint/2010/main" val="375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777" y="1381760"/>
            <a:ext cx="4222323" cy="585216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1465" y="1381760"/>
            <a:ext cx="4222322" cy="585216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63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6090" y="292947"/>
            <a:ext cx="838962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6090" y="1637458"/>
            <a:ext cx="4118747" cy="682413"/>
          </a:xfrm>
        </p:spPr>
        <p:txBody>
          <a:bodyPr anchor="b"/>
          <a:lstStyle>
            <a:lvl1pPr marL="0" indent="0">
              <a:buNone/>
              <a:defRPr sz="2500" b="1"/>
            </a:lvl1pPr>
            <a:lvl2pPr marL="475037" indent="0">
              <a:buNone/>
              <a:defRPr sz="2100" b="1"/>
            </a:lvl2pPr>
            <a:lvl3pPr marL="950075" indent="0">
              <a:buNone/>
              <a:defRPr sz="1900" b="1"/>
            </a:lvl3pPr>
            <a:lvl4pPr marL="1425111" indent="0">
              <a:buNone/>
              <a:defRPr sz="1700" b="1"/>
            </a:lvl4pPr>
            <a:lvl5pPr marL="1900149" indent="0">
              <a:buNone/>
              <a:defRPr sz="1700" b="1"/>
            </a:lvl5pPr>
            <a:lvl6pPr marL="2375187" indent="0">
              <a:buNone/>
              <a:defRPr sz="1700" b="1"/>
            </a:lvl6pPr>
            <a:lvl7pPr marL="2850223" indent="0">
              <a:buNone/>
              <a:defRPr sz="1700" b="1"/>
            </a:lvl7pPr>
            <a:lvl8pPr marL="3325261" indent="0">
              <a:buNone/>
              <a:defRPr sz="1700" b="1"/>
            </a:lvl8pPr>
            <a:lvl9pPr marL="3800298" indent="0">
              <a:buNone/>
              <a:defRPr sz="1700" b="1"/>
            </a:lvl9pPr>
          </a:lstStyle>
          <a:p>
            <a:pPr lvl="0"/>
            <a:r>
              <a:rPr lang="en-US"/>
              <a:t>Click to edit Master text styles</a:t>
            </a:r>
          </a:p>
        </p:txBody>
      </p:sp>
      <p:sp>
        <p:nvSpPr>
          <p:cNvPr id="4" name="Content Placeholder 3"/>
          <p:cNvSpPr>
            <a:spLocks noGrp="1"/>
          </p:cNvSpPr>
          <p:nvPr>
            <p:ph sz="half" idx="2"/>
          </p:nvPr>
        </p:nvSpPr>
        <p:spPr>
          <a:xfrm>
            <a:off x="466090" y="2319871"/>
            <a:ext cx="411874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5355" y="1637458"/>
            <a:ext cx="4120365" cy="682413"/>
          </a:xfrm>
        </p:spPr>
        <p:txBody>
          <a:bodyPr anchor="b"/>
          <a:lstStyle>
            <a:lvl1pPr marL="0" indent="0">
              <a:buNone/>
              <a:defRPr sz="2500" b="1"/>
            </a:lvl1pPr>
            <a:lvl2pPr marL="475037" indent="0">
              <a:buNone/>
              <a:defRPr sz="2100" b="1"/>
            </a:lvl2pPr>
            <a:lvl3pPr marL="950075" indent="0">
              <a:buNone/>
              <a:defRPr sz="1900" b="1"/>
            </a:lvl3pPr>
            <a:lvl4pPr marL="1425111" indent="0">
              <a:buNone/>
              <a:defRPr sz="1700" b="1"/>
            </a:lvl4pPr>
            <a:lvl5pPr marL="1900149" indent="0">
              <a:buNone/>
              <a:defRPr sz="1700" b="1"/>
            </a:lvl5pPr>
            <a:lvl6pPr marL="2375187" indent="0">
              <a:buNone/>
              <a:defRPr sz="1700" b="1"/>
            </a:lvl6pPr>
            <a:lvl7pPr marL="2850223" indent="0">
              <a:buNone/>
              <a:defRPr sz="1700" b="1"/>
            </a:lvl7pPr>
            <a:lvl8pPr marL="3325261" indent="0">
              <a:buNone/>
              <a:defRPr sz="1700" b="1"/>
            </a:lvl8pPr>
            <a:lvl9pPr marL="380029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735355" y="2319871"/>
            <a:ext cx="4120365"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03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221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98500" y="6664326"/>
            <a:ext cx="1943100" cy="488950"/>
          </a:xfrm>
          <a:prstGeom prst="rect">
            <a:avLst/>
          </a:prstGeom>
        </p:spPr>
        <p:txBody>
          <a:bodyPr lIns="91379" tIns="45688" rIns="91379" bIns="45688"/>
          <a:lstStyle>
            <a:lvl1pPr>
              <a:defRPr sz="3600">
                <a:solidFill>
                  <a:srgbClr val="000000"/>
                </a:solidFill>
                <a:latin typeface="Times New Roman" charset="0"/>
                <a:ea typeface="Angsana New"/>
                <a:cs typeface="Angsana New"/>
              </a:defRPr>
            </a:lvl1pPr>
          </a:lstStyle>
          <a:p>
            <a:pPr>
              <a:defRPr/>
            </a:pPr>
            <a:endParaRPr lang="en-US"/>
          </a:p>
        </p:txBody>
      </p:sp>
      <p:sp>
        <p:nvSpPr>
          <p:cNvPr id="4" name="Rectangle 6"/>
          <p:cNvSpPr>
            <a:spLocks noGrp="1" noChangeArrowheads="1"/>
          </p:cNvSpPr>
          <p:nvPr>
            <p:ph type="sldNum" sz="quarter" idx="11"/>
          </p:nvPr>
        </p:nvSpPr>
        <p:spPr>
          <a:xfrm>
            <a:off x="6680200" y="6664326"/>
            <a:ext cx="1943100" cy="488950"/>
          </a:xfrm>
          <a:prstGeom prst="rect">
            <a:avLst/>
          </a:prstGeom>
        </p:spPr>
        <p:txBody>
          <a:bodyPr vert="horz" wrap="square" lIns="91379" tIns="45688" rIns="91379" bIns="45688" numCol="1" anchor="t" anchorCtr="0" compatLnSpc="1">
            <a:prstTxWarp prst="textNoShape">
              <a:avLst/>
            </a:prstTxWarp>
          </a:bodyPr>
          <a:lstStyle>
            <a:lvl1pPr>
              <a:defRPr sz="3600">
                <a:solidFill>
                  <a:srgbClr val="000000"/>
                </a:solidFill>
              </a:defRPr>
            </a:lvl1pPr>
          </a:lstStyle>
          <a:p>
            <a:fld id="{91107290-38F2-4B61-B0A5-E8C9DFE9372F}" type="slidenum">
              <a:rPr lang="en-US" altLang="en-US"/>
              <a:pPr/>
              <a:t>‹#›</a:t>
            </a:fld>
            <a:endParaRPr lang="en-US" altLang="en-US"/>
          </a:p>
        </p:txBody>
      </p:sp>
    </p:spTree>
    <p:extLst>
      <p:ext uri="{BB962C8B-B14F-4D97-AF65-F5344CB8AC3E}">
        <p14:creationId xmlns:p14="http://schemas.microsoft.com/office/powerpoint/2010/main" val="404642217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299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6090" y="291253"/>
            <a:ext cx="3066808" cy="1239520"/>
          </a:xfrm>
        </p:spPr>
        <p:txBody>
          <a:bodyPr/>
          <a:lstStyle>
            <a:lvl1pPr algn="l">
              <a:defRPr sz="2100" b="1"/>
            </a:lvl1pPr>
          </a:lstStyle>
          <a:p>
            <a:r>
              <a:rPr lang="en-US"/>
              <a:t>Click to edit Master title style</a:t>
            </a:r>
          </a:p>
        </p:txBody>
      </p:sp>
      <p:sp>
        <p:nvSpPr>
          <p:cNvPr id="3" name="Content Placeholder 2"/>
          <p:cNvSpPr>
            <a:spLocks noGrp="1"/>
          </p:cNvSpPr>
          <p:nvPr>
            <p:ph idx="1"/>
          </p:nvPr>
        </p:nvSpPr>
        <p:spPr>
          <a:xfrm>
            <a:off x="3644569" y="291299"/>
            <a:ext cx="5211145" cy="6243321"/>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090" y="1530782"/>
            <a:ext cx="3066808" cy="5003801"/>
          </a:xfrm>
        </p:spPr>
        <p:txBody>
          <a:bodyPr/>
          <a:lstStyle>
            <a:lvl1pPr marL="0" indent="0">
              <a:buNone/>
              <a:defRPr sz="1500"/>
            </a:lvl1pPr>
            <a:lvl2pPr marL="475037" indent="0">
              <a:buNone/>
              <a:defRPr sz="1200"/>
            </a:lvl2pPr>
            <a:lvl3pPr marL="950075" indent="0">
              <a:buNone/>
              <a:defRPr sz="1000"/>
            </a:lvl3pPr>
            <a:lvl4pPr marL="1425111" indent="0">
              <a:buNone/>
              <a:defRPr sz="900"/>
            </a:lvl4pPr>
            <a:lvl5pPr marL="1900149" indent="0">
              <a:buNone/>
              <a:defRPr sz="900"/>
            </a:lvl5pPr>
            <a:lvl6pPr marL="2375187" indent="0">
              <a:buNone/>
              <a:defRPr sz="900"/>
            </a:lvl6pPr>
            <a:lvl7pPr marL="2850223" indent="0">
              <a:buNone/>
              <a:defRPr sz="900"/>
            </a:lvl7pPr>
            <a:lvl8pPr marL="3325261" indent="0">
              <a:buNone/>
              <a:defRPr sz="900"/>
            </a:lvl8pPr>
            <a:lvl9pPr marL="3800298" indent="0">
              <a:buNone/>
              <a:defRPr sz="900"/>
            </a:lvl9pPr>
          </a:lstStyle>
          <a:p>
            <a:pPr lvl="0"/>
            <a:r>
              <a:rPr lang="en-US"/>
              <a:t>Click to edit Master text styles</a:t>
            </a:r>
          </a:p>
        </p:txBody>
      </p:sp>
    </p:spTree>
    <p:extLst>
      <p:ext uri="{BB962C8B-B14F-4D97-AF65-F5344CB8AC3E}">
        <p14:creationId xmlns:p14="http://schemas.microsoft.com/office/powerpoint/2010/main" val="222725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138" y="5120644"/>
            <a:ext cx="5593080" cy="604521"/>
          </a:xfrm>
        </p:spPr>
        <p:txBody>
          <a:bodyPr/>
          <a:lstStyle>
            <a:lvl1pPr algn="l">
              <a:defRPr sz="2100" b="1"/>
            </a:lvl1pPr>
          </a:lstStyle>
          <a:p>
            <a:r>
              <a:rPr lang="en-US"/>
              <a:t>Click to edit Master title style</a:t>
            </a:r>
          </a:p>
        </p:txBody>
      </p:sp>
      <p:sp>
        <p:nvSpPr>
          <p:cNvPr id="3" name="Picture Placeholder 2"/>
          <p:cNvSpPr>
            <a:spLocks noGrp="1"/>
          </p:cNvSpPr>
          <p:nvPr>
            <p:ph type="pic" idx="1"/>
          </p:nvPr>
        </p:nvSpPr>
        <p:spPr>
          <a:xfrm>
            <a:off x="1827138" y="653627"/>
            <a:ext cx="5593080" cy="4389120"/>
          </a:xfrm>
        </p:spPr>
        <p:txBody>
          <a:bodyPr/>
          <a:lstStyle>
            <a:lvl1pPr marL="0" indent="0">
              <a:buNone/>
              <a:defRPr sz="3300"/>
            </a:lvl1pPr>
            <a:lvl2pPr marL="475037" indent="0">
              <a:buNone/>
              <a:defRPr sz="2900"/>
            </a:lvl2pPr>
            <a:lvl3pPr marL="950075" indent="0">
              <a:buNone/>
              <a:defRPr sz="2500"/>
            </a:lvl3pPr>
            <a:lvl4pPr marL="1425111" indent="0">
              <a:buNone/>
              <a:defRPr sz="2100"/>
            </a:lvl4pPr>
            <a:lvl5pPr marL="1900149" indent="0">
              <a:buNone/>
              <a:defRPr sz="2100"/>
            </a:lvl5pPr>
            <a:lvl6pPr marL="2375187" indent="0">
              <a:buNone/>
              <a:defRPr sz="2100"/>
            </a:lvl6pPr>
            <a:lvl7pPr marL="2850223" indent="0">
              <a:buNone/>
              <a:defRPr sz="2100"/>
            </a:lvl7pPr>
            <a:lvl8pPr marL="3325261" indent="0">
              <a:buNone/>
              <a:defRPr sz="2100"/>
            </a:lvl8pPr>
            <a:lvl9pPr marL="3800298" indent="0">
              <a:buNone/>
              <a:defRPr sz="2100"/>
            </a:lvl9pPr>
          </a:lstStyle>
          <a:p>
            <a:pPr lvl="0"/>
            <a:endParaRPr lang="en-US" noProof="0"/>
          </a:p>
        </p:txBody>
      </p:sp>
      <p:sp>
        <p:nvSpPr>
          <p:cNvPr id="4" name="Text Placeholder 3"/>
          <p:cNvSpPr>
            <a:spLocks noGrp="1"/>
          </p:cNvSpPr>
          <p:nvPr>
            <p:ph type="body" sz="half" idx="2"/>
          </p:nvPr>
        </p:nvSpPr>
        <p:spPr>
          <a:xfrm>
            <a:off x="1827138" y="5725165"/>
            <a:ext cx="5593080" cy="858519"/>
          </a:xfrm>
        </p:spPr>
        <p:txBody>
          <a:bodyPr/>
          <a:lstStyle>
            <a:lvl1pPr marL="0" indent="0">
              <a:buNone/>
              <a:defRPr sz="1500"/>
            </a:lvl1pPr>
            <a:lvl2pPr marL="475037" indent="0">
              <a:buNone/>
              <a:defRPr sz="1200"/>
            </a:lvl2pPr>
            <a:lvl3pPr marL="950075" indent="0">
              <a:buNone/>
              <a:defRPr sz="1000"/>
            </a:lvl3pPr>
            <a:lvl4pPr marL="1425111" indent="0">
              <a:buNone/>
              <a:defRPr sz="900"/>
            </a:lvl4pPr>
            <a:lvl5pPr marL="1900149" indent="0">
              <a:buNone/>
              <a:defRPr sz="900"/>
            </a:lvl5pPr>
            <a:lvl6pPr marL="2375187" indent="0">
              <a:buNone/>
              <a:defRPr sz="900"/>
            </a:lvl6pPr>
            <a:lvl7pPr marL="2850223" indent="0">
              <a:buNone/>
              <a:defRPr sz="900"/>
            </a:lvl7pPr>
            <a:lvl8pPr marL="3325261" indent="0">
              <a:buNone/>
              <a:defRPr sz="900"/>
            </a:lvl8pPr>
            <a:lvl9pPr marL="3800298" indent="0">
              <a:buNone/>
              <a:defRPr sz="900"/>
            </a:lvl9pPr>
          </a:lstStyle>
          <a:p>
            <a:pPr lvl="0"/>
            <a:r>
              <a:rPr lang="en-US"/>
              <a:t>Click to edit Master text styles</a:t>
            </a:r>
          </a:p>
        </p:txBody>
      </p:sp>
    </p:spTree>
    <p:extLst>
      <p:ext uri="{BB962C8B-B14F-4D97-AF65-F5344CB8AC3E}">
        <p14:creationId xmlns:p14="http://schemas.microsoft.com/office/powerpoint/2010/main" val="416366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883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95" y="162560"/>
            <a:ext cx="2149193" cy="70713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3772" y="162560"/>
            <a:ext cx="6295452" cy="70713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338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052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98506" y="4419600"/>
            <a:ext cx="7923213" cy="968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4933" tIns="47468" rIns="94933" bIns="47468"/>
          <a:lstStyle/>
          <a:p>
            <a:endParaRPr lang="en-US">
              <a:solidFill>
                <a:srgbClr val="000000"/>
              </a:solidFill>
              <a:cs typeface="Angsana New"/>
            </a:endParaRPr>
          </a:p>
        </p:txBody>
      </p:sp>
      <p:grpSp>
        <p:nvGrpSpPr>
          <p:cNvPr id="6" name="Group 6"/>
          <p:cNvGrpSpPr>
            <a:grpSpLocks/>
          </p:cNvGrpSpPr>
          <p:nvPr userDrawn="1"/>
        </p:nvGrpSpPr>
        <p:grpSpPr bwMode="auto">
          <a:xfrm>
            <a:off x="546106" y="457206"/>
            <a:ext cx="2854325" cy="611188"/>
            <a:chOff x="317500" y="457200"/>
            <a:chExt cx="2853926" cy="611576"/>
          </a:xfrm>
        </p:grpSpPr>
        <p:pic>
          <p:nvPicPr>
            <p:cNvPr id="7"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41287" y="477851"/>
              <a:ext cx="571420" cy="5702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10" descr="ITIC_logo_bw_20130809.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5947" y="457200"/>
              <a:ext cx="595479" cy="6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UNESCO-IOC_nowords.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17500" y="481603"/>
              <a:ext cx="1360987" cy="56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3"/>
          <p:cNvSpPr>
            <a:spLocks noGrp="1" noChangeArrowheads="1"/>
          </p:cNvSpPr>
          <p:nvPr>
            <p:ph type="subTitle" idx="1"/>
          </p:nvPr>
        </p:nvSpPr>
        <p:spPr>
          <a:xfrm>
            <a:off x="2832166" y="4648201"/>
            <a:ext cx="5604409" cy="650240"/>
          </a:xfrm>
        </p:spPr>
        <p:txBody>
          <a:bodyPr/>
          <a:lstStyle>
            <a:lvl1pPr marL="0" indent="0" algn="r">
              <a:buFont typeface="Wingdings" charset="2"/>
              <a:buNone/>
              <a:defRPr sz="2200" b="0"/>
            </a:lvl1pPr>
          </a:lstStyle>
          <a:p>
            <a:r>
              <a:rPr lang="th-TH"/>
              <a:t>Click to edit Master subtitle style</a:t>
            </a:r>
          </a:p>
        </p:txBody>
      </p:sp>
      <p:sp>
        <p:nvSpPr>
          <p:cNvPr id="7170" name="Rectangle 2"/>
          <p:cNvSpPr>
            <a:spLocks noGrp="1" noChangeArrowheads="1"/>
          </p:cNvSpPr>
          <p:nvPr>
            <p:ph type="ctrTitle"/>
          </p:nvPr>
        </p:nvSpPr>
        <p:spPr>
          <a:xfrm>
            <a:off x="698506" y="2286013"/>
            <a:ext cx="7923530" cy="1938867"/>
          </a:xfrm>
          <a:solidFill>
            <a:schemeClr val="bg1"/>
          </a:solidFill>
        </p:spPr>
        <p:txBody>
          <a:bodyPr/>
          <a:lstStyle>
            <a:lvl1pPr>
              <a:defRPr sz="3700"/>
            </a:lvl1pPr>
          </a:lstStyle>
          <a:p>
            <a:r>
              <a:rPr lang="th-TH" dirty="0"/>
              <a:t>Click to edit Master title style</a:t>
            </a:r>
          </a:p>
        </p:txBody>
      </p:sp>
      <p:sp>
        <p:nvSpPr>
          <p:cNvPr id="10" name="Rectangle 4"/>
          <p:cNvSpPr>
            <a:spLocks noGrp="1" noChangeArrowheads="1"/>
          </p:cNvSpPr>
          <p:nvPr>
            <p:ph type="dt" sz="half" idx="10"/>
          </p:nvPr>
        </p:nvSpPr>
        <p:spPr bwMode="auto">
          <a:xfrm>
            <a:off x="698500" y="6664326"/>
            <a:ext cx="194310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a:defRPr/>
            </a:pPr>
            <a:endParaRPr lang="th-TH"/>
          </a:p>
        </p:txBody>
      </p:sp>
      <p:sp>
        <p:nvSpPr>
          <p:cNvPr id="11" name="Rectangle 5"/>
          <p:cNvSpPr>
            <a:spLocks noGrp="1" noChangeArrowheads="1"/>
          </p:cNvSpPr>
          <p:nvPr>
            <p:ph type="ftr" sz="quarter" idx="11"/>
          </p:nvPr>
        </p:nvSpPr>
        <p:spPr bwMode="auto">
          <a:xfrm>
            <a:off x="3184526" y="6664326"/>
            <a:ext cx="295275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a:defRPr/>
            </a:pPr>
            <a:endParaRPr lang="th-TH"/>
          </a:p>
        </p:txBody>
      </p:sp>
      <p:sp>
        <p:nvSpPr>
          <p:cNvPr id="12" name="Rectangle 6"/>
          <p:cNvSpPr>
            <a:spLocks noGrp="1" noChangeArrowheads="1"/>
          </p:cNvSpPr>
          <p:nvPr>
            <p:ph type="sldNum" sz="quarter" idx="12"/>
          </p:nvPr>
        </p:nvSpPr>
        <p:spPr bwMode="auto">
          <a:xfrm>
            <a:off x="6680200" y="6664326"/>
            <a:ext cx="1943100" cy="488950"/>
          </a:xfrm>
          <a:prstGeom prst="rect">
            <a:avLst/>
          </a:prstGeom>
          <a:ln>
            <a:miter lim="800000"/>
            <a:headEnd/>
            <a:tailEnd/>
          </a:ln>
        </p:spPr>
        <p:txBody>
          <a:bodyPr vert="horz" wrap="square" lIns="94933" tIns="47468" rIns="94933" bIns="47468" numCol="1" anchor="t" anchorCtr="0" compatLnSpc="1">
            <a:prstTxWarp prst="textNoShape">
              <a:avLst/>
            </a:prstTxWarp>
          </a:bodyPr>
          <a:lstStyle>
            <a:lvl1pPr algn="r">
              <a:defRPr sz="1200">
                <a:solidFill>
                  <a:srgbClr val="000000"/>
                </a:solidFill>
                <a:latin typeface="Verdana" pitchFamily="34" charset="0"/>
              </a:defRPr>
            </a:lvl1pPr>
          </a:lstStyle>
          <a:p>
            <a:fld id="{C37C41DD-6635-419F-A81B-1F1A20DD4547}" type="slidenum">
              <a:rPr lang="en-US" altLang="en-US">
                <a:cs typeface="Angsana New"/>
              </a:rPr>
              <a:pPr/>
              <a:t>‹#›</a:t>
            </a:fld>
            <a:endParaRPr lang="th-TH" altLang="en-US">
              <a:cs typeface="Angsana New"/>
            </a:endParaRPr>
          </a:p>
        </p:txBody>
      </p:sp>
      <p:sp>
        <p:nvSpPr>
          <p:cNvPr id="13" name="Text Box 14"/>
          <p:cNvSpPr txBox="1">
            <a:spLocks noChangeArrowheads="1"/>
          </p:cNvSpPr>
          <p:nvPr userDrawn="1"/>
        </p:nvSpPr>
        <p:spPr bwMode="auto">
          <a:xfrm>
            <a:off x="3484786" y="228601"/>
            <a:ext cx="5715048" cy="109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7" tIns="45678" rIns="91357" bIns="45678">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b="1" dirty="0">
                <a:solidFill>
                  <a:srgbClr val="000090"/>
                </a:solidFill>
                <a:cs typeface="Arial" pitchFamily="34" charset="0"/>
              </a:rPr>
              <a:t>UNESCO – IOC – NOAA – ITIC</a:t>
            </a:r>
          </a:p>
          <a:p>
            <a:pPr eaLnBrk="1" hangingPunct="1"/>
            <a:r>
              <a:rPr lang="en-US" altLang="en-US" sz="1100" b="1" dirty="0">
                <a:solidFill>
                  <a:srgbClr val="000090"/>
                </a:solidFill>
                <a:cs typeface="Arial" pitchFamily="34" charset="0"/>
              </a:rPr>
              <a:t>Pacific Tsunami Warning Center (PTWC)</a:t>
            </a:r>
          </a:p>
          <a:p>
            <a:pPr eaLnBrk="1" hangingPunct="1"/>
            <a:r>
              <a:rPr lang="en-US" altLang="en-US" sz="500" b="1" dirty="0">
                <a:solidFill>
                  <a:srgbClr val="000090"/>
                </a:solidFill>
                <a:cs typeface="Arial" pitchFamily="34" charset="0"/>
              </a:rPr>
              <a:t>   </a:t>
            </a:r>
          </a:p>
          <a:p>
            <a:pPr eaLnBrk="1" hangingPunct="1"/>
            <a:r>
              <a:rPr lang="en-US" altLang="en-US" sz="1100" b="1" dirty="0">
                <a:solidFill>
                  <a:srgbClr val="000090"/>
                </a:solidFill>
                <a:cs typeface="Arial" pitchFamily="34" charset="0"/>
              </a:rPr>
              <a:t>Tsunami Warning and Emergency Response</a:t>
            </a:r>
          </a:p>
          <a:p>
            <a:pPr eaLnBrk="1" hangingPunct="1"/>
            <a:r>
              <a:rPr lang="en-US" sz="1100" b="1" dirty="0">
                <a:solidFill>
                  <a:srgbClr val="000090"/>
                </a:solidFill>
                <a:latin typeface="Arial"/>
                <a:ea typeface="Arial"/>
                <a:cs typeface="Arial"/>
              </a:rPr>
              <a:t>Using the PTWC Enhanced Products for National Tsunami Threat Decision-Making</a:t>
            </a:r>
          </a:p>
          <a:p>
            <a:pPr eaLnBrk="1" hangingPunct="1"/>
            <a:r>
              <a:rPr lang="en-US" altLang="en-US" sz="500" b="1" dirty="0">
                <a:solidFill>
                  <a:srgbClr val="000090"/>
                </a:solidFill>
                <a:cs typeface="Arial" pitchFamily="34" charset="0"/>
              </a:rPr>
              <a:t>   </a:t>
            </a:r>
          </a:p>
          <a:p>
            <a:pPr eaLnBrk="1" hangingPunct="1"/>
            <a:r>
              <a:rPr lang="en-US" altLang="en-US" sz="1100" b="1" dirty="0">
                <a:solidFill>
                  <a:srgbClr val="000090"/>
                </a:solidFill>
                <a:cs typeface="Arial" pitchFamily="34" charset="0"/>
              </a:rPr>
              <a:t>November 2015</a:t>
            </a:r>
          </a:p>
        </p:txBody>
      </p:sp>
    </p:spTree>
    <p:extLst>
      <p:ext uri="{BB962C8B-B14F-4D97-AF65-F5344CB8AC3E}">
        <p14:creationId xmlns:p14="http://schemas.microsoft.com/office/powerpoint/2010/main" val="51735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98500" y="6664326"/>
            <a:ext cx="1943100" cy="488950"/>
          </a:xfrm>
          <a:prstGeom prst="rect">
            <a:avLst/>
          </a:prstGeom>
        </p:spPr>
        <p:txBody>
          <a:bodyPr lIns="91379" tIns="45688" rIns="91379" bIns="45688"/>
          <a:lstStyle>
            <a:lvl1pPr>
              <a:defRPr sz="3600">
                <a:solidFill>
                  <a:srgbClr val="000000"/>
                </a:solidFill>
                <a:latin typeface="Times New Roman" charset="0"/>
                <a:ea typeface="Angsana New"/>
                <a:cs typeface="Angsana New"/>
              </a:defRPr>
            </a:lvl1pPr>
          </a:lstStyle>
          <a:p>
            <a:pPr>
              <a:defRPr/>
            </a:pPr>
            <a:endParaRPr lang="en-US"/>
          </a:p>
        </p:txBody>
      </p:sp>
      <p:sp>
        <p:nvSpPr>
          <p:cNvPr id="4" name="Rectangle 6"/>
          <p:cNvSpPr>
            <a:spLocks noGrp="1" noChangeArrowheads="1"/>
          </p:cNvSpPr>
          <p:nvPr>
            <p:ph type="sldNum" sz="quarter" idx="11"/>
          </p:nvPr>
        </p:nvSpPr>
        <p:spPr>
          <a:xfrm>
            <a:off x="6680200" y="6664326"/>
            <a:ext cx="1943100" cy="488950"/>
          </a:xfrm>
          <a:prstGeom prst="rect">
            <a:avLst/>
          </a:prstGeom>
        </p:spPr>
        <p:txBody>
          <a:bodyPr vert="horz" wrap="square" lIns="91379" tIns="45688" rIns="91379" bIns="45688" numCol="1" anchor="t" anchorCtr="0" compatLnSpc="1">
            <a:prstTxWarp prst="textNoShape">
              <a:avLst/>
            </a:prstTxWarp>
          </a:bodyPr>
          <a:lstStyle>
            <a:lvl1pPr>
              <a:defRPr sz="3600">
                <a:solidFill>
                  <a:srgbClr val="000000"/>
                </a:solidFill>
              </a:defRPr>
            </a:lvl1pPr>
          </a:lstStyle>
          <a:p>
            <a:fld id="{91107290-38F2-4B61-B0A5-E8C9DFE9372F}" type="slidenum">
              <a:rPr lang="en-US" altLang="en-US">
                <a:cs typeface="Angsana New"/>
              </a:rPr>
              <a:pPr/>
              <a:t>‹#›</a:t>
            </a:fld>
            <a:endParaRPr lang="en-US" altLang="en-US">
              <a:cs typeface="Angsana New"/>
            </a:endParaRPr>
          </a:p>
        </p:txBody>
      </p:sp>
    </p:spTree>
    <p:extLst>
      <p:ext uri="{BB962C8B-B14F-4D97-AF65-F5344CB8AC3E}">
        <p14:creationId xmlns:p14="http://schemas.microsoft.com/office/powerpoint/2010/main" val="4156447812"/>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135" y="2272507"/>
            <a:ext cx="7923530" cy="1568027"/>
          </a:xfrm>
        </p:spPr>
        <p:txBody>
          <a:bodyPr/>
          <a:lstStyle/>
          <a:p>
            <a:r>
              <a:rPr lang="en-US"/>
              <a:t>Click to edit Master title style</a:t>
            </a:r>
          </a:p>
        </p:txBody>
      </p:sp>
      <p:sp>
        <p:nvSpPr>
          <p:cNvPr id="3" name="Subtitle 2"/>
          <p:cNvSpPr>
            <a:spLocks noGrp="1"/>
          </p:cNvSpPr>
          <p:nvPr>
            <p:ph type="subTitle" idx="1"/>
          </p:nvPr>
        </p:nvSpPr>
        <p:spPr>
          <a:xfrm>
            <a:off x="1398270" y="4145280"/>
            <a:ext cx="6525260" cy="1869440"/>
          </a:xfrm>
        </p:spPr>
        <p:txBody>
          <a:bodyPr/>
          <a:lstStyle>
            <a:lvl1pPr marL="0" indent="0" algn="ctr">
              <a:buNone/>
              <a:defRPr/>
            </a:lvl1pPr>
            <a:lvl2pPr marL="465755" indent="0" algn="ctr">
              <a:buNone/>
              <a:defRPr/>
            </a:lvl2pPr>
            <a:lvl3pPr marL="931509" indent="0" algn="ctr">
              <a:buNone/>
              <a:defRPr/>
            </a:lvl3pPr>
            <a:lvl4pPr marL="1397263" indent="0" algn="ctr">
              <a:buNone/>
              <a:defRPr/>
            </a:lvl4pPr>
            <a:lvl5pPr marL="1863018" indent="0" algn="ctr">
              <a:buNone/>
              <a:defRPr/>
            </a:lvl5pPr>
            <a:lvl6pPr marL="2328773" indent="0" algn="ctr">
              <a:buNone/>
              <a:defRPr/>
            </a:lvl6pPr>
            <a:lvl7pPr marL="2794526" indent="0" algn="ctr">
              <a:buNone/>
              <a:defRPr/>
            </a:lvl7pPr>
            <a:lvl8pPr marL="3260282" indent="0" algn="ctr">
              <a:buNone/>
              <a:defRPr/>
            </a:lvl8pPr>
            <a:lvl9pPr marL="3726036" indent="0" algn="ctr">
              <a:buNone/>
              <a:defRPr/>
            </a:lvl9pPr>
          </a:lstStyle>
          <a:p>
            <a:r>
              <a:rPr lang="en-US"/>
              <a:t>Click to edit Master subtitle style</a:t>
            </a:r>
          </a:p>
        </p:txBody>
      </p:sp>
    </p:spTree>
    <p:extLst>
      <p:ext uri="{BB962C8B-B14F-4D97-AF65-F5344CB8AC3E}">
        <p14:creationId xmlns:p14="http://schemas.microsoft.com/office/powerpoint/2010/main" val="1614850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47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271713"/>
            <a:ext cx="7924800" cy="1568450"/>
          </a:xfrm>
        </p:spPr>
        <p:txBody>
          <a:bodyPr/>
          <a:lstStyle/>
          <a:p>
            <a:r>
              <a:rPr lang="en-US"/>
              <a:t>Click to edit Master title style</a:t>
            </a:r>
          </a:p>
        </p:txBody>
      </p:sp>
      <p:sp>
        <p:nvSpPr>
          <p:cNvPr id="3" name="Subtitle 2"/>
          <p:cNvSpPr>
            <a:spLocks noGrp="1"/>
          </p:cNvSpPr>
          <p:nvPr>
            <p:ph type="subTitle" idx="1"/>
          </p:nvPr>
        </p:nvSpPr>
        <p:spPr>
          <a:xfrm>
            <a:off x="1398591" y="4144966"/>
            <a:ext cx="6524625" cy="1870075"/>
          </a:xfrm>
        </p:spPr>
        <p:txBody>
          <a:bodyPr/>
          <a:lstStyle>
            <a:lvl1pPr marL="0" indent="0" algn="ctr">
              <a:buNone/>
              <a:defRPr>
                <a:solidFill>
                  <a:schemeClr val="tx1">
                    <a:tint val="75000"/>
                  </a:schemeClr>
                </a:solidFill>
              </a:defRPr>
            </a:lvl1pPr>
            <a:lvl2pPr marL="457047" indent="0" algn="ctr">
              <a:buNone/>
              <a:defRPr>
                <a:solidFill>
                  <a:schemeClr val="tx1">
                    <a:tint val="75000"/>
                  </a:schemeClr>
                </a:solidFill>
              </a:defRPr>
            </a:lvl2pPr>
            <a:lvl3pPr marL="914091" indent="0" algn="ctr">
              <a:buNone/>
              <a:defRPr>
                <a:solidFill>
                  <a:schemeClr val="tx1">
                    <a:tint val="75000"/>
                  </a:schemeClr>
                </a:solidFill>
              </a:defRPr>
            </a:lvl3pPr>
            <a:lvl4pPr marL="1371138" indent="0" algn="ctr">
              <a:buNone/>
              <a:defRPr>
                <a:solidFill>
                  <a:schemeClr val="tx1">
                    <a:tint val="75000"/>
                  </a:schemeClr>
                </a:solidFill>
              </a:defRPr>
            </a:lvl4pPr>
            <a:lvl5pPr marL="1828182" indent="0" algn="ctr">
              <a:buNone/>
              <a:defRPr>
                <a:solidFill>
                  <a:schemeClr val="tx1">
                    <a:tint val="75000"/>
                  </a:schemeClr>
                </a:solidFill>
              </a:defRPr>
            </a:lvl5pPr>
            <a:lvl6pPr marL="2285228" indent="0" algn="ctr">
              <a:buNone/>
              <a:defRPr>
                <a:solidFill>
                  <a:schemeClr val="tx1">
                    <a:tint val="75000"/>
                  </a:schemeClr>
                </a:solidFill>
              </a:defRPr>
            </a:lvl6pPr>
            <a:lvl7pPr marL="2742272" indent="0" algn="ctr">
              <a:buNone/>
              <a:defRPr>
                <a:solidFill>
                  <a:schemeClr val="tx1">
                    <a:tint val="75000"/>
                  </a:schemeClr>
                </a:solidFill>
              </a:defRPr>
            </a:lvl7pPr>
            <a:lvl8pPr marL="3199318" indent="0" algn="ctr">
              <a:buNone/>
              <a:defRPr>
                <a:solidFill>
                  <a:schemeClr val="tx1">
                    <a:tint val="75000"/>
                  </a:schemeClr>
                </a:solidFill>
              </a:defRPr>
            </a:lvl8pPr>
            <a:lvl9pPr marL="36563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D661CC-87BA-49FA-83D3-B46DC8EA8DD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4205517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778" y="1381760"/>
            <a:ext cx="4222323" cy="5852160"/>
          </a:xfrm>
        </p:spPr>
        <p:txBody>
          <a:bodyPr/>
          <a:lstStyle>
            <a:lvl1pPr>
              <a:defRPr sz="2854"/>
            </a:lvl1pPr>
            <a:lvl2pPr>
              <a:defRPr sz="2447"/>
            </a:lvl2pPr>
            <a:lvl3pPr>
              <a:defRPr sz="2039"/>
            </a:lvl3pPr>
            <a:lvl4pPr>
              <a:defRPr sz="1835"/>
            </a:lvl4pPr>
            <a:lvl5pPr>
              <a:defRPr sz="1835"/>
            </a:lvl5pPr>
            <a:lvl6pPr>
              <a:defRPr sz="1835"/>
            </a:lvl6pPr>
            <a:lvl7pPr>
              <a:defRPr sz="1835"/>
            </a:lvl7pPr>
            <a:lvl8pPr>
              <a:defRPr sz="1835"/>
            </a:lvl8pPr>
            <a:lvl9pPr>
              <a:defRPr sz="18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1465" y="1381760"/>
            <a:ext cx="4222322" cy="5852160"/>
          </a:xfrm>
        </p:spPr>
        <p:txBody>
          <a:bodyPr/>
          <a:lstStyle>
            <a:lvl1pPr>
              <a:defRPr sz="2854"/>
            </a:lvl1pPr>
            <a:lvl2pPr>
              <a:defRPr sz="2447"/>
            </a:lvl2pPr>
            <a:lvl3pPr>
              <a:defRPr sz="2039"/>
            </a:lvl3pPr>
            <a:lvl4pPr>
              <a:defRPr sz="1835"/>
            </a:lvl4pPr>
            <a:lvl5pPr>
              <a:defRPr sz="1835"/>
            </a:lvl5pPr>
            <a:lvl6pPr>
              <a:defRPr sz="1835"/>
            </a:lvl6pPr>
            <a:lvl7pPr>
              <a:defRPr sz="1835"/>
            </a:lvl7pPr>
            <a:lvl8pPr>
              <a:defRPr sz="1835"/>
            </a:lvl8pPr>
            <a:lvl9pPr>
              <a:defRPr sz="18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905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720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xfrm>
            <a:off x="466090" y="6661573"/>
            <a:ext cx="2175087" cy="5080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ftr" sz="quarter" idx="11"/>
          </p:nvPr>
        </p:nvSpPr>
        <p:spPr>
          <a:xfrm>
            <a:off x="3184949" y="6661573"/>
            <a:ext cx="2951903" cy="5080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xfrm>
            <a:off x="6680623" y="6661573"/>
            <a:ext cx="2175087" cy="508000"/>
          </a:xfrm>
          <a:prstGeom prst="rect">
            <a:avLst/>
          </a:prstGeom>
          <a:ln/>
        </p:spPr>
        <p:txBody>
          <a:bodyPr/>
          <a:lstStyle>
            <a:lvl1pPr>
              <a:defRPr/>
            </a:lvl1pPr>
          </a:lstStyle>
          <a:p>
            <a:pPr>
              <a:defRPr/>
            </a:pPr>
            <a:fld id="{756D681A-4376-478D-B6DE-0AE7CEB608DE}" type="slidenum">
              <a:rPr lang="en-US"/>
              <a:pPr>
                <a:defRPr/>
              </a:pPr>
              <a:t>‹#›</a:t>
            </a:fld>
            <a:endParaRPr lang="en-US"/>
          </a:p>
        </p:txBody>
      </p:sp>
    </p:spTree>
    <p:extLst>
      <p:ext uri="{BB962C8B-B14F-4D97-AF65-F5344CB8AC3E}">
        <p14:creationId xmlns:p14="http://schemas.microsoft.com/office/powerpoint/2010/main" val="2930532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661CC-87BA-49FA-83D3-B46DC8EA8DD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391573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603" y="4700588"/>
            <a:ext cx="7923213"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6603" y="3100387"/>
            <a:ext cx="7923213" cy="1600201"/>
          </a:xfrm>
        </p:spPr>
        <p:txBody>
          <a:bodyPr anchor="b"/>
          <a:lstStyle>
            <a:lvl1pPr marL="0" indent="0">
              <a:buNone/>
              <a:defRPr sz="2000">
                <a:solidFill>
                  <a:schemeClr val="tx1">
                    <a:tint val="75000"/>
                  </a:schemeClr>
                </a:solidFill>
              </a:defRPr>
            </a:lvl1pPr>
            <a:lvl2pPr marL="457047" indent="0">
              <a:buNone/>
              <a:defRPr sz="1800">
                <a:solidFill>
                  <a:schemeClr val="tx1">
                    <a:tint val="75000"/>
                  </a:schemeClr>
                </a:solidFill>
              </a:defRPr>
            </a:lvl2pPr>
            <a:lvl3pPr marL="914091" indent="0">
              <a:buNone/>
              <a:defRPr sz="1600">
                <a:solidFill>
                  <a:schemeClr val="tx1">
                    <a:tint val="75000"/>
                  </a:schemeClr>
                </a:solidFill>
              </a:defRPr>
            </a:lvl3pPr>
            <a:lvl4pPr marL="1371138" indent="0">
              <a:buNone/>
              <a:defRPr sz="1400">
                <a:solidFill>
                  <a:schemeClr val="tx1">
                    <a:tint val="75000"/>
                  </a:schemeClr>
                </a:solidFill>
              </a:defRPr>
            </a:lvl4pPr>
            <a:lvl5pPr marL="1828182" indent="0">
              <a:buNone/>
              <a:defRPr sz="1400">
                <a:solidFill>
                  <a:schemeClr val="tx1">
                    <a:tint val="75000"/>
                  </a:schemeClr>
                </a:solidFill>
              </a:defRPr>
            </a:lvl5pPr>
            <a:lvl6pPr marL="2285228" indent="0">
              <a:buNone/>
              <a:defRPr sz="1400">
                <a:solidFill>
                  <a:schemeClr val="tx1">
                    <a:tint val="75000"/>
                  </a:schemeClr>
                </a:solidFill>
              </a:defRPr>
            </a:lvl6pPr>
            <a:lvl7pPr marL="2742272" indent="0">
              <a:buNone/>
              <a:defRPr sz="1400">
                <a:solidFill>
                  <a:schemeClr val="tx1">
                    <a:tint val="75000"/>
                  </a:schemeClr>
                </a:solidFill>
              </a:defRPr>
            </a:lvl7pPr>
            <a:lvl8pPr marL="3199318" indent="0">
              <a:buNone/>
              <a:defRPr sz="1400">
                <a:solidFill>
                  <a:schemeClr val="tx1">
                    <a:tint val="75000"/>
                  </a:schemeClr>
                </a:solidFill>
              </a:defRPr>
            </a:lvl8pPr>
            <a:lvl9pPr marL="365636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661CC-87BA-49FA-83D3-B46DC8EA8DD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14805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8" y="1706566"/>
            <a:ext cx="4117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7103" y="1706566"/>
            <a:ext cx="4117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661CC-87BA-49FA-83D3-B46DC8EA8DD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208096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6728" y="1636716"/>
            <a:ext cx="4117975" cy="682625"/>
          </a:xfrm>
        </p:spPr>
        <p:txBody>
          <a:bodyPr anchor="b"/>
          <a:lstStyle>
            <a:lvl1pPr marL="0" indent="0">
              <a:buNone/>
              <a:defRPr sz="2400" b="1"/>
            </a:lvl1pPr>
            <a:lvl2pPr marL="457047" indent="0">
              <a:buNone/>
              <a:defRPr sz="2000" b="1"/>
            </a:lvl2pPr>
            <a:lvl3pPr marL="914091" indent="0">
              <a:buNone/>
              <a:defRPr sz="1800" b="1"/>
            </a:lvl3pPr>
            <a:lvl4pPr marL="1371138" indent="0">
              <a:buNone/>
              <a:defRPr sz="1600" b="1"/>
            </a:lvl4pPr>
            <a:lvl5pPr marL="1828182" indent="0">
              <a:buNone/>
              <a:defRPr sz="1600" b="1"/>
            </a:lvl5pPr>
            <a:lvl6pPr marL="2285228" indent="0">
              <a:buNone/>
              <a:defRPr sz="1600" b="1"/>
            </a:lvl6pPr>
            <a:lvl7pPr marL="2742272" indent="0">
              <a:buNone/>
              <a:defRPr sz="1600" b="1"/>
            </a:lvl7pPr>
            <a:lvl8pPr marL="3199318" indent="0">
              <a:buNone/>
              <a:defRPr sz="1600" b="1"/>
            </a:lvl8pPr>
            <a:lvl9pPr marL="3656363" indent="0">
              <a:buNone/>
              <a:defRPr sz="1600" b="1"/>
            </a:lvl9pPr>
          </a:lstStyle>
          <a:p>
            <a:pPr lvl="0"/>
            <a:r>
              <a:rPr lang="en-US"/>
              <a:t>Click to edit Master text styles</a:t>
            </a:r>
          </a:p>
        </p:txBody>
      </p:sp>
      <p:sp>
        <p:nvSpPr>
          <p:cNvPr id="4" name="Content Placeholder 3"/>
          <p:cNvSpPr>
            <a:spLocks noGrp="1"/>
          </p:cNvSpPr>
          <p:nvPr>
            <p:ph sz="half" idx="2"/>
          </p:nvPr>
        </p:nvSpPr>
        <p:spPr>
          <a:xfrm>
            <a:off x="466728" y="2319339"/>
            <a:ext cx="4117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5516" y="1636716"/>
            <a:ext cx="4119562" cy="682625"/>
          </a:xfrm>
        </p:spPr>
        <p:txBody>
          <a:bodyPr anchor="b"/>
          <a:lstStyle>
            <a:lvl1pPr marL="0" indent="0">
              <a:buNone/>
              <a:defRPr sz="2400" b="1"/>
            </a:lvl1pPr>
            <a:lvl2pPr marL="457047" indent="0">
              <a:buNone/>
              <a:defRPr sz="2000" b="1"/>
            </a:lvl2pPr>
            <a:lvl3pPr marL="914091" indent="0">
              <a:buNone/>
              <a:defRPr sz="1800" b="1"/>
            </a:lvl3pPr>
            <a:lvl4pPr marL="1371138" indent="0">
              <a:buNone/>
              <a:defRPr sz="1600" b="1"/>
            </a:lvl4pPr>
            <a:lvl5pPr marL="1828182" indent="0">
              <a:buNone/>
              <a:defRPr sz="1600" b="1"/>
            </a:lvl5pPr>
            <a:lvl6pPr marL="2285228" indent="0">
              <a:buNone/>
              <a:defRPr sz="1600" b="1"/>
            </a:lvl6pPr>
            <a:lvl7pPr marL="2742272" indent="0">
              <a:buNone/>
              <a:defRPr sz="1600" b="1"/>
            </a:lvl7pPr>
            <a:lvl8pPr marL="3199318" indent="0">
              <a:buNone/>
              <a:defRPr sz="1600" b="1"/>
            </a:lvl8pPr>
            <a:lvl9pPr marL="36563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5516" y="2319339"/>
            <a:ext cx="4119562"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661CC-87BA-49FA-83D3-B46DC8EA8DDE}"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347876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661CC-87BA-49FA-83D3-B46DC8EA8DDE}"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399662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661CC-87BA-49FA-83D3-B46DC8EA8DDE}"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FBA11-663B-4514-84D5-8F20FAFC8A6F}" type="slidenum">
              <a:rPr lang="en-US" smtClean="0"/>
              <a:t>‹#›</a:t>
            </a:fld>
            <a:endParaRPr lang="en-US"/>
          </a:p>
        </p:txBody>
      </p:sp>
    </p:spTree>
    <p:extLst>
      <p:ext uri="{BB962C8B-B14F-4D97-AF65-F5344CB8AC3E}">
        <p14:creationId xmlns:p14="http://schemas.microsoft.com/office/powerpoint/2010/main" val="2836316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4513" y="161925"/>
            <a:ext cx="6946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4" tIns="47473" rIns="94944" bIns="47473" numCol="1" anchor="b" anchorCtr="0" compatLnSpc="1">
            <a:prstTxWarp prst="textNoShape">
              <a:avLst/>
            </a:prstTxWarp>
          </a:bodyPr>
          <a:lstStyle/>
          <a:p>
            <a:pPr lvl="0"/>
            <a:r>
              <a:rPr lang="th-TH" altLang="en-US"/>
              <a:t>Click to edit Master title style</a:t>
            </a:r>
          </a:p>
        </p:txBody>
      </p:sp>
      <p:sp>
        <p:nvSpPr>
          <p:cNvPr id="1027" name="Rectangle 3"/>
          <p:cNvSpPr>
            <a:spLocks noGrp="1" noChangeArrowheads="1"/>
          </p:cNvSpPr>
          <p:nvPr>
            <p:ph type="body" idx="1"/>
          </p:nvPr>
        </p:nvSpPr>
        <p:spPr bwMode="auto">
          <a:xfrm>
            <a:off x="544519" y="1381131"/>
            <a:ext cx="8599487"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4" tIns="47473" rIns="94944" bIns="47473"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p:cNvSpPr>
            <a:spLocks noChangeArrowheads="1"/>
          </p:cNvSpPr>
          <p:nvPr/>
        </p:nvSpPr>
        <p:spPr bwMode="auto">
          <a:xfrm>
            <a:off x="603250" y="1057275"/>
            <a:ext cx="8113713" cy="11588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4944" tIns="47473" rIns="94944" bIns="47473"/>
          <a:lstStyle/>
          <a:p>
            <a:endParaRPr lang="en-US"/>
          </a:p>
        </p:txBody>
      </p:sp>
    </p:spTree>
  </p:cSld>
  <p:clrMap bg1="lt1" tx1="dk1" bg2="lt2" tx2="dk2" accent1="accent1" accent2="accent2" accent3="accent3" accent4="accent4" accent5="accent5" accent6="accent6" hlink="hlink" folHlink="folHlink"/>
  <p:sldLayoutIdLst>
    <p:sldLayoutId id="2147484111" r:id="rId1"/>
    <p:sldLayoutId id="2147484114" r:id="rId2"/>
  </p:sldLayoutIdLst>
  <p:txStyles>
    <p:titleStyle>
      <a:lvl1pPr algn="l" rtl="0" eaLnBrk="0" fontAlgn="base" hangingPunct="0">
        <a:lnSpc>
          <a:spcPct val="110000"/>
        </a:lnSpc>
        <a:spcBef>
          <a:spcPct val="0"/>
        </a:spcBef>
        <a:spcAft>
          <a:spcPct val="0"/>
        </a:spcAft>
        <a:defRPr sz="3500" b="1">
          <a:solidFill>
            <a:schemeClr val="accent2"/>
          </a:solidFill>
          <a:latin typeface="+mj-lt"/>
          <a:ea typeface="MS PGothic" pitchFamily="34" charset="-128"/>
          <a:cs typeface="+mj-cs"/>
        </a:defRPr>
      </a:lvl1pPr>
      <a:lvl2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2pPr>
      <a:lvl3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3pPr>
      <a:lvl4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4pPr>
      <a:lvl5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5pPr>
      <a:lvl6pPr marL="474719"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6pPr>
      <a:lvl7pPr marL="949432"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7pPr>
      <a:lvl8pPr marL="1424147"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8pPr>
      <a:lvl9pPr marL="1898864"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9pPr>
    </p:titleStyle>
    <p:bodyStyle>
      <a:lvl1pPr marL="485448" indent="-485448" algn="l" rtl="0" eaLnBrk="0" fontAlgn="base" hangingPunct="0">
        <a:lnSpc>
          <a:spcPct val="90000"/>
        </a:lnSpc>
        <a:spcBef>
          <a:spcPct val="20000"/>
        </a:spcBef>
        <a:spcAft>
          <a:spcPct val="0"/>
        </a:spcAft>
        <a:buClr>
          <a:schemeClr val="accent2"/>
        </a:buClr>
        <a:buSzPct val="80000"/>
        <a:buFont typeface="Wingdings" pitchFamily="2" charset="2"/>
        <a:buChar char="o"/>
        <a:defRPr sz="3100" b="1">
          <a:solidFill>
            <a:schemeClr val="tx1"/>
          </a:solidFill>
          <a:latin typeface="+mn-lt"/>
          <a:ea typeface="MS PGothic" pitchFamily="34" charset="-128"/>
          <a:cs typeface="+mn-cs"/>
        </a:defRPr>
      </a:lvl1pPr>
      <a:lvl2pPr marL="940752" indent="-450545" algn="l" rtl="0" eaLnBrk="0" fontAlgn="base" hangingPunct="0">
        <a:lnSpc>
          <a:spcPct val="90000"/>
        </a:lnSpc>
        <a:spcBef>
          <a:spcPct val="20000"/>
        </a:spcBef>
        <a:spcAft>
          <a:spcPct val="0"/>
        </a:spcAft>
        <a:buClr>
          <a:schemeClr val="accent2"/>
        </a:buClr>
        <a:buSzPct val="80000"/>
        <a:buFont typeface="Wingdings" pitchFamily="2" charset="2"/>
        <a:buChar char="n"/>
        <a:defRPr sz="2900">
          <a:solidFill>
            <a:schemeClr val="tx1"/>
          </a:solidFill>
          <a:latin typeface="+mn-lt"/>
          <a:ea typeface="+mn-ea"/>
          <a:cs typeface="+mn-cs"/>
        </a:defRPr>
      </a:lvl2pPr>
      <a:lvl3pPr marL="1353222" indent="-407712" algn="l" rtl="0" eaLnBrk="0" fontAlgn="base" hangingPunct="0">
        <a:lnSpc>
          <a:spcPct val="90000"/>
        </a:lnSpc>
        <a:spcBef>
          <a:spcPct val="20000"/>
        </a:spcBef>
        <a:spcAft>
          <a:spcPct val="0"/>
        </a:spcAft>
        <a:buClr>
          <a:schemeClr val="accent2"/>
        </a:buClr>
        <a:buSzPct val="80000"/>
        <a:buFont typeface="Wingdings" pitchFamily="2" charset="2"/>
        <a:buChar char="o"/>
        <a:defRPr sz="2500">
          <a:solidFill>
            <a:schemeClr val="tx1"/>
          </a:solidFill>
          <a:latin typeface="+mn-lt"/>
          <a:ea typeface="+mn-ea"/>
          <a:cs typeface="+mn-cs"/>
        </a:defRPr>
      </a:lvl3pPr>
      <a:lvl4pPr marL="1757761" indent="-399780" algn="l" rtl="0" eaLnBrk="0" fontAlgn="base" hangingPunct="0">
        <a:lnSpc>
          <a:spcPct val="90000"/>
        </a:lnSpc>
        <a:spcBef>
          <a:spcPct val="20000"/>
        </a:spcBef>
        <a:spcAft>
          <a:spcPct val="0"/>
        </a:spcAft>
        <a:buClr>
          <a:schemeClr val="accent2"/>
        </a:buClr>
        <a:buSzPct val="80000"/>
        <a:buFont typeface="Wingdings" pitchFamily="2" charset="2"/>
        <a:buChar char="n"/>
        <a:defRPr sz="2500">
          <a:solidFill>
            <a:schemeClr val="tx1"/>
          </a:solidFill>
          <a:latin typeface="+mn-lt"/>
          <a:ea typeface="+mn-ea"/>
          <a:cs typeface="+mn-cs"/>
        </a:defRPr>
      </a:lvl4pPr>
      <a:lvl5pPr marL="2173404" indent="-410885" algn="l" rtl="0" eaLnBrk="0" fontAlgn="base" hangingPunct="0">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ea typeface="+mn-ea"/>
          <a:cs typeface="+mn-cs"/>
        </a:defRPr>
      </a:lvl5pPr>
      <a:lvl6pPr marL="2648851"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6pPr>
      <a:lvl7pPr marL="3123566"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7pPr>
      <a:lvl8pPr marL="3598284"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8pPr>
      <a:lvl9pPr marL="4072997"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9pPr>
    </p:bodyStyle>
    <p:otherStyle>
      <a:defPPr>
        <a:defRPr lang="en-US"/>
      </a:defPPr>
      <a:lvl1pPr marL="0" algn="l" defTabSz="474719" rtl="0" eaLnBrk="1" latinLnBrk="0" hangingPunct="1">
        <a:defRPr sz="1900" kern="1200">
          <a:solidFill>
            <a:schemeClr val="tx1"/>
          </a:solidFill>
          <a:latin typeface="+mn-lt"/>
          <a:ea typeface="+mn-ea"/>
          <a:cs typeface="+mn-cs"/>
        </a:defRPr>
      </a:lvl1pPr>
      <a:lvl2pPr marL="474719" algn="l" defTabSz="474719" rtl="0" eaLnBrk="1" latinLnBrk="0" hangingPunct="1">
        <a:defRPr sz="1900" kern="1200">
          <a:solidFill>
            <a:schemeClr val="tx1"/>
          </a:solidFill>
          <a:latin typeface="+mn-lt"/>
          <a:ea typeface="+mn-ea"/>
          <a:cs typeface="+mn-cs"/>
        </a:defRPr>
      </a:lvl2pPr>
      <a:lvl3pPr marL="949432" algn="l" defTabSz="474719" rtl="0" eaLnBrk="1" latinLnBrk="0" hangingPunct="1">
        <a:defRPr sz="1900" kern="1200">
          <a:solidFill>
            <a:schemeClr val="tx1"/>
          </a:solidFill>
          <a:latin typeface="+mn-lt"/>
          <a:ea typeface="+mn-ea"/>
          <a:cs typeface="+mn-cs"/>
        </a:defRPr>
      </a:lvl3pPr>
      <a:lvl4pPr marL="1424147" algn="l" defTabSz="474719" rtl="0" eaLnBrk="1" latinLnBrk="0" hangingPunct="1">
        <a:defRPr sz="1900" kern="1200">
          <a:solidFill>
            <a:schemeClr val="tx1"/>
          </a:solidFill>
          <a:latin typeface="+mn-lt"/>
          <a:ea typeface="+mn-ea"/>
          <a:cs typeface="+mn-cs"/>
        </a:defRPr>
      </a:lvl4pPr>
      <a:lvl5pPr marL="1898864" algn="l" defTabSz="474719" rtl="0" eaLnBrk="1" latinLnBrk="0" hangingPunct="1">
        <a:defRPr sz="1900" kern="1200">
          <a:solidFill>
            <a:schemeClr val="tx1"/>
          </a:solidFill>
          <a:latin typeface="+mn-lt"/>
          <a:ea typeface="+mn-ea"/>
          <a:cs typeface="+mn-cs"/>
        </a:defRPr>
      </a:lvl5pPr>
      <a:lvl6pPr marL="2373581" algn="l" defTabSz="474719" rtl="0" eaLnBrk="1" latinLnBrk="0" hangingPunct="1">
        <a:defRPr sz="1900" kern="1200">
          <a:solidFill>
            <a:schemeClr val="tx1"/>
          </a:solidFill>
          <a:latin typeface="+mn-lt"/>
          <a:ea typeface="+mn-ea"/>
          <a:cs typeface="+mn-cs"/>
        </a:defRPr>
      </a:lvl6pPr>
      <a:lvl7pPr marL="2848296" algn="l" defTabSz="474719" rtl="0" eaLnBrk="1" latinLnBrk="0" hangingPunct="1">
        <a:defRPr sz="1900" kern="1200">
          <a:solidFill>
            <a:schemeClr val="tx1"/>
          </a:solidFill>
          <a:latin typeface="+mn-lt"/>
          <a:ea typeface="+mn-ea"/>
          <a:cs typeface="+mn-cs"/>
        </a:defRPr>
      </a:lvl7pPr>
      <a:lvl8pPr marL="3323013" algn="l" defTabSz="474719" rtl="0" eaLnBrk="1" latinLnBrk="0" hangingPunct="1">
        <a:defRPr sz="1900" kern="1200">
          <a:solidFill>
            <a:schemeClr val="tx1"/>
          </a:solidFill>
          <a:latin typeface="+mn-lt"/>
          <a:ea typeface="+mn-ea"/>
          <a:cs typeface="+mn-cs"/>
        </a:defRPr>
      </a:lvl8pPr>
      <a:lvl9pPr marL="3797728" algn="l" defTabSz="47471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725" y="293689"/>
            <a:ext cx="8388350" cy="1219200"/>
          </a:xfrm>
          <a:prstGeom prst="rect">
            <a:avLst/>
          </a:prstGeom>
        </p:spPr>
        <p:txBody>
          <a:bodyPr vert="horz" lIns="91409" tIns="45704" rIns="91409" bIns="45704" rtlCol="0" anchor="ctr">
            <a:normAutofit/>
          </a:bodyPr>
          <a:lstStyle/>
          <a:p>
            <a:r>
              <a:rPr lang="en-US"/>
              <a:t>Click to edit Master title style</a:t>
            </a:r>
          </a:p>
        </p:txBody>
      </p:sp>
      <p:sp>
        <p:nvSpPr>
          <p:cNvPr id="3" name="Text Placeholder 2"/>
          <p:cNvSpPr>
            <a:spLocks noGrp="1"/>
          </p:cNvSpPr>
          <p:nvPr>
            <p:ph type="body" idx="1"/>
          </p:nvPr>
        </p:nvSpPr>
        <p:spPr>
          <a:xfrm>
            <a:off x="466725" y="1706566"/>
            <a:ext cx="8388350" cy="4827587"/>
          </a:xfrm>
          <a:prstGeom prst="rect">
            <a:avLst/>
          </a:prstGeom>
        </p:spPr>
        <p:txBody>
          <a:bodyPr vert="horz" lIns="91409" tIns="45704" rIns="91409"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6728" y="6780213"/>
            <a:ext cx="2174875" cy="388937"/>
          </a:xfrm>
          <a:prstGeom prst="rect">
            <a:avLst/>
          </a:prstGeom>
        </p:spPr>
        <p:txBody>
          <a:bodyPr vert="horz" lIns="91409" tIns="45704" rIns="91409" bIns="45704" rtlCol="0" anchor="ctr"/>
          <a:lstStyle>
            <a:lvl1pPr algn="l">
              <a:defRPr sz="1200">
                <a:solidFill>
                  <a:schemeClr val="tx1">
                    <a:tint val="75000"/>
                  </a:schemeClr>
                </a:solidFill>
              </a:defRPr>
            </a:lvl1pPr>
          </a:lstStyle>
          <a:p>
            <a:fld id="{70D661CC-87BA-49FA-83D3-B46DC8EA8DDE}" type="datetimeFigureOut">
              <a:rPr lang="en-US" smtClean="0"/>
              <a:t>11/28/2018</a:t>
            </a:fld>
            <a:endParaRPr lang="en-US"/>
          </a:p>
        </p:txBody>
      </p:sp>
      <p:sp>
        <p:nvSpPr>
          <p:cNvPr id="5" name="Footer Placeholder 4"/>
          <p:cNvSpPr>
            <a:spLocks noGrp="1"/>
          </p:cNvSpPr>
          <p:nvPr>
            <p:ph type="ftr" sz="quarter" idx="3"/>
          </p:nvPr>
        </p:nvSpPr>
        <p:spPr>
          <a:xfrm>
            <a:off x="3184526" y="6780213"/>
            <a:ext cx="2952750" cy="388937"/>
          </a:xfrm>
          <a:prstGeom prst="rect">
            <a:avLst/>
          </a:prstGeom>
        </p:spPr>
        <p:txBody>
          <a:bodyPr vert="horz" lIns="91409" tIns="45704" rIns="91409" bIns="4570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80200" y="6780213"/>
            <a:ext cx="2174875" cy="388937"/>
          </a:xfrm>
          <a:prstGeom prst="rect">
            <a:avLst/>
          </a:prstGeom>
        </p:spPr>
        <p:txBody>
          <a:bodyPr vert="horz" lIns="91409" tIns="45704" rIns="91409" bIns="45704" rtlCol="0" anchor="ctr"/>
          <a:lstStyle>
            <a:lvl1pPr algn="r">
              <a:defRPr sz="1200">
                <a:solidFill>
                  <a:schemeClr val="tx1">
                    <a:tint val="75000"/>
                  </a:schemeClr>
                </a:solidFill>
              </a:defRPr>
            </a:lvl1pPr>
          </a:lstStyle>
          <a:p>
            <a:fld id="{014FBA11-663B-4514-84D5-8F20FAFC8A6F}" type="slidenum">
              <a:rPr lang="en-US" smtClean="0"/>
              <a:t>‹#›</a:t>
            </a:fld>
            <a:endParaRPr lang="en-US"/>
          </a:p>
        </p:txBody>
      </p:sp>
    </p:spTree>
    <p:extLst>
      <p:ext uri="{BB962C8B-B14F-4D97-AF65-F5344CB8AC3E}">
        <p14:creationId xmlns:p14="http://schemas.microsoft.com/office/powerpoint/2010/main" val="126143923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defTabSz="914091" rtl="0" eaLnBrk="1" latinLnBrk="0" hangingPunct="1">
        <a:spcBef>
          <a:spcPct val="0"/>
        </a:spcBef>
        <a:buNone/>
        <a:defRPr sz="4400" kern="1200">
          <a:solidFill>
            <a:schemeClr val="tx1"/>
          </a:solidFill>
          <a:latin typeface="+mj-lt"/>
          <a:ea typeface="+mj-ea"/>
          <a:cs typeface="+mj-cs"/>
        </a:defRPr>
      </a:lvl1pPr>
    </p:titleStyle>
    <p:bodyStyle>
      <a:lvl1pPr marL="342784" indent="-342784" algn="l" defTabSz="91409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00" indent="-285653" algn="l" defTabSz="91409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13" indent="-228522" algn="l" defTabSz="91409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57"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04"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49"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95"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41"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86" indent="-228522" algn="l" defTabSz="9140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91" rtl="0" eaLnBrk="1" latinLnBrk="0" hangingPunct="1">
        <a:defRPr sz="1800" kern="1200">
          <a:solidFill>
            <a:schemeClr val="tx1"/>
          </a:solidFill>
          <a:latin typeface="+mn-lt"/>
          <a:ea typeface="+mn-ea"/>
          <a:cs typeface="+mn-cs"/>
        </a:defRPr>
      </a:lvl1pPr>
      <a:lvl2pPr marL="457047" algn="l" defTabSz="914091" rtl="0" eaLnBrk="1" latinLnBrk="0" hangingPunct="1">
        <a:defRPr sz="1800" kern="1200">
          <a:solidFill>
            <a:schemeClr val="tx1"/>
          </a:solidFill>
          <a:latin typeface="+mn-lt"/>
          <a:ea typeface="+mn-ea"/>
          <a:cs typeface="+mn-cs"/>
        </a:defRPr>
      </a:lvl2pPr>
      <a:lvl3pPr marL="914091" algn="l" defTabSz="914091" rtl="0" eaLnBrk="1" latinLnBrk="0" hangingPunct="1">
        <a:defRPr sz="1800" kern="1200">
          <a:solidFill>
            <a:schemeClr val="tx1"/>
          </a:solidFill>
          <a:latin typeface="+mn-lt"/>
          <a:ea typeface="+mn-ea"/>
          <a:cs typeface="+mn-cs"/>
        </a:defRPr>
      </a:lvl3pPr>
      <a:lvl4pPr marL="1371138" algn="l" defTabSz="914091" rtl="0" eaLnBrk="1" latinLnBrk="0" hangingPunct="1">
        <a:defRPr sz="1800" kern="1200">
          <a:solidFill>
            <a:schemeClr val="tx1"/>
          </a:solidFill>
          <a:latin typeface="+mn-lt"/>
          <a:ea typeface="+mn-ea"/>
          <a:cs typeface="+mn-cs"/>
        </a:defRPr>
      </a:lvl4pPr>
      <a:lvl5pPr marL="1828182" algn="l" defTabSz="914091" rtl="0" eaLnBrk="1" latinLnBrk="0" hangingPunct="1">
        <a:defRPr sz="1800" kern="1200">
          <a:solidFill>
            <a:schemeClr val="tx1"/>
          </a:solidFill>
          <a:latin typeface="+mn-lt"/>
          <a:ea typeface="+mn-ea"/>
          <a:cs typeface="+mn-cs"/>
        </a:defRPr>
      </a:lvl5pPr>
      <a:lvl6pPr marL="2285228" algn="l" defTabSz="914091" rtl="0" eaLnBrk="1" latinLnBrk="0" hangingPunct="1">
        <a:defRPr sz="1800" kern="1200">
          <a:solidFill>
            <a:schemeClr val="tx1"/>
          </a:solidFill>
          <a:latin typeface="+mn-lt"/>
          <a:ea typeface="+mn-ea"/>
          <a:cs typeface="+mn-cs"/>
        </a:defRPr>
      </a:lvl6pPr>
      <a:lvl7pPr marL="2742272" algn="l" defTabSz="914091" rtl="0" eaLnBrk="1" latinLnBrk="0" hangingPunct="1">
        <a:defRPr sz="1800" kern="1200">
          <a:solidFill>
            <a:schemeClr val="tx1"/>
          </a:solidFill>
          <a:latin typeface="+mn-lt"/>
          <a:ea typeface="+mn-ea"/>
          <a:cs typeface="+mn-cs"/>
        </a:defRPr>
      </a:lvl7pPr>
      <a:lvl8pPr marL="3199318" algn="l" defTabSz="914091" rtl="0" eaLnBrk="1" latinLnBrk="0" hangingPunct="1">
        <a:defRPr sz="1800" kern="1200">
          <a:solidFill>
            <a:schemeClr val="tx1"/>
          </a:solidFill>
          <a:latin typeface="+mn-lt"/>
          <a:ea typeface="+mn-ea"/>
          <a:cs typeface="+mn-cs"/>
        </a:defRPr>
      </a:lvl8pPr>
      <a:lvl9pPr marL="3656363" algn="l" defTabSz="9140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43771" y="162560"/>
            <a:ext cx="694765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07" tIns="47505" rIns="95007" bIns="47505" numCol="1" anchor="b" anchorCtr="0" compatLnSpc="1">
            <a:prstTxWarp prst="textNoShape">
              <a:avLst/>
            </a:prstTxWarp>
          </a:bodyPr>
          <a:lstStyle/>
          <a:p>
            <a:pPr lvl="0"/>
            <a:r>
              <a:rPr lang="th-TH" altLang="en-US"/>
              <a:t>Click to edit Master title style</a:t>
            </a:r>
          </a:p>
        </p:txBody>
      </p:sp>
      <p:sp>
        <p:nvSpPr>
          <p:cNvPr id="2051" name="Rectangle 3"/>
          <p:cNvSpPr>
            <a:spLocks noGrp="1" noChangeArrowheads="1"/>
          </p:cNvSpPr>
          <p:nvPr>
            <p:ph type="body" idx="1"/>
          </p:nvPr>
        </p:nvSpPr>
        <p:spPr bwMode="auto">
          <a:xfrm>
            <a:off x="543772" y="1381760"/>
            <a:ext cx="8600008"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07" tIns="47505" rIns="95007" bIns="47505"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2052" name="AutoShape 4"/>
          <p:cNvSpPr>
            <a:spLocks noChangeArrowheads="1"/>
          </p:cNvSpPr>
          <p:nvPr/>
        </p:nvSpPr>
        <p:spPr bwMode="auto">
          <a:xfrm>
            <a:off x="603655" y="1056643"/>
            <a:ext cx="8112879" cy="116841"/>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5007" tIns="47505" rIns="95007" bIns="47505"/>
          <a:lstStyle/>
          <a:p>
            <a:pPr algn="l"/>
            <a:endParaRPr lang="en-US" sz="180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33689926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61" r:id="rId12"/>
  </p:sldLayoutIdLst>
  <p:txStyles>
    <p:titleStyle>
      <a:lvl1pPr algn="l" rtl="0" eaLnBrk="0" fontAlgn="base" hangingPunct="0">
        <a:lnSpc>
          <a:spcPct val="110000"/>
        </a:lnSpc>
        <a:spcBef>
          <a:spcPct val="0"/>
        </a:spcBef>
        <a:spcAft>
          <a:spcPct val="0"/>
        </a:spcAft>
        <a:defRPr sz="3500" b="1">
          <a:solidFill>
            <a:schemeClr val="accent2"/>
          </a:solidFill>
          <a:latin typeface="+mj-lt"/>
          <a:ea typeface="ＭＳ Ｐゴシック" charset="0"/>
          <a:cs typeface="ＭＳ Ｐゴシック" pitchFamily="34" charset="-128"/>
        </a:defRPr>
      </a:lvl1pPr>
      <a:lvl2pPr algn="l" rtl="0" eaLnBrk="0" fontAlgn="base" hangingPunct="0">
        <a:lnSpc>
          <a:spcPct val="110000"/>
        </a:lnSpc>
        <a:spcBef>
          <a:spcPct val="0"/>
        </a:spcBef>
        <a:spcAft>
          <a:spcPct val="0"/>
        </a:spcAft>
        <a:defRPr sz="3500" b="1">
          <a:solidFill>
            <a:schemeClr val="accent2"/>
          </a:solidFill>
          <a:latin typeface="Arial" charset="0"/>
          <a:ea typeface="ＭＳ Ｐゴシック" charset="0"/>
          <a:cs typeface="ＭＳ Ｐゴシック" pitchFamily="34" charset="-128"/>
        </a:defRPr>
      </a:lvl2pPr>
      <a:lvl3pPr algn="l" rtl="0" eaLnBrk="0" fontAlgn="base" hangingPunct="0">
        <a:lnSpc>
          <a:spcPct val="110000"/>
        </a:lnSpc>
        <a:spcBef>
          <a:spcPct val="0"/>
        </a:spcBef>
        <a:spcAft>
          <a:spcPct val="0"/>
        </a:spcAft>
        <a:defRPr sz="3500" b="1">
          <a:solidFill>
            <a:schemeClr val="accent2"/>
          </a:solidFill>
          <a:latin typeface="Arial" charset="0"/>
          <a:ea typeface="ＭＳ Ｐゴシック" charset="0"/>
          <a:cs typeface="ＭＳ Ｐゴシック" pitchFamily="34" charset="-128"/>
        </a:defRPr>
      </a:lvl3pPr>
      <a:lvl4pPr algn="l" rtl="0" eaLnBrk="0" fontAlgn="base" hangingPunct="0">
        <a:lnSpc>
          <a:spcPct val="110000"/>
        </a:lnSpc>
        <a:spcBef>
          <a:spcPct val="0"/>
        </a:spcBef>
        <a:spcAft>
          <a:spcPct val="0"/>
        </a:spcAft>
        <a:defRPr sz="3500" b="1">
          <a:solidFill>
            <a:schemeClr val="accent2"/>
          </a:solidFill>
          <a:latin typeface="Arial" charset="0"/>
          <a:ea typeface="ＭＳ Ｐゴシック" charset="0"/>
          <a:cs typeface="ＭＳ Ｐゴシック" pitchFamily="34" charset="-128"/>
        </a:defRPr>
      </a:lvl4pPr>
      <a:lvl5pPr algn="l" rtl="0" eaLnBrk="0" fontAlgn="base" hangingPunct="0">
        <a:lnSpc>
          <a:spcPct val="110000"/>
        </a:lnSpc>
        <a:spcBef>
          <a:spcPct val="0"/>
        </a:spcBef>
        <a:spcAft>
          <a:spcPct val="0"/>
        </a:spcAft>
        <a:defRPr sz="3500" b="1">
          <a:solidFill>
            <a:schemeClr val="accent2"/>
          </a:solidFill>
          <a:latin typeface="Arial" charset="0"/>
          <a:ea typeface="ＭＳ Ｐゴシック" charset="0"/>
          <a:cs typeface="ＭＳ Ｐゴシック" pitchFamily="34" charset="-128"/>
        </a:defRPr>
      </a:lvl5pPr>
      <a:lvl6pPr marL="475037" algn="l" rtl="0" fontAlgn="base">
        <a:lnSpc>
          <a:spcPct val="110000"/>
        </a:lnSpc>
        <a:spcBef>
          <a:spcPct val="0"/>
        </a:spcBef>
        <a:spcAft>
          <a:spcPct val="0"/>
        </a:spcAft>
        <a:defRPr sz="3500" b="1">
          <a:solidFill>
            <a:schemeClr val="accent2"/>
          </a:solidFill>
          <a:latin typeface="Arial" charset="0"/>
        </a:defRPr>
      </a:lvl6pPr>
      <a:lvl7pPr marL="950075" algn="l" rtl="0" fontAlgn="base">
        <a:lnSpc>
          <a:spcPct val="110000"/>
        </a:lnSpc>
        <a:spcBef>
          <a:spcPct val="0"/>
        </a:spcBef>
        <a:spcAft>
          <a:spcPct val="0"/>
        </a:spcAft>
        <a:defRPr sz="3500" b="1">
          <a:solidFill>
            <a:schemeClr val="accent2"/>
          </a:solidFill>
          <a:latin typeface="Arial" charset="0"/>
        </a:defRPr>
      </a:lvl7pPr>
      <a:lvl8pPr marL="1425111" algn="l" rtl="0" fontAlgn="base">
        <a:lnSpc>
          <a:spcPct val="110000"/>
        </a:lnSpc>
        <a:spcBef>
          <a:spcPct val="0"/>
        </a:spcBef>
        <a:spcAft>
          <a:spcPct val="0"/>
        </a:spcAft>
        <a:defRPr sz="3500" b="1">
          <a:solidFill>
            <a:schemeClr val="accent2"/>
          </a:solidFill>
          <a:latin typeface="Arial" charset="0"/>
        </a:defRPr>
      </a:lvl8pPr>
      <a:lvl9pPr marL="1900149" algn="l" rtl="0" fontAlgn="base">
        <a:lnSpc>
          <a:spcPct val="110000"/>
        </a:lnSpc>
        <a:spcBef>
          <a:spcPct val="0"/>
        </a:spcBef>
        <a:spcAft>
          <a:spcPct val="0"/>
        </a:spcAft>
        <a:defRPr sz="3500" b="1">
          <a:solidFill>
            <a:schemeClr val="accent2"/>
          </a:solidFill>
          <a:latin typeface="Arial" charset="0"/>
        </a:defRPr>
      </a:lvl9pPr>
    </p:titleStyle>
    <p:bodyStyle>
      <a:lvl1pPr marL="486693" indent="-486693" algn="l" rtl="0" eaLnBrk="0" fontAlgn="base" hangingPunct="0">
        <a:lnSpc>
          <a:spcPct val="90000"/>
        </a:lnSpc>
        <a:spcBef>
          <a:spcPct val="20000"/>
        </a:spcBef>
        <a:spcAft>
          <a:spcPct val="0"/>
        </a:spcAft>
        <a:buClr>
          <a:schemeClr val="accent2"/>
        </a:buClr>
        <a:buSzPct val="80000"/>
        <a:buFont typeface="Wingdings" pitchFamily="2" charset="2"/>
        <a:buChar char="o"/>
        <a:defRPr sz="3100" b="1">
          <a:solidFill>
            <a:schemeClr val="tx1"/>
          </a:solidFill>
          <a:latin typeface="+mn-lt"/>
          <a:ea typeface="ＭＳ Ｐゴシック" charset="0"/>
          <a:cs typeface="ＭＳ Ｐゴシック" pitchFamily="34" charset="-128"/>
        </a:defRPr>
      </a:lvl1pPr>
      <a:lvl2pPr marL="942041" indent="-452047" algn="l" rtl="0" eaLnBrk="0" fontAlgn="base" hangingPunct="0">
        <a:lnSpc>
          <a:spcPct val="90000"/>
        </a:lnSpc>
        <a:spcBef>
          <a:spcPct val="20000"/>
        </a:spcBef>
        <a:spcAft>
          <a:spcPct val="0"/>
        </a:spcAft>
        <a:buClr>
          <a:schemeClr val="accent2"/>
        </a:buClr>
        <a:buSzPct val="80000"/>
        <a:buFont typeface="Wingdings" pitchFamily="2" charset="2"/>
        <a:buChar char="n"/>
        <a:defRPr sz="2900">
          <a:solidFill>
            <a:schemeClr val="tx1"/>
          </a:solidFill>
          <a:latin typeface="+mn-lt"/>
          <a:ea typeface="ＭＳ Ｐゴシック" pitchFamily="34" charset="-128"/>
          <a:cs typeface="ＭＳ Ｐゴシック" pitchFamily="34" charset="-128"/>
        </a:defRPr>
      </a:lvl2pPr>
      <a:lvl3pPr marL="1354493" indent="-409153" algn="l" rtl="0" eaLnBrk="0" fontAlgn="base" hangingPunct="0">
        <a:lnSpc>
          <a:spcPct val="90000"/>
        </a:lnSpc>
        <a:spcBef>
          <a:spcPct val="20000"/>
        </a:spcBef>
        <a:spcAft>
          <a:spcPct val="0"/>
        </a:spcAft>
        <a:buClr>
          <a:schemeClr val="accent2"/>
        </a:buClr>
        <a:buSzPct val="80000"/>
        <a:buFont typeface="Wingdings" pitchFamily="2" charset="2"/>
        <a:buChar char="o"/>
        <a:defRPr sz="2500">
          <a:solidFill>
            <a:schemeClr val="tx1"/>
          </a:solidFill>
          <a:latin typeface="+mn-lt"/>
          <a:ea typeface="ＭＳ Ｐゴシック" pitchFamily="34" charset="-128"/>
          <a:cs typeface="ＭＳ Ｐゴシック" pitchFamily="34" charset="-128"/>
        </a:defRPr>
      </a:lvl3pPr>
      <a:lvl4pPr marL="1758694" indent="-400903" algn="l" rtl="0" eaLnBrk="0" fontAlgn="base" hangingPunct="0">
        <a:lnSpc>
          <a:spcPct val="90000"/>
        </a:lnSpc>
        <a:spcBef>
          <a:spcPct val="20000"/>
        </a:spcBef>
        <a:spcAft>
          <a:spcPct val="0"/>
        </a:spcAft>
        <a:buClr>
          <a:schemeClr val="accent2"/>
        </a:buClr>
        <a:buSzPct val="80000"/>
        <a:buFont typeface="Wingdings" pitchFamily="2" charset="2"/>
        <a:buChar char="n"/>
        <a:defRPr sz="2500">
          <a:solidFill>
            <a:schemeClr val="tx1"/>
          </a:solidFill>
          <a:latin typeface="+mn-lt"/>
          <a:ea typeface="ＭＳ Ｐゴシック" pitchFamily="34" charset="-128"/>
          <a:cs typeface="ＭＳ Ｐゴシック" pitchFamily="34" charset="-128"/>
        </a:defRPr>
      </a:lvl4pPr>
      <a:lvl5pPr marL="2174445" indent="-412452" algn="l" rtl="0" eaLnBrk="0" fontAlgn="base" hangingPunct="0">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ea typeface="ＭＳ Ｐゴシック" pitchFamily="34" charset="-128"/>
          <a:cs typeface="ＭＳ Ｐゴシック" pitchFamily="34" charset="-128"/>
        </a:defRPr>
      </a:lvl5pPr>
      <a:lvl6pPr marL="2650643" indent="-414009" algn="l" rtl="0" fontAlgn="base">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defRPr>
      </a:lvl6pPr>
      <a:lvl7pPr marL="3125680" indent="-414009" algn="l" rtl="0" fontAlgn="base">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defRPr>
      </a:lvl7pPr>
      <a:lvl8pPr marL="3600717" indent="-414009" algn="l" rtl="0" fontAlgn="base">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defRPr>
      </a:lvl8pPr>
      <a:lvl9pPr marL="4075754" indent="-414009" algn="l" rtl="0" fontAlgn="base">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defRPr>
      </a:lvl9pPr>
    </p:bodyStyle>
    <p:otherStyle>
      <a:defPPr>
        <a:defRPr lang="en-US"/>
      </a:defPPr>
      <a:lvl1pPr marL="0" algn="l" defTabSz="950075" rtl="0" eaLnBrk="1" latinLnBrk="0" hangingPunct="1">
        <a:defRPr sz="1900" kern="1200">
          <a:solidFill>
            <a:schemeClr val="tx1"/>
          </a:solidFill>
          <a:latin typeface="+mn-lt"/>
          <a:ea typeface="+mn-ea"/>
          <a:cs typeface="+mn-cs"/>
        </a:defRPr>
      </a:lvl1pPr>
      <a:lvl2pPr marL="475037" algn="l" defTabSz="950075" rtl="0" eaLnBrk="1" latinLnBrk="0" hangingPunct="1">
        <a:defRPr sz="1900" kern="1200">
          <a:solidFill>
            <a:schemeClr val="tx1"/>
          </a:solidFill>
          <a:latin typeface="+mn-lt"/>
          <a:ea typeface="+mn-ea"/>
          <a:cs typeface="+mn-cs"/>
        </a:defRPr>
      </a:lvl2pPr>
      <a:lvl3pPr marL="950075" algn="l" defTabSz="950075" rtl="0" eaLnBrk="1" latinLnBrk="0" hangingPunct="1">
        <a:defRPr sz="1900" kern="1200">
          <a:solidFill>
            <a:schemeClr val="tx1"/>
          </a:solidFill>
          <a:latin typeface="+mn-lt"/>
          <a:ea typeface="+mn-ea"/>
          <a:cs typeface="+mn-cs"/>
        </a:defRPr>
      </a:lvl3pPr>
      <a:lvl4pPr marL="1425111" algn="l" defTabSz="950075" rtl="0" eaLnBrk="1" latinLnBrk="0" hangingPunct="1">
        <a:defRPr sz="1900" kern="1200">
          <a:solidFill>
            <a:schemeClr val="tx1"/>
          </a:solidFill>
          <a:latin typeface="+mn-lt"/>
          <a:ea typeface="+mn-ea"/>
          <a:cs typeface="+mn-cs"/>
        </a:defRPr>
      </a:lvl4pPr>
      <a:lvl5pPr marL="1900149" algn="l" defTabSz="950075" rtl="0" eaLnBrk="1" latinLnBrk="0" hangingPunct="1">
        <a:defRPr sz="1900" kern="1200">
          <a:solidFill>
            <a:schemeClr val="tx1"/>
          </a:solidFill>
          <a:latin typeface="+mn-lt"/>
          <a:ea typeface="+mn-ea"/>
          <a:cs typeface="+mn-cs"/>
        </a:defRPr>
      </a:lvl5pPr>
      <a:lvl6pPr marL="2375187" algn="l" defTabSz="950075" rtl="0" eaLnBrk="1" latinLnBrk="0" hangingPunct="1">
        <a:defRPr sz="1900" kern="1200">
          <a:solidFill>
            <a:schemeClr val="tx1"/>
          </a:solidFill>
          <a:latin typeface="+mn-lt"/>
          <a:ea typeface="+mn-ea"/>
          <a:cs typeface="+mn-cs"/>
        </a:defRPr>
      </a:lvl6pPr>
      <a:lvl7pPr marL="2850223" algn="l" defTabSz="950075" rtl="0" eaLnBrk="1" latinLnBrk="0" hangingPunct="1">
        <a:defRPr sz="1900" kern="1200">
          <a:solidFill>
            <a:schemeClr val="tx1"/>
          </a:solidFill>
          <a:latin typeface="+mn-lt"/>
          <a:ea typeface="+mn-ea"/>
          <a:cs typeface="+mn-cs"/>
        </a:defRPr>
      </a:lvl7pPr>
      <a:lvl8pPr marL="3325261" algn="l" defTabSz="950075" rtl="0" eaLnBrk="1" latinLnBrk="0" hangingPunct="1">
        <a:defRPr sz="1900" kern="1200">
          <a:solidFill>
            <a:schemeClr val="tx1"/>
          </a:solidFill>
          <a:latin typeface="+mn-lt"/>
          <a:ea typeface="+mn-ea"/>
          <a:cs typeface="+mn-cs"/>
        </a:defRPr>
      </a:lvl8pPr>
      <a:lvl9pPr marL="3800298" algn="l" defTabSz="95007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4513" y="161925"/>
            <a:ext cx="6946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4" tIns="47473" rIns="94944" bIns="47473" numCol="1" anchor="b" anchorCtr="0" compatLnSpc="1">
            <a:prstTxWarp prst="textNoShape">
              <a:avLst/>
            </a:prstTxWarp>
          </a:bodyPr>
          <a:lstStyle/>
          <a:p>
            <a:pPr lvl="0"/>
            <a:r>
              <a:rPr lang="th-TH" altLang="en-US"/>
              <a:t>Click to edit Master title style</a:t>
            </a:r>
          </a:p>
        </p:txBody>
      </p:sp>
      <p:sp>
        <p:nvSpPr>
          <p:cNvPr id="1027" name="Rectangle 3"/>
          <p:cNvSpPr>
            <a:spLocks noGrp="1" noChangeArrowheads="1"/>
          </p:cNvSpPr>
          <p:nvPr>
            <p:ph type="body" idx="1"/>
          </p:nvPr>
        </p:nvSpPr>
        <p:spPr bwMode="auto">
          <a:xfrm>
            <a:off x="544519" y="1381131"/>
            <a:ext cx="8599487"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4" tIns="47473" rIns="94944" bIns="47473"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p:cNvSpPr>
            <a:spLocks noChangeArrowheads="1"/>
          </p:cNvSpPr>
          <p:nvPr/>
        </p:nvSpPr>
        <p:spPr bwMode="auto">
          <a:xfrm>
            <a:off x="603250" y="1057275"/>
            <a:ext cx="8113713" cy="11588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4944" tIns="47473" rIns="94944" bIns="47473"/>
          <a:lstStyle/>
          <a:p>
            <a:endParaRPr lang="en-US">
              <a:solidFill>
                <a:srgbClr val="000000"/>
              </a:solidFill>
              <a:cs typeface="Angsana New"/>
            </a:endParaRPr>
          </a:p>
        </p:txBody>
      </p:sp>
    </p:spTree>
    <p:extLst>
      <p:ext uri="{BB962C8B-B14F-4D97-AF65-F5344CB8AC3E}">
        <p14:creationId xmlns:p14="http://schemas.microsoft.com/office/powerpoint/2010/main" val="2147935317"/>
      </p:ext>
    </p:extLst>
  </p:cSld>
  <p:clrMap bg1="lt1" tx1="dk1" bg2="lt2" tx2="dk2" accent1="accent1" accent2="accent2" accent3="accent3" accent4="accent4" accent5="accent5" accent6="accent6" hlink="hlink" folHlink="folHlink"/>
  <p:sldLayoutIdLst>
    <p:sldLayoutId id="2147484159" r:id="rId1"/>
    <p:sldLayoutId id="2147484160" r:id="rId2"/>
  </p:sldLayoutIdLst>
  <p:txStyles>
    <p:titleStyle>
      <a:lvl1pPr algn="l" rtl="0" eaLnBrk="0" fontAlgn="base" hangingPunct="0">
        <a:lnSpc>
          <a:spcPct val="110000"/>
        </a:lnSpc>
        <a:spcBef>
          <a:spcPct val="0"/>
        </a:spcBef>
        <a:spcAft>
          <a:spcPct val="0"/>
        </a:spcAft>
        <a:defRPr sz="3500" b="1">
          <a:solidFill>
            <a:schemeClr val="accent2"/>
          </a:solidFill>
          <a:latin typeface="+mj-lt"/>
          <a:ea typeface="MS PGothic" pitchFamily="34" charset="-128"/>
          <a:cs typeface="+mj-cs"/>
        </a:defRPr>
      </a:lvl1pPr>
      <a:lvl2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2pPr>
      <a:lvl3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3pPr>
      <a:lvl4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4pPr>
      <a:lvl5pPr algn="l" rtl="0" eaLnBrk="0" fontAlgn="base" hangingPunct="0">
        <a:lnSpc>
          <a:spcPct val="110000"/>
        </a:lnSpc>
        <a:spcBef>
          <a:spcPct val="0"/>
        </a:spcBef>
        <a:spcAft>
          <a:spcPct val="0"/>
        </a:spcAft>
        <a:defRPr sz="3500" b="1">
          <a:solidFill>
            <a:schemeClr val="accent2"/>
          </a:solidFill>
          <a:latin typeface="Arial" charset="0"/>
          <a:ea typeface="MS PGothic" pitchFamily="34" charset="-128"/>
          <a:cs typeface="Angsana New" pitchFamily="18" charset="0"/>
        </a:defRPr>
      </a:lvl5pPr>
      <a:lvl6pPr marL="474719"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6pPr>
      <a:lvl7pPr marL="949432"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7pPr>
      <a:lvl8pPr marL="1424147"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8pPr>
      <a:lvl9pPr marL="1898864" algn="l" rtl="0" fontAlgn="base">
        <a:lnSpc>
          <a:spcPct val="110000"/>
        </a:lnSpc>
        <a:spcBef>
          <a:spcPct val="0"/>
        </a:spcBef>
        <a:spcAft>
          <a:spcPct val="0"/>
        </a:spcAft>
        <a:defRPr sz="3500" b="1">
          <a:solidFill>
            <a:schemeClr val="accent2"/>
          </a:solidFill>
          <a:latin typeface="Arial" charset="0"/>
          <a:ea typeface="Angsana New" pitchFamily="18" charset="0"/>
          <a:cs typeface="Angsana New" pitchFamily="18" charset="0"/>
        </a:defRPr>
      </a:lvl9pPr>
    </p:titleStyle>
    <p:bodyStyle>
      <a:lvl1pPr marL="485448" indent="-485448" algn="l" rtl="0" eaLnBrk="0" fontAlgn="base" hangingPunct="0">
        <a:lnSpc>
          <a:spcPct val="90000"/>
        </a:lnSpc>
        <a:spcBef>
          <a:spcPct val="20000"/>
        </a:spcBef>
        <a:spcAft>
          <a:spcPct val="0"/>
        </a:spcAft>
        <a:buClr>
          <a:schemeClr val="accent2"/>
        </a:buClr>
        <a:buSzPct val="80000"/>
        <a:buFont typeface="Wingdings" pitchFamily="2" charset="2"/>
        <a:buChar char="o"/>
        <a:defRPr sz="3100" b="1">
          <a:solidFill>
            <a:schemeClr val="tx1"/>
          </a:solidFill>
          <a:latin typeface="+mn-lt"/>
          <a:ea typeface="MS PGothic" pitchFamily="34" charset="-128"/>
          <a:cs typeface="+mn-cs"/>
        </a:defRPr>
      </a:lvl1pPr>
      <a:lvl2pPr marL="940752" indent="-450545" algn="l" rtl="0" eaLnBrk="0" fontAlgn="base" hangingPunct="0">
        <a:lnSpc>
          <a:spcPct val="90000"/>
        </a:lnSpc>
        <a:spcBef>
          <a:spcPct val="20000"/>
        </a:spcBef>
        <a:spcAft>
          <a:spcPct val="0"/>
        </a:spcAft>
        <a:buClr>
          <a:schemeClr val="accent2"/>
        </a:buClr>
        <a:buSzPct val="80000"/>
        <a:buFont typeface="Wingdings" pitchFamily="2" charset="2"/>
        <a:buChar char="n"/>
        <a:defRPr sz="2900">
          <a:solidFill>
            <a:schemeClr val="tx1"/>
          </a:solidFill>
          <a:latin typeface="+mn-lt"/>
          <a:ea typeface="+mn-ea"/>
          <a:cs typeface="+mn-cs"/>
        </a:defRPr>
      </a:lvl2pPr>
      <a:lvl3pPr marL="1353222" indent="-407712" algn="l" rtl="0" eaLnBrk="0" fontAlgn="base" hangingPunct="0">
        <a:lnSpc>
          <a:spcPct val="90000"/>
        </a:lnSpc>
        <a:spcBef>
          <a:spcPct val="20000"/>
        </a:spcBef>
        <a:spcAft>
          <a:spcPct val="0"/>
        </a:spcAft>
        <a:buClr>
          <a:schemeClr val="accent2"/>
        </a:buClr>
        <a:buSzPct val="80000"/>
        <a:buFont typeface="Wingdings" pitchFamily="2" charset="2"/>
        <a:buChar char="o"/>
        <a:defRPr sz="2500">
          <a:solidFill>
            <a:schemeClr val="tx1"/>
          </a:solidFill>
          <a:latin typeface="+mn-lt"/>
          <a:ea typeface="+mn-ea"/>
          <a:cs typeface="+mn-cs"/>
        </a:defRPr>
      </a:lvl3pPr>
      <a:lvl4pPr marL="1757761" indent="-399780" algn="l" rtl="0" eaLnBrk="0" fontAlgn="base" hangingPunct="0">
        <a:lnSpc>
          <a:spcPct val="90000"/>
        </a:lnSpc>
        <a:spcBef>
          <a:spcPct val="20000"/>
        </a:spcBef>
        <a:spcAft>
          <a:spcPct val="0"/>
        </a:spcAft>
        <a:buClr>
          <a:schemeClr val="accent2"/>
        </a:buClr>
        <a:buSzPct val="80000"/>
        <a:buFont typeface="Wingdings" pitchFamily="2" charset="2"/>
        <a:buChar char="n"/>
        <a:defRPr sz="2500">
          <a:solidFill>
            <a:schemeClr val="tx1"/>
          </a:solidFill>
          <a:latin typeface="+mn-lt"/>
          <a:ea typeface="+mn-ea"/>
          <a:cs typeface="+mn-cs"/>
        </a:defRPr>
      </a:lvl4pPr>
      <a:lvl5pPr marL="2173404" indent="-410885" algn="l" rtl="0" eaLnBrk="0" fontAlgn="base" hangingPunct="0">
        <a:lnSpc>
          <a:spcPct val="90000"/>
        </a:lnSpc>
        <a:spcBef>
          <a:spcPct val="25000"/>
        </a:spcBef>
        <a:spcAft>
          <a:spcPct val="0"/>
        </a:spcAft>
        <a:buClr>
          <a:schemeClr val="accent2"/>
        </a:buClr>
        <a:buSzPct val="80000"/>
        <a:buFont typeface="Wingdings" pitchFamily="2" charset="2"/>
        <a:buChar char="§"/>
        <a:defRPr sz="2500">
          <a:solidFill>
            <a:schemeClr val="tx1"/>
          </a:solidFill>
          <a:latin typeface="+mn-lt"/>
          <a:ea typeface="+mn-ea"/>
          <a:cs typeface="+mn-cs"/>
        </a:defRPr>
      </a:lvl5pPr>
      <a:lvl6pPr marL="2648851"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6pPr>
      <a:lvl7pPr marL="3123566"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7pPr>
      <a:lvl8pPr marL="3598284"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8pPr>
      <a:lvl9pPr marL="4072997" indent="-413729" algn="l" rtl="0" fontAlgn="base">
        <a:lnSpc>
          <a:spcPct val="90000"/>
        </a:lnSpc>
        <a:spcBef>
          <a:spcPct val="25000"/>
        </a:spcBef>
        <a:spcAft>
          <a:spcPct val="0"/>
        </a:spcAft>
        <a:buClr>
          <a:schemeClr val="accent2"/>
        </a:buClr>
        <a:buSzPct val="80000"/>
        <a:buFont typeface="Wingdings" charset="2"/>
        <a:buChar char="§"/>
        <a:defRPr sz="2500">
          <a:solidFill>
            <a:schemeClr val="tx1"/>
          </a:solidFill>
          <a:latin typeface="+mn-lt"/>
          <a:ea typeface="+mn-ea"/>
          <a:cs typeface="+mn-cs"/>
        </a:defRPr>
      </a:lvl9pPr>
    </p:bodyStyle>
    <p:otherStyle>
      <a:defPPr>
        <a:defRPr lang="en-US"/>
      </a:defPPr>
      <a:lvl1pPr marL="0" algn="l" defTabSz="474719" rtl="0" eaLnBrk="1" latinLnBrk="0" hangingPunct="1">
        <a:defRPr sz="1900" kern="1200">
          <a:solidFill>
            <a:schemeClr val="tx1"/>
          </a:solidFill>
          <a:latin typeface="+mn-lt"/>
          <a:ea typeface="+mn-ea"/>
          <a:cs typeface="+mn-cs"/>
        </a:defRPr>
      </a:lvl1pPr>
      <a:lvl2pPr marL="474719" algn="l" defTabSz="474719" rtl="0" eaLnBrk="1" latinLnBrk="0" hangingPunct="1">
        <a:defRPr sz="1900" kern="1200">
          <a:solidFill>
            <a:schemeClr val="tx1"/>
          </a:solidFill>
          <a:latin typeface="+mn-lt"/>
          <a:ea typeface="+mn-ea"/>
          <a:cs typeface="+mn-cs"/>
        </a:defRPr>
      </a:lvl2pPr>
      <a:lvl3pPr marL="949432" algn="l" defTabSz="474719" rtl="0" eaLnBrk="1" latinLnBrk="0" hangingPunct="1">
        <a:defRPr sz="1900" kern="1200">
          <a:solidFill>
            <a:schemeClr val="tx1"/>
          </a:solidFill>
          <a:latin typeface="+mn-lt"/>
          <a:ea typeface="+mn-ea"/>
          <a:cs typeface="+mn-cs"/>
        </a:defRPr>
      </a:lvl3pPr>
      <a:lvl4pPr marL="1424147" algn="l" defTabSz="474719" rtl="0" eaLnBrk="1" latinLnBrk="0" hangingPunct="1">
        <a:defRPr sz="1900" kern="1200">
          <a:solidFill>
            <a:schemeClr val="tx1"/>
          </a:solidFill>
          <a:latin typeface="+mn-lt"/>
          <a:ea typeface="+mn-ea"/>
          <a:cs typeface="+mn-cs"/>
        </a:defRPr>
      </a:lvl4pPr>
      <a:lvl5pPr marL="1898864" algn="l" defTabSz="474719" rtl="0" eaLnBrk="1" latinLnBrk="0" hangingPunct="1">
        <a:defRPr sz="1900" kern="1200">
          <a:solidFill>
            <a:schemeClr val="tx1"/>
          </a:solidFill>
          <a:latin typeface="+mn-lt"/>
          <a:ea typeface="+mn-ea"/>
          <a:cs typeface="+mn-cs"/>
        </a:defRPr>
      </a:lvl5pPr>
      <a:lvl6pPr marL="2373581" algn="l" defTabSz="474719" rtl="0" eaLnBrk="1" latinLnBrk="0" hangingPunct="1">
        <a:defRPr sz="1900" kern="1200">
          <a:solidFill>
            <a:schemeClr val="tx1"/>
          </a:solidFill>
          <a:latin typeface="+mn-lt"/>
          <a:ea typeface="+mn-ea"/>
          <a:cs typeface="+mn-cs"/>
        </a:defRPr>
      </a:lvl6pPr>
      <a:lvl7pPr marL="2848296" algn="l" defTabSz="474719" rtl="0" eaLnBrk="1" latinLnBrk="0" hangingPunct="1">
        <a:defRPr sz="1900" kern="1200">
          <a:solidFill>
            <a:schemeClr val="tx1"/>
          </a:solidFill>
          <a:latin typeface="+mn-lt"/>
          <a:ea typeface="+mn-ea"/>
          <a:cs typeface="+mn-cs"/>
        </a:defRPr>
      </a:lvl7pPr>
      <a:lvl8pPr marL="3323013" algn="l" defTabSz="474719" rtl="0" eaLnBrk="1" latinLnBrk="0" hangingPunct="1">
        <a:defRPr sz="1900" kern="1200">
          <a:solidFill>
            <a:schemeClr val="tx1"/>
          </a:solidFill>
          <a:latin typeface="+mn-lt"/>
          <a:ea typeface="+mn-ea"/>
          <a:cs typeface="+mn-cs"/>
        </a:defRPr>
      </a:lvl8pPr>
      <a:lvl9pPr marL="3797728" algn="l" defTabSz="474719"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3771" y="162560"/>
            <a:ext cx="694765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b" anchorCtr="0" compatLnSpc="1">
            <a:prstTxWarp prst="textNoShape">
              <a:avLst/>
            </a:prstTxWarp>
          </a:bodyPr>
          <a:lstStyle/>
          <a:p>
            <a:pPr lvl="0"/>
            <a:r>
              <a:rPr lang="th-TH" altLang="en-US"/>
              <a:t>Click to edit Master title style</a:t>
            </a:r>
          </a:p>
        </p:txBody>
      </p:sp>
      <p:sp>
        <p:nvSpPr>
          <p:cNvPr id="1027" name="Rectangle 3"/>
          <p:cNvSpPr>
            <a:spLocks noGrp="1" noChangeArrowheads="1"/>
          </p:cNvSpPr>
          <p:nvPr>
            <p:ph type="body" idx="1"/>
          </p:nvPr>
        </p:nvSpPr>
        <p:spPr bwMode="auto">
          <a:xfrm>
            <a:off x="543772" y="1381760"/>
            <a:ext cx="8600008"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p:cNvSpPr>
            <a:spLocks noChangeArrowheads="1"/>
          </p:cNvSpPr>
          <p:nvPr/>
        </p:nvSpPr>
        <p:spPr bwMode="auto">
          <a:xfrm>
            <a:off x="603652" y="1056640"/>
            <a:ext cx="8112879" cy="116841"/>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3155" tIns="46578" rIns="93155" bIns="46578"/>
          <a:lstStyle/>
          <a:p>
            <a:endParaRPr lang="en-US" sz="4485"/>
          </a:p>
        </p:txBody>
      </p:sp>
    </p:spTree>
    <p:extLst>
      <p:ext uri="{BB962C8B-B14F-4D97-AF65-F5344CB8AC3E}">
        <p14:creationId xmlns:p14="http://schemas.microsoft.com/office/powerpoint/2010/main" val="25916172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Lst>
  <p:txStyles>
    <p:titleStyle>
      <a:lvl1pPr algn="l" rtl="0" eaLnBrk="0" fontAlgn="base" hangingPunct="0">
        <a:lnSpc>
          <a:spcPct val="110000"/>
        </a:lnSpc>
        <a:spcBef>
          <a:spcPct val="0"/>
        </a:spcBef>
        <a:spcAft>
          <a:spcPct val="0"/>
        </a:spcAft>
        <a:defRPr sz="3466" b="1">
          <a:solidFill>
            <a:schemeClr val="accent2"/>
          </a:solidFill>
          <a:latin typeface="+mj-lt"/>
          <a:ea typeface="MS PGothic" pitchFamily="34" charset="-128"/>
          <a:cs typeface="MS PGothic" charset="0"/>
        </a:defRPr>
      </a:lvl1pPr>
      <a:lvl2pPr algn="l" rtl="0" eaLnBrk="0" fontAlgn="base" hangingPunct="0">
        <a:lnSpc>
          <a:spcPct val="110000"/>
        </a:lnSpc>
        <a:spcBef>
          <a:spcPct val="0"/>
        </a:spcBef>
        <a:spcAft>
          <a:spcPct val="0"/>
        </a:spcAft>
        <a:defRPr sz="3466" b="1">
          <a:solidFill>
            <a:schemeClr val="accent2"/>
          </a:solidFill>
          <a:latin typeface="Arial" charset="0"/>
          <a:ea typeface="MS PGothic" pitchFamily="34" charset="-128"/>
          <a:cs typeface="MS PGothic" charset="0"/>
        </a:defRPr>
      </a:lvl2pPr>
      <a:lvl3pPr algn="l" rtl="0" eaLnBrk="0" fontAlgn="base" hangingPunct="0">
        <a:lnSpc>
          <a:spcPct val="110000"/>
        </a:lnSpc>
        <a:spcBef>
          <a:spcPct val="0"/>
        </a:spcBef>
        <a:spcAft>
          <a:spcPct val="0"/>
        </a:spcAft>
        <a:defRPr sz="3466" b="1">
          <a:solidFill>
            <a:schemeClr val="accent2"/>
          </a:solidFill>
          <a:latin typeface="Arial" charset="0"/>
          <a:ea typeface="MS PGothic" pitchFamily="34" charset="-128"/>
          <a:cs typeface="MS PGothic" charset="0"/>
        </a:defRPr>
      </a:lvl3pPr>
      <a:lvl4pPr algn="l" rtl="0" eaLnBrk="0" fontAlgn="base" hangingPunct="0">
        <a:lnSpc>
          <a:spcPct val="110000"/>
        </a:lnSpc>
        <a:spcBef>
          <a:spcPct val="0"/>
        </a:spcBef>
        <a:spcAft>
          <a:spcPct val="0"/>
        </a:spcAft>
        <a:defRPr sz="3466" b="1">
          <a:solidFill>
            <a:schemeClr val="accent2"/>
          </a:solidFill>
          <a:latin typeface="Arial" charset="0"/>
          <a:ea typeface="MS PGothic" pitchFamily="34" charset="-128"/>
          <a:cs typeface="MS PGothic" charset="0"/>
        </a:defRPr>
      </a:lvl4pPr>
      <a:lvl5pPr algn="l" rtl="0" eaLnBrk="0" fontAlgn="base" hangingPunct="0">
        <a:lnSpc>
          <a:spcPct val="110000"/>
        </a:lnSpc>
        <a:spcBef>
          <a:spcPct val="0"/>
        </a:spcBef>
        <a:spcAft>
          <a:spcPct val="0"/>
        </a:spcAft>
        <a:defRPr sz="3466" b="1">
          <a:solidFill>
            <a:schemeClr val="accent2"/>
          </a:solidFill>
          <a:latin typeface="Arial" charset="0"/>
          <a:ea typeface="MS PGothic" pitchFamily="34" charset="-128"/>
          <a:cs typeface="MS PGothic" charset="0"/>
        </a:defRPr>
      </a:lvl5pPr>
      <a:lvl6pPr marL="465755" algn="l" rtl="0" fontAlgn="base">
        <a:lnSpc>
          <a:spcPct val="110000"/>
        </a:lnSpc>
        <a:spcBef>
          <a:spcPct val="0"/>
        </a:spcBef>
        <a:spcAft>
          <a:spcPct val="0"/>
        </a:spcAft>
        <a:defRPr sz="3466" b="1">
          <a:solidFill>
            <a:schemeClr val="accent2"/>
          </a:solidFill>
          <a:latin typeface="Arial" charset="0"/>
        </a:defRPr>
      </a:lvl6pPr>
      <a:lvl7pPr marL="931509" algn="l" rtl="0" fontAlgn="base">
        <a:lnSpc>
          <a:spcPct val="110000"/>
        </a:lnSpc>
        <a:spcBef>
          <a:spcPct val="0"/>
        </a:spcBef>
        <a:spcAft>
          <a:spcPct val="0"/>
        </a:spcAft>
        <a:defRPr sz="3466" b="1">
          <a:solidFill>
            <a:schemeClr val="accent2"/>
          </a:solidFill>
          <a:latin typeface="Arial" charset="0"/>
        </a:defRPr>
      </a:lvl7pPr>
      <a:lvl8pPr marL="1397263" algn="l" rtl="0" fontAlgn="base">
        <a:lnSpc>
          <a:spcPct val="110000"/>
        </a:lnSpc>
        <a:spcBef>
          <a:spcPct val="0"/>
        </a:spcBef>
        <a:spcAft>
          <a:spcPct val="0"/>
        </a:spcAft>
        <a:defRPr sz="3466" b="1">
          <a:solidFill>
            <a:schemeClr val="accent2"/>
          </a:solidFill>
          <a:latin typeface="Arial" charset="0"/>
        </a:defRPr>
      </a:lvl8pPr>
      <a:lvl9pPr marL="1863018" algn="l" rtl="0" fontAlgn="base">
        <a:lnSpc>
          <a:spcPct val="110000"/>
        </a:lnSpc>
        <a:spcBef>
          <a:spcPct val="0"/>
        </a:spcBef>
        <a:spcAft>
          <a:spcPct val="0"/>
        </a:spcAft>
        <a:defRPr sz="3466" b="1">
          <a:solidFill>
            <a:schemeClr val="accent2"/>
          </a:solidFill>
          <a:latin typeface="Arial" charset="0"/>
        </a:defRPr>
      </a:lvl9pPr>
    </p:titleStyle>
    <p:bodyStyle>
      <a:lvl1pPr marL="474162" indent="-474162"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58" b="1">
          <a:solidFill>
            <a:schemeClr val="tx1"/>
          </a:solidFill>
          <a:latin typeface="+mn-lt"/>
          <a:ea typeface="MS PGothic" pitchFamily="34" charset="-128"/>
          <a:cs typeface="MS PGothic" charset="0"/>
        </a:defRPr>
      </a:lvl1pPr>
      <a:lvl2pPr marL="920812" indent="-440177"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54">
          <a:solidFill>
            <a:schemeClr val="tx1"/>
          </a:solidFill>
          <a:latin typeface="+mn-lt"/>
          <a:ea typeface="MS PGothic" pitchFamily="34" charset="-128"/>
          <a:cs typeface="MS PGothic" charset="0"/>
        </a:defRPr>
      </a:lvl2pPr>
      <a:lvl3pPr marL="1325386" indent="-398101"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47">
          <a:solidFill>
            <a:schemeClr val="tx1"/>
          </a:solidFill>
          <a:latin typeface="+mn-lt"/>
          <a:ea typeface="MS PGothic" pitchFamily="34" charset="-128"/>
          <a:cs typeface="MS PGothic" charset="0"/>
        </a:defRPr>
      </a:lvl3pPr>
      <a:lvl4pPr marL="1721869" indent="-390010"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47">
          <a:solidFill>
            <a:schemeClr val="tx1"/>
          </a:solidFill>
          <a:latin typeface="+mn-lt"/>
          <a:ea typeface="MS PGothic" pitchFamily="34" charset="-128"/>
          <a:cs typeface="MS PGothic" charset="0"/>
        </a:defRPr>
      </a:lvl4pPr>
      <a:lvl5pPr marL="2129680" indent="-40133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47">
          <a:solidFill>
            <a:schemeClr val="tx1"/>
          </a:solidFill>
          <a:latin typeface="+mn-lt"/>
          <a:ea typeface="MS PGothic" pitchFamily="34" charset="-128"/>
          <a:cs typeface="MS PGothic" charset="0"/>
        </a:defRPr>
      </a:lvl5pPr>
      <a:lvl6pPr marL="2598846"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6pPr>
      <a:lvl7pPr marL="3064601"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7pPr>
      <a:lvl8pPr marL="3530355"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8pPr>
      <a:lvl9pPr marL="3996109"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9pPr>
    </p:bodyStyle>
    <p:otherStyle>
      <a:defPPr>
        <a:defRPr lang="en-US"/>
      </a:defPPr>
      <a:lvl1pPr marL="0" algn="l" defTabSz="931509" rtl="0" eaLnBrk="1" latinLnBrk="0" hangingPunct="1">
        <a:defRPr sz="1835" kern="1200">
          <a:solidFill>
            <a:schemeClr val="tx1"/>
          </a:solidFill>
          <a:latin typeface="+mn-lt"/>
          <a:ea typeface="+mn-ea"/>
          <a:cs typeface="+mn-cs"/>
        </a:defRPr>
      </a:lvl1pPr>
      <a:lvl2pPr marL="465755" algn="l" defTabSz="931509" rtl="0" eaLnBrk="1" latinLnBrk="0" hangingPunct="1">
        <a:defRPr sz="1835" kern="1200">
          <a:solidFill>
            <a:schemeClr val="tx1"/>
          </a:solidFill>
          <a:latin typeface="+mn-lt"/>
          <a:ea typeface="+mn-ea"/>
          <a:cs typeface="+mn-cs"/>
        </a:defRPr>
      </a:lvl2pPr>
      <a:lvl3pPr marL="931509" algn="l" defTabSz="931509" rtl="0" eaLnBrk="1" latinLnBrk="0" hangingPunct="1">
        <a:defRPr sz="1835" kern="1200">
          <a:solidFill>
            <a:schemeClr val="tx1"/>
          </a:solidFill>
          <a:latin typeface="+mn-lt"/>
          <a:ea typeface="+mn-ea"/>
          <a:cs typeface="+mn-cs"/>
        </a:defRPr>
      </a:lvl3pPr>
      <a:lvl4pPr marL="1397263" algn="l" defTabSz="931509" rtl="0" eaLnBrk="1" latinLnBrk="0" hangingPunct="1">
        <a:defRPr sz="1835" kern="1200">
          <a:solidFill>
            <a:schemeClr val="tx1"/>
          </a:solidFill>
          <a:latin typeface="+mn-lt"/>
          <a:ea typeface="+mn-ea"/>
          <a:cs typeface="+mn-cs"/>
        </a:defRPr>
      </a:lvl4pPr>
      <a:lvl5pPr marL="1863018" algn="l" defTabSz="931509" rtl="0" eaLnBrk="1" latinLnBrk="0" hangingPunct="1">
        <a:defRPr sz="1835" kern="1200">
          <a:solidFill>
            <a:schemeClr val="tx1"/>
          </a:solidFill>
          <a:latin typeface="+mn-lt"/>
          <a:ea typeface="+mn-ea"/>
          <a:cs typeface="+mn-cs"/>
        </a:defRPr>
      </a:lvl5pPr>
      <a:lvl6pPr marL="2328773" algn="l" defTabSz="931509" rtl="0" eaLnBrk="1" latinLnBrk="0" hangingPunct="1">
        <a:defRPr sz="1835" kern="1200">
          <a:solidFill>
            <a:schemeClr val="tx1"/>
          </a:solidFill>
          <a:latin typeface="+mn-lt"/>
          <a:ea typeface="+mn-ea"/>
          <a:cs typeface="+mn-cs"/>
        </a:defRPr>
      </a:lvl6pPr>
      <a:lvl7pPr marL="2794526" algn="l" defTabSz="931509" rtl="0" eaLnBrk="1" latinLnBrk="0" hangingPunct="1">
        <a:defRPr sz="1835" kern="1200">
          <a:solidFill>
            <a:schemeClr val="tx1"/>
          </a:solidFill>
          <a:latin typeface="+mn-lt"/>
          <a:ea typeface="+mn-ea"/>
          <a:cs typeface="+mn-cs"/>
        </a:defRPr>
      </a:lvl7pPr>
      <a:lvl8pPr marL="3260282" algn="l" defTabSz="931509" rtl="0" eaLnBrk="1" latinLnBrk="0" hangingPunct="1">
        <a:defRPr sz="1835" kern="1200">
          <a:solidFill>
            <a:schemeClr val="tx1"/>
          </a:solidFill>
          <a:latin typeface="+mn-lt"/>
          <a:ea typeface="+mn-ea"/>
          <a:cs typeface="+mn-cs"/>
        </a:defRPr>
      </a:lvl8pPr>
      <a:lvl9pPr marL="3726036" algn="l" defTabSz="931509" rtl="0" eaLnBrk="1" latinLnBrk="0" hangingPunct="1">
        <a:defRPr sz="1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png"/><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earthquake.usgs.gov/EARTHQUAKES"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hyperlink" Target="http://ntwc.arh.noaa.gov/" TargetMode="External"/><Relationship Id="rId5" Type="http://schemas.openxmlformats.org/officeDocument/2006/relationships/hyperlink" Target="http://www.tsunami.gov/" TargetMode="External"/><Relationship Id="rId4" Type="http://schemas.openxmlformats.org/officeDocument/2006/relationships/hyperlink" Target="http://ptwc.weather.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thenational.ae/" TargetMode="External"/><Relationship Id="rId3" Type="http://schemas.openxmlformats.org/officeDocument/2006/relationships/image" Target="../media/image57.jpeg"/><Relationship Id="rId7" Type="http://schemas.openxmlformats.org/officeDocument/2006/relationships/image" Target="../media/image60.png"/><Relationship Id="rId12" Type="http://schemas.openxmlformats.org/officeDocument/2006/relationships/image" Target="../media/image64.jpeg"/><Relationship Id="rId2" Type="http://schemas.openxmlformats.org/officeDocument/2006/relationships/image" Target="../media/image56.jpeg"/><Relationship Id="rId1" Type="http://schemas.openxmlformats.org/officeDocument/2006/relationships/slideLayout" Target="../slideLayouts/slideLayout29.xml"/><Relationship Id="rId6" Type="http://schemas.openxmlformats.org/officeDocument/2006/relationships/hyperlink" Target="http://itic.ioc-unesco.org/" TargetMode="External"/><Relationship Id="rId11" Type="http://schemas.openxmlformats.org/officeDocument/2006/relationships/image" Target="../media/image63.png"/><Relationship Id="rId5" Type="http://schemas.openxmlformats.org/officeDocument/2006/relationships/image" Target="../media/image59.png"/><Relationship Id="rId10" Type="http://schemas.openxmlformats.org/officeDocument/2006/relationships/hyperlink" Target="https://www.washingtonpost.com/" TargetMode="External"/><Relationship Id="rId4" Type="http://schemas.openxmlformats.org/officeDocument/2006/relationships/image" Target="../media/image58.png"/><Relationship Id="rId9" Type="http://schemas.openxmlformats.org/officeDocument/2006/relationships/image" Target="../media/image62.jpeg"/><Relationship Id="rId14" Type="http://schemas.openxmlformats.org/officeDocument/2006/relationships/hyperlink" Target="https://www.channelnewsasia.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hyperlink" Target="mailto:christa.vonh@noaa.gov"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3"/>
          <p:cNvSpPr>
            <a:spLocks noGrp="1" noChangeArrowheads="1"/>
          </p:cNvSpPr>
          <p:nvPr>
            <p:ph type="subTitle" idx="1"/>
          </p:nvPr>
        </p:nvSpPr>
        <p:spPr>
          <a:xfrm>
            <a:off x="3723716" y="6008921"/>
            <a:ext cx="4962481" cy="749904"/>
          </a:xfrm>
        </p:spPr>
        <p:txBody>
          <a:bodyPr/>
          <a:lstStyle/>
          <a:p>
            <a:pPr lvl="0" eaLnBrk="1" hangingPunct="1">
              <a:spcBef>
                <a:spcPts val="1200"/>
              </a:spcBef>
              <a:buClr>
                <a:srgbClr val="CC0000"/>
              </a:buClr>
            </a:pPr>
            <a:r>
              <a:rPr lang="en-US" altLang="en-US" sz="2600" dirty="0">
                <a:solidFill>
                  <a:srgbClr val="000000"/>
                </a:solidFill>
              </a:rPr>
              <a:t>Christa von Hillebrandt-Andrade</a:t>
            </a:r>
          </a:p>
          <a:p>
            <a:pPr lvl="0" eaLnBrk="1" hangingPunct="1">
              <a:spcBef>
                <a:spcPct val="0"/>
              </a:spcBef>
              <a:buClr>
                <a:srgbClr val="CC0000"/>
              </a:buClr>
            </a:pPr>
            <a:r>
              <a:rPr lang="en-US" altLang="en-US" sz="1800" dirty="0">
                <a:solidFill>
                  <a:srgbClr val="000000"/>
                </a:solidFill>
              </a:rPr>
              <a:t>NOAA Caribbean Tsunami Warning Program</a:t>
            </a:r>
          </a:p>
          <a:p>
            <a:pPr eaLnBrk="1" hangingPunct="1">
              <a:spcBef>
                <a:spcPct val="0"/>
              </a:spcBef>
            </a:pPr>
            <a:endParaRPr lang="en-US" altLang="en-US" sz="1800" dirty="0"/>
          </a:p>
          <a:p>
            <a:pPr eaLnBrk="1" hangingPunct="1">
              <a:spcBef>
                <a:spcPct val="0"/>
              </a:spcBef>
            </a:pPr>
            <a:endParaRPr lang="en-US" altLang="en-US" sz="1800" dirty="0"/>
          </a:p>
          <a:p>
            <a:pPr eaLnBrk="1" hangingPunct="1">
              <a:spcBef>
                <a:spcPct val="0"/>
              </a:spcBef>
            </a:pPr>
            <a:endParaRPr lang="en-US" altLang="en-US" sz="1600" dirty="0"/>
          </a:p>
          <a:p>
            <a:pPr eaLnBrk="1" hangingPunct="1">
              <a:spcBef>
                <a:spcPct val="0"/>
              </a:spcBef>
              <a:buFont typeface="Wingdings" pitchFamily="2" charset="2"/>
              <a:buNone/>
            </a:pPr>
            <a:endParaRPr lang="en-US" altLang="en-US" sz="1800" dirty="0"/>
          </a:p>
          <a:p>
            <a:pPr eaLnBrk="1" hangingPunct="1">
              <a:spcBef>
                <a:spcPct val="0"/>
              </a:spcBef>
              <a:buFont typeface="Wingdings" pitchFamily="2" charset="2"/>
              <a:buNone/>
            </a:pPr>
            <a:endParaRPr lang="en-US" altLang="en-US" sz="1800" dirty="0"/>
          </a:p>
          <a:p>
            <a:pPr eaLnBrk="1" hangingPunct="1">
              <a:spcBef>
                <a:spcPct val="0"/>
              </a:spcBef>
              <a:buFont typeface="Wingdings" pitchFamily="2" charset="2"/>
              <a:buNone/>
            </a:pPr>
            <a:endParaRPr lang="en-US" altLang="en-US" sz="2000" dirty="0"/>
          </a:p>
          <a:p>
            <a:pPr eaLnBrk="1" hangingPunct="1">
              <a:spcBef>
                <a:spcPct val="0"/>
              </a:spcBef>
              <a:buFont typeface="Wingdings" pitchFamily="2" charset="2"/>
              <a:buNone/>
            </a:pPr>
            <a:endParaRPr lang="en-US" altLang="en-US" sz="2000" dirty="0"/>
          </a:p>
          <a:p>
            <a:pPr eaLnBrk="1" hangingPunct="1">
              <a:spcBef>
                <a:spcPct val="0"/>
              </a:spcBef>
              <a:buFont typeface="Wingdings" pitchFamily="2" charset="2"/>
              <a:buNone/>
            </a:pPr>
            <a:endParaRPr lang="en-US" altLang="en-US" dirty="0"/>
          </a:p>
          <a:p>
            <a:pPr eaLnBrk="1" hangingPunct="1">
              <a:spcBef>
                <a:spcPct val="0"/>
              </a:spcBef>
              <a:buFont typeface="Wingdings" pitchFamily="2" charset="2"/>
              <a:buNone/>
            </a:pPr>
            <a:r>
              <a:rPr lang="en-US" altLang="en-US" dirty="0"/>
              <a:t> </a:t>
            </a:r>
          </a:p>
        </p:txBody>
      </p:sp>
      <p:sp>
        <p:nvSpPr>
          <p:cNvPr id="8194" name="Rectangle 2"/>
          <p:cNvSpPr>
            <a:spLocks noGrp="1" noChangeArrowheads="1"/>
          </p:cNvSpPr>
          <p:nvPr>
            <p:ph type="ctrTitle"/>
          </p:nvPr>
        </p:nvSpPr>
        <p:spPr>
          <a:xfrm>
            <a:off x="239152" y="3171395"/>
            <a:ext cx="8848578" cy="2469745"/>
          </a:xfrm>
        </p:spPr>
        <p:txBody>
          <a:bodyPr/>
          <a:lstStyle/>
          <a:p>
            <a:pPr algn="ctr"/>
            <a:r>
              <a:rPr lang="en-US" altLang="en-US" sz="4000" dirty="0">
                <a:solidFill>
                  <a:schemeClr val="tx1"/>
                </a:solidFill>
                <a:latin typeface="Arial Bold" pitchFamily="-84" charset="0"/>
              </a:rPr>
              <a:t/>
            </a:r>
            <a:br>
              <a:rPr lang="en-US" altLang="en-US" sz="4000" dirty="0">
                <a:solidFill>
                  <a:schemeClr val="tx1"/>
                </a:solidFill>
                <a:latin typeface="Arial Bold" pitchFamily="-84" charset="0"/>
              </a:rPr>
            </a:br>
            <a:r>
              <a:rPr lang="en-US" altLang="en-US" sz="4000" dirty="0">
                <a:solidFill>
                  <a:schemeClr val="tx1"/>
                </a:solidFill>
                <a:latin typeface="Arial Bold" pitchFamily="-84" charset="0"/>
              </a:rPr>
              <a:t/>
            </a:r>
            <a:br>
              <a:rPr lang="en-US" altLang="en-US" sz="4000" dirty="0">
                <a:solidFill>
                  <a:schemeClr val="tx1"/>
                </a:solidFill>
                <a:latin typeface="Arial Bold" pitchFamily="-84" charset="0"/>
              </a:rPr>
            </a:br>
            <a:r>
              <a:rPr lang="en-US" altLang="en-US" sz="3600" dirty="0">
                <a:solidFill>
                  <a:schemeClr val="tx1"/>
                </a:solidFill>
                <a:latin typeface="Arial Bold" pitchFamily="-84" charset="0"/>
              </a:rPr>
              <a:t>UNESCO-IOC Intergovernmental Coordination Group for Tsunamis and Other Coastal Hazards Warning System for the Caribbean and Adjacent Regions (ICG/CARIBE-EWS)</a:t>
            </a:r>
            <a:br>
              <a:rPr lang="en-US" altLang="en-US" sz="3600" dirty="0">
                <a:solidFill>
                  <a:schemeClr val="tx1"/>
                </a:solidFill>
                <a:latin typeface="Arial Bold" pitchFamily="-84" charset="0"/>
              </a:rPr>
            </a:br>
            <a:r>
              <a:rPr lang="en-US" altLang="en-US" sz="3200" dirty="0">
                <a:solidFill>
                  <a:srgbClr val="FF0000"/>
                </a:solidFill>
                <a:latin typeface="Arial Bold" pitchFamily="-84" charset="0"/>
              </a:rPr>
              <a:t>Tsunami Warning System</a:t>
            </a:r>
            <a:endParaRPr lang="en-US" altLang="en-US" sz="4000" dirty="0">
              <a:solidFill>
                <a:srgbClr val="FF0000"/>
              </a:solidFill>
            </a:endParaRPr>
          </a:p>
        </p:txBody>
      </p:sp>
      <p:sp>
        <p:nvSpPr>
          <p:cNvPr id="8" name="TextBox 7"/>
          <p:cNvSpPr txBox="1"/>
          <p:nvPr/>
        </p:nvSpPr>
        <p:spPr>
          <a:xfrm>
            <a:off x="6217963" y="6775306"/>
            <a:ext cx="2749590" cy="400110"/>
          </a:xfrm>
          <a:prstGeom prst="rect">
            <a:avLst/>
          </a:prstGeom>
          <a:noFill/>
        </p:spPr>
        <p:txBody>
          <a:bodyPr wrap="square" rtlCol="0">
            <a:spAutoFit/>
          </a:bodyPr>
          <a:lstStyle/>
          <a:p>
            <a:r>
              <a:rPr lang="en-US" sz="2000" dirty="0"/>
              <a:t>November 27, 2018</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389" y="69520"/>
            <a:ext cx="5919729" cy="1700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ctrTitle"/>
          </p:nvPr>
        </p:nvSpPr>
        <p:spPr>
          <a:xfrm>
            <a:off x="466090" y="550334"/>
            <a:ext cx="7923530" cy="521115"/>
          </a:xfrm>
        </p:spPr>
        <p:txBody>
          <a:bodyPr/>
          <a:lstStyle/>
          <a:p>
            <a:pPr>
              <a:defRPr/>
            </a:pPr>
            <a:r>
              <a:rPr lang="fr-FR" sz="3670" dirty="0" err="1">
                <a:solidFill>
                  <a:schemeClr val="accent6"/>
                </a:solidFill>
                <a:ea typeface="ＭＳ Ｐゴシック" charset="0"/>
                <a:cs typeface="Arial" charset="0"/>
              </a:rPr>
              <a:t>Core</a:t>
            </a:r>
            <a:r>
              <a:rPr lang="fr-FR" sz="3670" dirty="0">
                <a:solidFill>
                  <a:schemeClr val="accent6"/>
                </a:solidFill>
                <a:ea typeface="ＭＳ Ｐゴシック" charset="0"/>
                <a:cs typeface="Arial" charset="0"/>
              </a:rPr>
              <a:t> </a:t>
            </a:r>
            <a:r>
              <a:rPr lang="fr-FR" sz="3670" dirty="0" err="1">
                <a:solidFill>
                  <a:schemeClr val="accent6"/>
                </a:solidFill>
                <a:ea typeface="ＭＳ Ｐゴシック" charset="0"/>
                <a:cs typeface="Arial" charset="0"/>
              </a:rPr>
              <a:t>Seismic</a:t>
            </a:r>
            <a:r>
              <a:rPr lang="fr-FR" sz="3670" dirty="0">
                <a:solidFill>
                  <a:schemeClr val="accent6"/>
                </a:solidFill>
                <a:ea typeface="ＭＳ Ｐゴシック" charset="0"/>
                <a:cs typeface="Arial" charset="0"/>
              </a:rPr>
              <a:t> Network - PTWC</a:t>
            </a:r>
          </a:p>
        </p:txBody>
      </p:sp>
      <p:pic>
        <p:nvPicPr>
          <p:cNvPr id="133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7543" y="1482513"/>
            <a:ext cx="2856420" cy="224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Picture 2"/>
          <p:cNvSpPr>
            <a:spLocks noChangeAspect="1" noChangeArrowheads="1"/>
          </p:cNvSpPr>
          <p:nvPr/>
        </p:nvSpPr>
        <p:spPr bwMode="auto">
          <a:xfrm>
            <a:off x="4374449" y="1482513"/>
            <a:ext cx="3513477" cy="25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endParaRPr lang="en-US" altLang="en-US" sz="3670" b="0">
              <a:solidFill>
                <a:srgbClr val="000000"/>
              </a:solidFill>
              <a:latin typeface="Times New Roman" panose="02020603050405020304" pitchFamily="18" charset="0"/>
            </a:endParaRPr>
          </a:p>
        </p:txBody>
      </p:sp>
      <p:sp>
        <p:nvSpPr>
          <p:cNvPr id="13317" name="Titre 1"/>
          <p:cNvSpPr txBox="1">
            <a:spLocks/>
          </p:cNvSpPr>
          <p:nvPr/>
        </p:nvSpPr>
        <p:spPr bwMode="auto">
          <a:xfrm>
            <a:off x="-77682" y="3269192"/>
            <a:ext cx="1302787" cy="5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a:solidFill>
                  <a:srgbClr val="000000"/>
                </a:solidFill>
              </a:rPr>
              <a:t>1999</a:t>
            </a:r>
          </a:p>
        </p:txBody>
      </p:sp>
      <p:grpSp>
        <p:nvGrpSpPr>
          <p:cNvPr id="13318" name="Group 2"/>
          <p:cNvGrpSpPr>
            <a:grpSpLocks noChangeAspect="1"/>
          </p:cNvGrpSpPr>
          <p:nvPr/>
        </p:nvGrpSpPr>
        <p:grpSpPr bwMode="auto">
          <a:xfrm>
            <a:off x="4583218" y="1540775"/>
            <a:ext cx="3186567" cy="2194507"/>
            <a:chOff x="4210901" y="1295400"/>
            <a:chExt cx="4094899" cy="2819400"/>
          </a:xfrm>
        </p:grpSpPr>
        <p:pic>
          <p:nvPicPr>
            <p:cNvPr id="13324"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0901" y="1295400"/>
              <a:ext cx="396045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5" name="Titre 1"/>
            <p:cNvSpPr txBox="1">
              <a:spLocks/>
            </p:cNvSpPr>
            <p:nvPr/>
          </p:nvSpPr>
          <p:spPr bwMode="auto">
            <a:xfrm>
              <a:off x="6706303" y="1295400"/>
              <a:ext cx="159949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dirty="0">
                  <a:solidFill>
                    <a:srgbClr val="FFFFFF"/>
                  </a:solidFill>
                </a:rPr>
                <a:t>2010</a:t>
              </a:r>
            </a:p>
          </p:txBody>
        </p:sp>
      </p:grpSp>
      <p:sp>
        <p:nvSpPr>
          <p:cNvPr id="13319" name="Titre 1"/>
          <p:cNvSpPr txBox="1">
            <a:spLocks/>
          </p:cNvSpPr>
          <p:nvPr/>
        </p:nvSpPr>
        <p:spPr bwMode="auto">
          <a:xfrm>
            <a:off x="233045" y="3890645"/>
            <a:ext cx="3961765" cy="3029585"/>
          </a:xfrm>
          <a:prstGeom prst="rect">
            <a:avLst/>
          </a:prstGeom>
          <a:solidFill>
            <a:srgbClr val="FFF6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spcAft>
                <a:spcPts val="1223"/>
              </a:spcAft>
              <a:buClrTx/>
              <a:buSzTx/>
              <a:buNone/>
            </a:pPr>
            <a:r>
              <a:rPr lang="fr-FR" altLang="en-US" sz="2447" i="1" dirty="0">
                <a:solidFill>
                  <a:srgbClr val="000000"/>
                </a:solidFill>
              </a:rPr>
              <a:t>In 2018, PTWC </a:t>
            </a:r>
            <a:r>
              <a:rPr lang="fr-FR" altLang="en-US" sz="2447" i="1" dirty="0" err="1">
                <a:solidFill>
                  <a:srgbClr val="000000"/>
                </a:solidFill>
              </a:rPr>
              <a:t>receiving</a:t>
            </a:r>
            <a:r>
              <a:rPr lang="fr-FR" altLang="en-US" sz="2447" i="1" dirty="0">
                <a:solidFill>
                  <a:srgbClr val="000000"/>
                </a:solidFill>
              </a:rPr>
              <a:t> data </a:t>
            </a:r>
            <a:r>
              <a:rPr lang="fr-FR" altLang="en-US" sz="2447" i="1" dirty="0" err="1">
                <a:solidFill>
                  <a:srgbClr val="000000"/>
                </a:solidFill>
              </a:rPr>
              <a:t>from</a:t>
            </a:r>
            <a:r>
              <a:rPr lang="fr-FR" altLang="en-US" sz="2447" i="1" dirty="0">
                <a:solidFill>
                  <a:srgbClr val="000000"/>
                </a:solidFill>
              </a:rPr>
              <a:t> ~ 600 </a:t>
            </a:r>
            <a:r>
              <a:rPr lang="fr-FR" altLang="en-US" sz="2447" i="1" dirty="0" err="1">
                <a:solidFill>
                  <a:srgbClr val="000000"/>
                </a:solidFill>
              </a:rPr>
              <a:t>broadband</a:t>
            </a:r>
            <a:r>
              <a:rPr lang="fr-FR" altLang="en-US" sz="2447" i="1" dirty="0">
                <a:solidFill>
                  <a:srgbClr val="000000"/>
                </a:solidFill>
              </a:rPr>
              <a:t> stations in real time</a:t>
            </a:r>
          </a:p>
          <a:p>
            <a:pPr defTabSz="932139">
              <a:lnSpc>
                <a:spcPct val="100000"/>
              </a:lnSpc>
              <a:spcBef>
                <a:spcPct val="0"/>
              </a:spcBef>
              <a:spcAft>
                <a:spcPts val="1223"/>
              </a:spcAft>
              <a:buClrTx/>
              <a:buSzTx/>
              <a:buNone/>
            </a:pPr>
            <a:r>
              <a:rPr lang="fr-FR" altLang="en-US" sz="2447" i="1" dirty="0" err="1">
                <a:solidFill>
                  <a:srgbClr val="0000FF"/>
                </a:solidFill>
              </a:rPr>
              <a:t>Earthquake</a:t>
            </a:r>
            <a:r>
              <a:rPr lang="fr-FR" altLang="en-US" sz="2447" i="1" dirty="0">
                <a:solidFill>
                  <a:srgbClr val="0000FF"/>
                </a:solidFill>
              </a:rPr>
              <a:t> location &amp; magnitude in 10s of seconds to minutes</a:t>
            </a:r>
          </a:p>
        </p:txBody>
      </p:sp>
      <p:pic>
        <p:nvPicPr>
          <p:cNvPr id="13320" name="Picture 7" descr="NOAAlogoclr-[Converte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7302" y="317289"/>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6154" y="4165843"/>
            <a:ext cx="4043433" cy="2560093"/>
          </a:xfrm>
          <a:prstGeom prst="rect">
            <a:avLst/>
          </a:prstGeom>
        </p:spPr>
      </p:pic>
      <p:sp>
        <p:nvSpPr>
          <p:cNvPr id="16" name="Titre 1"/>
          <p:cNvSpPr txBox="1">
            <a:spLocks/>
          </p:cNvSpPr>
          <p:nvPr/>
        </p:nvSpPr>
        <p:spPr bwMode="auto">
          <a:xfrm>
            <a:off x="7564891" y="4262430"/>
            <a:ext cx="1244696" cy="41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dirty="0">
                <a:solidFill>
                  <a:srgbClr val="FFFFFF"/>
                </a:solidFill>
              </a:rPr>
              <a:t>2018</a:t>
            </a:r>
          </a:p>
        </p:txBody>
      </p:sp>
    </p:spTree>
    <p:extLst>
      <p:ext uri="{BB962C8B-B14F-4D97-AF65-F5344CB8AC3E}">
        <p14:creationId xmlns:p14="http://schemas.microsoft.com/office/powerpoint/2010/main" val="30035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2"/>
          <p:cNvSpPr>
            <a:spLocks noChangeAspect="1" noChangeArrowheads="1"/>
          </p:cNvSpPr>
          <p:nvPr/>
        </p:nvSpPr>
        <p:spPr bwMode="auto">
          <a:xfrm>
            <a:off x="4230414" y="1637877"/>
            <a:ext cx="3184948" cy="256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endParaRPr lang="en-US" altLang="en-US" sz="3670" b="0">
              <a:solidFill>
                <a:srgbClr val="000000"/>
              </a:solidFill>
              <a:latin typeface="Times New Roman" panose="02020603050405020304" pitchFamily="18" charset="0"/>
            </a:endParaRPr>
          </a:p>
        </p:txBody>
      </p:sp>
      <p:pic>
        <p:nvPicPr>
          <p:cNvPr id="1434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5225" y="1637877"/>
            <a:ext cx="2778738" cy="213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re 1"/>
          <p:cNvSpPr>
            <a:spLocks noGrp="1"/>
          </p:cNvSpPr>
          <p:nvPr>
            <p:ph type="ctrTitle"/>
          </p:nvPr>
        </p:nvSpPr>
        <p:spPr>
          <a:xfrm>
            <a:off x="466091" y="550334"/>
            <a:ext cx="8509379" cy="521115"/>
          </a:xfrm>
        </p:spPr>
        <p:txBody>
          <a:bodyPr/>
          <a:lstStyle/>
          <a:p>
            <a:r>
              <a:rPr lang="fr-FR" altLang="en-US" sz="3670">
                <a:solidFill>
                  <a:srgbClr val="B90000"/>
                </a:solidFill>
                <a:cs typeface="Arial" panose="020B0604020202020204" pitchFamily="34" charset="0"/>
              </a:rPr>
              <a:t>Core Sea Level Network - PTWC</a:t>
            </a:r>
          </a:p>
        </p:txBody>
      </p:sp>
      <p:sp>
        <p:nvSpPr>
          <p:cNvPr id="14342" name="Titre 1"/>
          <p:cNvSpPr txBox="1">
            <a:spLocks/>
          </p:cNvSpPr>
          <p:nvPr/>
        </p:nvSpPr>
        <p:spPr bwMode="auto">
          <a:xfrm>
            <a:off x="2485814" y="3269192"/>
            <a:ext cx="1074596" cy="5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a:solidFill>
                  <a:srgbClr val="000000"/>
                </a:solidFill>
              </a:rPr>
              <a:t>1999</a:t>
            </a:r>
          </a:p>
        </p:txBody>
      </p:sp>
      <p:sp>
        <p:nvSpPr>
          <p:cNvPr id="14343" name="Titre 1"/>
          <p:cNvSpPr txBox="1">
            <a:spLocks/>
          </p:cNvSpPr>
          <p:nvPr/>
        </p:nvSpPr>
        <p:spPr bwMode="auto">
          <a:xfrm>
            <a:off x="543772" y="3968327"/>
            <a:ext cx="3417993" cy="2951903"/>
          </a:xfrm>
          <a:prstGeom prst="rect">
            <a:avLst/>
          </a:prstGeom>
          <a:solidFill>
            <a:srgbClr val="FFF6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a:lnSpc>
                <a:spcPct val="100000"/>
              </a:lnSpc>
              <a:spcBef>
                <a:spcPct val="0"/>
              </a:spcBef>
              <a:spcAft>
                <a:spcPts val="1223"/>
              </a:spcAft>
              <a:buClrTx/>
              <a:buSzTx/>
              <a:buNone/>
            </a:pPr>
            <a:r>
              <a:rPr lang="fr-FR" altLang="en-US" sz="2447" i="1" dirty="0">
                <a:solidFill>
                  <a:srgbClr val="000000"/>
                </a:solidFill>
              </a:rPr>
              <a:t>In 2018, PTWC </a:t>
            </a:r>
            <a:r>
              <a:rPr lang="fr-FR" altLang="en-US" sz="2447" i="1" dirty="0" err="1">
                <a:solidFill>
                  <a:srgbClr val="000000"/>
                </a:solidFill>
              </a:rPr>
              <a:t>receiving</a:t>
            </a:r>
            <a:r>
              <a:rPr lang="fr-FR" altLang="en-US" sz="2447" i="1" dirty="0">
                <a:solidFill>
                  <a:srgbClr val="000000"/>
                </a:solidFill>
              </a:rPr>
              <a:t> data </a:t>
            </a:r>
            <a:r>
              <a:rPr lang="fr-FR" altLang="en-US" sz="2447" i="1" dirty="0" err="1">
                <a:solidFill>
                  <a:srgbClr val="000000"/>
                </a:solidFill>
              </a:rPr>
              <a:t>from</a:t>
            </a:r>
            <a:r>
              <a:rPr lang="fr-FR" altLang="en-US" sz="2447" i="1" dirty="0">
                <a:solidFill>
                  <a:srgbClr val="000000"/>
                </a:solidFill>
              </a:rPr>
              <a:t>     &gt; 600 stations (</a:t>
            </a:r>
            <a:r>
              <a:rPr lang="fr-FR" altLang="en-US" sz="2447" i="1" dirty="0" err="1">
                <a:solidFill>
                  <a:srgbClr val="000000"/>
                </a:solidFill>
              </a:rPr>
              <a:t>coastal</a:t>
            </a:r>
            <a:r>
              <a:rPr lang="fr-FR" altLang="en-US" sz="2447" i="1" dirty="0">
                <a:solidFill>
                  <a:srgbClr val="000000"/>
                </a:solidFill>
              </a:rPr>
              <a:t>, </a:t>
            </a:r>
            <a:r>
              <a:rPr lang="fr-FR" altLang="en-US" sz="2447" i="1" dirty="0" err="1">
                <a:solidFill>
                  <a:srgbClr val="000000"/>
                </a:solidFill>
              </a:rPr>
              <a:t>deep-ocean</a:t>
            </a:r>
            <a:r>
              <a:rPr lang="fr-FR" altLang="en-US" sz="2447" i="1" dirty="0">
                <a:solidFill>
                  <a:srgbClr val="000000"/>
                </a:solidFill>
              </a:rPr>
              <a:t>) in real time</a:t>
            </a:r>
          </a:p>
          <a:p>
            <a:pPr algn="l" defTabSz="932139">
              <a:lnSpc>
                <a:spcPct val="100000"/>
              </a:lnSpc>
              <a:spcBef>
                <a:spcPct val="0"/>
              </a:spcBef>
              <a:spcAft>
                <a:spcPts val="1223"/>
              </a:spcAft>
              <a:buClrTx/>
              <a:buSzTx/>
              <a:buNone/>
            </a:pPr>
            <a:r>
              <a:rPr lang="fr-FR" altLang="en-US" sz="2447" i="1" dirty="0">
                <a:solidFill>
                  <a:srgbClr val="0000FF"/>
                </a:solidFill>
              </a:rPr>
              <a:t>=&gt; </a:t>
            </a:r>
            <a:r>
              <a:rPr lang="fr-FR" altLang="en-US" sz="2447" i="1" dirty="0" err="1">
                <a:solidFill>
                  <a:srgbClr val="0000FF"/>
                </a:solidFill>
              </a:rPr>
              <a:t>Confirm</a:t>
            </a:r>
            <a:r>
              <a:rPr lang="fr-FR" altLang="en-US" sz="2447" i="1" dirty="0">
                <a:solidFill>
                  <a:srgbClr val="0000FF"/>
                </a:solidFill>
              </a:rPr>
              <a:t> tsunami </a:t>
            </a:r>
            <a:r>
              <a:rPr lang="fr-FR" altLang="en-US" sz="2447" i="1" dirty="0" err="1">
                <a:solidFill>
                  <a:srgbClr val="0000FF"/>
                </a:solidFill>
              </a:rPr>
              <a:t>within</a:t>
            </a:r>
            <a:r>
              <a:rPr lang="fr-FR" altLang="en-US" sz="2447" i="1" dirty="0">
                <a:solidFill>
                  <a:srgbClr val="0000FF"/>
                </a:solidFill>
              </a:rPr>
              <a:t> 1 </a:t>
            </a:r>
            <a:r>
              <a:rPr lang="fr-FR" altLang="en-US" sz="2447" i="1" dirty="0" err="1">
                <a:solidFill>
                  <a:srgbClr val="0000FF"/>
                </a:solidFill>
              </a:rPr>
              <a:t>hr</a:t>
            </a:r>
            <a:r>
              <a:rPr lang="fr-FR" altLang="en-US" sz="2447" i="1" dirty="0">
                <a:solidFill>
                  <a:srgbClr val="0000FF"/>
                </a:solidFill>
              </a:rPr>
              <a:t> </a:t>
            </a:r>
            <a:r>
              <a:rPr lang="fr-FR" altLang="en-US" sz="2447" i="1" dirty="0" err="1">
                <a:solidFill>
                  <a:srgbClr val="0000FF"/>
                </a:solidFill>
              </a:rPr>
              <a:t>locally</a:t>
            </a:r>
            <a:endParaRPr lang="fr-FR" altLang="en-US" sz="2447" i="1" dirty="0">
              <a:solidFill>
                <a:srgbClr val="0000FF"/>
              </a:solidFill>
            </a:endParaRPr>
          </a:p>
        </p:txBody>
      </p:sp>
      <p:pic>
        <p:nvPicPr>
          <p:cNvPr id="14344" name="Picture 7" descr="NOAAlogoclr-[Conver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7302" y="317289"/>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itre 1"/>
          <p:cNvSpPr txBox="1">
            <a:spLocks/>
          </p:cNvSpPr>
          <p:nvPr/>
        </p:nvSpPr>
        <p:spPr bwMode="auto">
          <a:xfrm>
            <a:off x="7224395" y="4123690"/>
            <a:ext cx="1076215" cy="5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a:solidFill>
                  <a:srgbClr val="FFFFFF"/>
                </a:solidFill>
              </a:rPr>
              <a:t>2014</a:t>
            </a:r>
          </a:p>
        </p:txBody>
      </p:sp>
      <p:pic>
        <p:nvPicPr>
          <p:cNvPr id="14346" name="Picture 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036" y="1592561"/>
            <a:ext cx="3301471" cy="200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7" name="Titre 1"/>
          <p:cNvSpPr txBox="1">
            <a:spLocks/>
          </p:cNvSpPr>
          <p:nvPr/>
        </p:nvSpPr>
        <p:spPr bwMode="auto">
          <a:xfrm>
            <a:off x="6758305" y="1560195"/>
            <a:ext cx="1076215" cy="5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dirty="0">
                <a:solidFill>
                  <a:srgbClr val="FFFFFF"/>
                </a:solidFill>
              </a:rPr>
              <a:t>2010</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3218" y="4049243"/>
            <a:ext cx="4392252" cy="2893647"/>
          </a:xfrm>
          <a:prstGeom prst="rect">
            <a:avLst/>
          </a:prstGeom>
        </p:spPr>
      </p:pic>
      <p:sp>
        <p:nvSpPr>
          <p:cNvPr id="13" name="Titre 1"/>
          <p:cNvSpPr txBox="1">
            <a:spLocks/>
          </p:cNvSpPr>
          <p:nvPr/>
        </p:nvSpPr>
        <p:spPr bwMode="auto">
          <a:xfrm>
            <a:off x="7845848" y="4057082"/>
            <a:ext cx="1076215" cy="54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ct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defTabSz="932139">
              <a:lnSpc>
                <a:spcPct val="100000"/>
              </a:lnSpc>
              <a:spcBef>
                <a:spcPct val="0"/>
              </a:spcBef>
              <a:buClrTx/>
              <a:buSzTx/>
              <a:buNone/>
            </a:pPr>
            <a:r>
              <a:rPr lang="fr-FR" altLang="en-US" sz="2854" b="0" i="1" dirty="0">
                <a:solidFill>
                  <a:srgbClr val="FFFFFF"/>
                </a:solidFill>
              </a:rPr>
              <a:t>2018</a:t>
            </a:r>
          </a:p>
        </p:txBody>
      </p:sp>
    </p:spTree>
    <p:extLst>
      <p:ext uri="{BB962C8B-B14F-4D97-AF65-F5344CB8AC3E}">
        <p14:creationId xmlns:p14="http://schemas.microsoft.com/office/powerpoint/2010/main" val="346423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idx="4294967295"/>
          </p:nvPr>
        </p:nvSpPr>
        <p:spPr>
          <a:xfrm>
            <a:off x="932180" y="472652"/>
            <a:ext cx="9069335" cy="776817"/>
          </a:xfrm>
        </p:spPr>
        <p:txBody>
          <a:bodyPr anchor="ctr"/>
          <a:lstStyle/>
          <a:p>
            <a:pPr eaLnBrk="1" hangingPunct="1"/>
            <a:r>
              <a:rPr lang="en-US" altLang="en-US" sz="3262">
                <a:solidFill>
                  <a:srgbClr val="B90000"/>
                </a:solidFill>
              </a:rPr>
              <a:t>PTWC Pacific Response Time, 1993-2015</a:t>
            </a:r>
          </a:p>
        </p:txBody>
      </p:sp>
      <p:sp>
        <p:nvSpPr>
          <p:cNvPr id="15363" name="Rectangle 5"/>
          <p:cNvSpPr>
            <a:spLocks noGrp="1" noChangeArrowheads="1"/>
          </p:cNvSpPr>
          <p:nvPr>
            <p:ph type="body" idx="4294967295"/>
          </p:nvPr>
        </p:nvSpPr>
        <p:spPr>
          <a:xfrm>
            <a:off x="543772" y="1404832"/>
            <a:ext cx="8778028" cy="1475952"/>
          </a:xfrm>
        </p:spPr>
        <p:txBody>
          <a:bodyPr/>
          <a:lstStyle/>
          <a:p>
            <a:pPr marL="0" indent="0" eaLnBrk="1" hangingPunct="1">
              <a:buNone/>
            </a:pPr>
            <a:r>
              <a:rPr lang="en-US" altLang="en-US" sz="2650" dirty="0"/>
              <a:t>Earthquakes:                                                         Denser Networks, Higher Quality Data, Better and Faster Methods =&gt; Faster Detection &amp; Response</a:t>
            </a:r>
          </a:p>
        </p:txBody>
      </p:sp>
      <p:pic>
        <p:nvPicPr>
          <p:cNvPr id="15364" name="Picture 7" descr="NOAAlogoclr-[Conver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046" y="317289"/>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995_027 DOC PTWSHigh_singles_Page_10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363" y="2725420"/>
            <a:ext cx="8855710" cy="419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8311939" y="6376458"/>
            <a:ext cx="621453" cy="0"/>
          </a:xfrm>
          <a:prstGeom prst="line">
            <a:avLst/>
          </a:prstGeom>
          <a:ln w="38100"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Rectangle 1"/>
          <p:cNvSpPr>
            <a:spLocks noChangeArrowheads="1"/>
          </p:cNvSpPr>
          <p:nvPr/>
        </p:nvSpPr>
        <p:spPr bwMode="auto">
          <a:xfrm>
            <a:off x="6835987" y="3269192"/>
            <a:ext cx="2485813" cy="1181772"/>
          </a:xfrm>
          <a:prstGeom prst="rect">
            <a:avLst/>
          </a:prstGeom>
          <a:solidFill>
            <a:schemeClr val="bg1"/>
          </a:solidFill>
          <a:ln w="9525">
            <a:solidFill>
              <a:srgbClr val="66CCFF"/>
            </a:solidFill>
            <a:miter lim="800000"/>
            <a:headEnd/>
            <a:tailEnd/>
          </a:ln>
        </p:spPr>
        <p:txBody>
          <a:bodyPr lIns="93155" tIns="46578" rIns="93155" bIns="46578">
            <a:spAutoFit/>
          </a:bodyPr>
          <a:lstStyle/>
          <a:p>
            <a:pPr algn="l" defTabSz="932139">
              <a:defRPr/>
            </a:pPr>
            <a:r>
              <a:rPr lang="en-US" sz="2039" b="1" i="1" dirty="0">
                <a:solidFill>
                  <a:srgbClr val="000000"/>
                </a:solidFill>
                <a:latin typeface="Arial" charset="0"/>
                <a:ea typeface="ＭＳ Ｐゴシック" charset="0"/>
                <a:cs typeface="ＭＳ Ｐゴシック" charset="0"/>
              </a:rPr>
              <a:t> Average:</a:t>
            </a:r>
          </a:p>
          <a:p>
            <a:pPr algn="l" defTabSz="932139">
              <a:defRPr/>
            </a:pPr>
            <a:r>
              <a:rPr lang="en-US" sz="2039" b="1" i="1" dirty="0">
                <a:solidFill>
                  <a:srgbClr val="66CCFF"/>
                </a:solidFill>
                <a:latin typeface="Arial" charset="0"/>
                <a:ea typeface="ＭＳ Ｐゴシック" charset="0"/>
                <a:cs typeface="ＭＳ Ｐゴシック" charset="0"/>
              </a:rPr>
              <a:t> 2005 ~ 15 min</a:t>
            </a:r>
          </a:p>
          <a:p>
            <a:pPr algn="l" defTabSz="932139">
              <a:defRPr/>
            </a:pPr>
            <a:r>
              <a:rPr lang="en-US" sz="2039" b="1" i="1" dirty="0">
                <a:solidFill>
                  <a:srgbClr val="0000FF"/>
                </a:solidFill>
                <a:latin typeface="Arial" charset="0"/>
                <a:ea typeface="ＭＳ Ｐゴシック" charset="0"/>
                <a:cs typeface="ＭＳ Ｐゴシック" charset="0"/>
              </a:rPr>
              <a:t> </a:t>
            </a:r>
            <a:r>
              <a:rPr lang="en-US" sz="2039" b="1" i="1" dirty="0">
                <a:solidFill>
                  <a:srgbClr val="B90000"/>
                </a:solidFill>
                <a:latin typeface="Arial" charset="0"/>
                <a:ea typeface="ＭＳ Ｐゴシック" charset="0"/>
                <a:cs typeface="ＭＳ Ｐゴシック" charset="0"/>
              </a:rPr>
              <a:t>mid-2015 ~ 7 min</a:t>
            </a:r>
          </a:p>
          <a:p>
            <a:pPr algn="l" defTabSz="932139">
              <a:defRPr/>
            </a:pPr>
            <a:endParaRPr lang="en-US" sz="816" b="1" i="1" dirty="0">
              <a:solidFill>
                <a:srgbClr val="0000FF"/>
              </a:solidFill>
              <a:latin typeface="Arial" charset="0"/>
              <a:ea typeface="ＭＳ Ｐゴシック" charset="0"/>
              <a:cs typeface="ＭＳ Ｐゴシック" charset="0"/>
            </a:endParaRPr>
          </a:p>
        </p:txBody>
      </p:sp>
      <p:cxnSp>
        <p:nvCxnSpPr>
          <p:cNvPr id="18" name="Straight Connector 17"/>
          <p:cNvCxnSpPr/>
          <p:nvPr/>
        </p:nvCxnSpPr>
        <p:spPr>
          <a:xfrm>
            <a:off x="4660900" y="6065732"/>
            <a:ext cx="621453" cy="0"/>
          </a:xfrm>
          <a:prstGeom prst="line">
            <a:avLst/>
          </a:prstGeom>
          <a:ln w="38100" cmpd="sng">
            <a:solidFill>
              <a:srgbClr val="66CC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345944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5193"/>
            <a:ext cx="9321800" cy="6974340"/>
          </a:xfrm>
          <a:prstGeom prst="rect">
            <a:avLst/>
          </a:prstGeom>
        </p:spPr>
      </p:pic>
    </p:spTree>
    <p:extLst>
      <p:ext uri="{BB962C8B-B14F-4D97-AF65-F5344CB8AC3E}">
        <p14:creationId xmlns:p14="http://schemas.microsoft.com/office/powerpoint/2010/main" val="19090038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310727" y="1129828"/>
            <a:ext cx="8622665" cy="468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spAutoFit/>
          </a:bodyPr>
          <a:lstStyle>
            <a:lvl1pPr marL="365125" indent="-365125">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30250" indent="-365125">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marL="372208" indent="-372208" algn="l" defTabSz="932139">
              <a:lnSpc>
                <a:spcPct val="100000"/>
              </a:lnSpc>
              <a:spcBef>
                <a:spcPts val="1223"/>
              </a:spcBef>
              <a:buClrTx/>
              <a:buSzTx/>
              <a:buFont typeface="Arial" panose="020B0604020202020204" pitchFamily="34" charset="0"/>
              <a:buChar char="•"/>
            </a:pPr>
            <a:r>
              <a:rPr lang="en-US" altLang="en-US" sz="2000" dirty="0">
                <a:solidFill>
                  <a:srgbClr val="000000"/>
                </a:solidFill>
                <a:cs typeface="Arial" panose="020B0604020202020204" pitchFamily="34" charset="0"/>
              </a:rPr>
              <a:t>Base threat on wave forecast models, not on pre-determined magnitude threshold </a:t>
            </a:r>
          </a:p>
          <a:p>
            <a:pPr marL="372208" indent="-372208" algn="l" defTabSz="932139">
              <a:lnSpc>
                <a:spcPct val="100000"/>
              </a:lnSpc>
              <a:spcBef>
                <a:spcPts val="1223"/>
              </a:spcBef>
              <a:buClrTx/>
              <a:buSzTx/>
              <a:buFont typeface="Arial" panose="020B0604020202020204" pitchFamily="34" charset="0"/>
              <a:buChar char="•"/>
            </a:pPr>
            <a:r>
              <a:rPr lang="en-US" altLang="en-US" sz="2000" dirty="0">
                <a:solidFill>
                  <a:srgbClr val="000000"/>
                </a:solidFill>
                <a:cs typeface="Arial" panose="020B0604020202020204" pitchFamily="34" charset="0"/>
              </a:rPr>
              <a:t>Forecasts constrained by EQ mechanism (W-CMT) and sea level readings</a:t>
            </a:r>
          </a:p>
          <a:p>
            <a:pPr marL="372208" indent="-372208" algn="l" defTabSz="932139">
              <a:lnSpc>
                <a:spcPct val="100000"/>
              </a:lnSpc>
              <a:spcBef>
                <a:spcPts val="1223"/>
              </a:spcBef>
              <a:buClrTx/>
              <a:buSzTx/>
              <a:buFont typeface="Arial" panose="020B0604020202020204" pitchFamily="34" charset="0"/>
              <a:buChar char="•"/>
            </a:pPr>
            <a:r>
              <a:rPr lang="en-US" altLang="en-US" sz="2000" dirty="0">
                <a:solidFill>
                  <a:srgbClr val="0000FF"/>
                </a:solidFill>
                <a:cs typeface="Arial" panose="020B0604020202020204" pitchFamily="34" charset="0"/>
              </a:rPr>
              <a:t>Public Text Message </a:t>
            </a:r>
            <a:r>
              <a:rPr lang="en-US" altLang="en-US" sz="1800" dirty="0">
                <a:solidFill>
                  <a:srgbClr val="0000FF"/>
                </a:solidFill>
                <a:cs typeface="Arial" panose="020B0604020202020204" pitchFamily="34" charset="0"/>
              </a:rPr>
              <a:t>– </a:t>
            </a:r>
            <a:r>
              <a:rPr lang="en-US" altLang="en-US" sz="2000" b="0" dirty="0">
                <a:solidFill>
                  <a:srgbClr val="0000FF"/>
                </a:solidFill>
                <a:cs typeface="Arial" panose="020B0604020202020204" pitchFamily="34" charset="0"/>
              </a:rPr>
              <a:t>Summary Information</a:t>
            </a:r>
            <a:endParaRPr lang="en-US" altLang="en-US" sz="2000" dirty="0">
              <a:solidFill>
                <a:srgbClr val="0000FF"/>
              </a:solidFill>
              <a:cs typeface="Arial" panose="020B0604020202020204" pitchFamily="34" charset="0"/>
            </a:endParaRPr>
          </a:p>
          <a:p>
            <a:pPr marL="372208" indent="-372208" algn="l" defTabSz="932139">
              <a:lnSpc>
                <a:spcPct val="100000"/>
              </a:lnSpc>
              <a:spcBef>
                <a:spcPts val="1223"/>
              </a:spcBef>
              <a:buClrTx/>
              <a:buSzTx/>
              <a:buFont typeface="Arial" panose="020B0604020202020204" pitchFamily="34" charset="0"/>
              <a:buChar char="•"/>
            </a:pPr>
            <a:r>
              <a:rPr lang="en-US" altLang="en-US" sz="2000" dirty="0">
                <a:solidFill>
                  <a:srgbClr val="0000FF"/>
                </a:solidFill>
                <a:cs typeface="Arial" panose="020B0604020202020204" pitchFamily="34" charset="0"/>
              </a:rPr>
              <a:t>Graphical Forecasts and Statistics Table only sent to Country Tsunami Warning Focal Points (TWFPs) and National Tsunami Warning Centers (NTWCs):</a:t>
            </a:r>
            <a:endParaRPr lang="en-US" altLang="en-US" sz="2000" dirty="0">
              <a:solidFill>
                <a:srgbClr val="000000"/>
              </a:solidFill>
              <a:cs typeface="Arial" panose="020B0604020202020204" pitchFamily="34" charset="0"/>
            </a:endParaRPr>
          </a:p>
          <a:p>
            <a:pPr marL="744417" lvl="1" indent="-372208" algn="l" defTabSz="932139">
              <a:lnSpc>
                <a:spcPct val="100000"/>
              </a:lnSpc>
              <a:spcBef>
                <a:spcPts val="306"/>
              </a:spcBef>
              <a:buClrTx/>
              <a:buSzTx/>
              <a:buFont typeface="Lucida Grande" charset="0"/>
              <a:buChar char="-"/>
            </a:pPr>
            <a:r>
              <a:rPr lang="en-US" altLang="en-US" sz="1600" dirty="0">
                <a:solidFill>
                  <a:srgbClr val="000000"/>
                </a:solidFill>
                <a:cs typeface="Arial" panose="020B0604020202020204" pitchFamily="34" charset="0"/>
              </a:rPr>
              <a:t>Coastal Tsunami Amplitude Forecast Polygon Map - Overview</a:t>
            </a:r>
          </a:p>
          <a:p>
            <a:pPr marL="744417" lvl="1" indent="-372208" algn="l" defTabSz="932139">
              <a:lnSpc>
                <a:spcPct val="100000"/>
              </a:lnSpc>
              <a:spcBef>
                <a:spcPts val="306"/>
              </a:spcBef>
              <a:buClrTx/>
              <a:buSzTx/>
              <a:buFont typeface="Lucida Grande" charset="0"/>
              <a:buChar char="-"/>
            </a:pPr>
            <a:r>
              <a:rPr lang="en-US" altLang="en-US" sz="1600" dirty="0">
                <a:solidFill>
                  <a:srgbClr val="000000"/>
                </a:solidFill>
                <a:cs typeface="Arial" panose="020B0604020202020204" pitchFamily="34" charset="0"/>
              </a:rPr>
              <a:t>Deep-Ocean Tsunami Amplitude Forecast Map – Pacific-wide</a:t>
            </a:r>
          </a:p>
          <a:p>
            <a:pPr marL="744417" lvl="1" indent="-372208" algn="l" defTabSz="932139">
              <a:lnSpc>
                <a:spcPct val="100000"/>
              </a:lnSpc>
              <a:spcBef>
                <a:spcPts val="306"/>
              </a:spcBef>
              <a:buClrTx/>
              <a:buSzTx/>
              <a:buFont typeface="Lucida Grande" charset="0"/>
              <a:buChar char="-"/>
            </a:pPr>
            <a:r>
              <a:rPr lang="en-US" altLang="en-US" sz="1600" dirty="0">
                <a:solidFill>
                  <a:srgbClr val="000000"/>
                </a:solidFill>
                <a:cs typeface="Arial" panose="020B0604020202020204" pitchFamily="34" charset="0"/>
              </a:rPr>
              <a:t>Coastal Tsunami Amplitude Forecast Map – Pacific-wide and Regional, with Tsunami Travel Times</a:t>
            </a:r>
          </a:p>
          <a:p>
            <a:pPr marL="744417" lvl="1" indent="-372208" algn="l" defTabSz="932139">
              <a:lnSpc>
                <a:spcPct val="100000"/>
              </a:lnSpc>
              <a:spcBef>
                <a:spcPts val="306"/>
              </a:spcBef>
              <a:buClrTx/>
              <a:buSzTx/>
              <a:buFont typeface="Lucida Grande" charset="0"/>
              <a:buChar char="-"/>
            </a:pPr>
            <a:r>
              <a:rPr lang="en-US" altLang="en-US" sz="1600" dirty="0">
                <a:solidFill>
                  <a:srgbClr val="000000"/>
                </a:solidFill>
                <a:cs typeface="Arial" panose="020B0604020202020204" pitchFamily="34" charset="0"/>
              </a:rPr>
              <a:t>Coastal Tsunami Amplitude Forecast KMZ– input to Google Earth</a:t>
            </a:r>
          </a:p>
          <a:p>
            <a:pPr marL="744417" lvl="1" indent="-372208" algn="l" defTabSz="932139">
              <a:lnSpc>
                <a:spcPct val="100000"/>
              </a:lnSpc>
              <a:spcBef>
                <a:spcPts val="306"/>
              </a:spcBef>
              <a:buClrTx/>
              <a:buSzTx/>
              <a:buFont typeface="Lucida Grande" charset="0"/>
              <a:buChar char="-"/>
            </a:pPr>
            <a:r>
              <a:rPr lang="en-US" altLang="en-US" sz="1600" dirty="0">
                <a:solidFill>
                  <a:srgbClr val="000000"/>
                </a:solidFill>
                <a:cs typeface="Arial" panose="020B0604020202020204" pitchFamily="34" charset="0"/>
              </a:rPr>
              <a:t>Table of Forecast Statistics for Regional Polygons</a:t>
            </a:r>
            <a:endParaRPr lang="en-US" altLang="en-US" sz="1800" dirty="0">
              <a:solidFill>
                <a:srgbClr val="B90000"/>
              </a:solidFill>
              <a:cs typeface="Arial" panose="020B0604020202020204" pitchFamily="34" charset="0"/>
            </a:endParaRPr>
          </a:p>
        </p:txBody>
      </p:sp>
      <p:sp>
        <p:nvSpPr>
          <p:cNvPr id="18435" name="Rectangle 1"/>
          <p:cNvSpPr>
            <a:spLocks noChangeArrowheads="1"/>
          </p:cNvSpPr>
          <p:nvPr/>
        </p:nvSpPr>
        <p:spPr bwMode="auto">
          <a:xfrm>
            <a:off x="233045" y="317288"/>
            <a:ext cx="6603347" cy="62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55" tIns="46578" rIns="93155" bIns="46578">
            <a:spAutoFit/>
          </a:bodyP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a:lnSpc>
                <a:spcPct val="100000"/>
              </a:lnSpc>
              <a:spcBef>
                <a:spcPct val="0"/>
              </a:spcBef>
              <a:buClrTx/>
              <a:buSzTx/>
              <a:buNone/>
            </a:pPr>
            <a:r>
              <a:rPr lang="en-US" altLang="en-US" sz="3466" dirty="0">
                <a:solidFill>
                  <a:srgbClr val="B90000"/>
                </a:solidFill>
                <a:cs typeface="Arial" panose="020B0604020202020204" pitchFamily="34" charset="0"/>
              </a:rPr>
              <a:t>PTWC – Procedures, Products</a:t>
            </a:r>
          </a:p>
        </p:txBody>
      </p:sp>
      <p:grpSp>
        <p:nvGrpSpPr>
          <p:cNvPr id="18436" name="Group 4"/>
          <p:cNvGrpSpPr>
            <a:grpSpLocks/>
          </p:cNvGrpSpPr>
          <p:nvPr/>
        </p:nvGrpSpPr>
        <p:grpSpPr bwMode="auto">
          <a:xfrm>
            <a:off x="233045" y="5720702"/>
            <a:ext cx="8156576" cy="1477174"/>
            <a:chOff x="228600" y="4953000"/>
            <a:chExt cx="10325100" cy="2623863"/>
          </a:xfrm>
        </p:grpSpPr>
        <p:pic>
          <p:nvPicPr>
            <p:cNvPr id="18438"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4953000"/>
              <a:ext cx="166528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953000"/>
              <a:ext cx="16637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5029200"/>
              <a:ext cx="18732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Screen Shot 2013-05-02 at 11.33.42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4953000"/>
              <a:ext cx="4762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00946" y="6722789"/>
              <a:ext cx="1441450" cy="84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1" descr="Screen Shot 2014-08-04 at 9.24.27 AM.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62100" y="6722789"/>
              <a:ext cx="1295400" cy="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Picture 3" descr="NOAAlogoclr-[Converted].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89621" y="6221096"/>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6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68" name="Group 60"/>
          <p:cNvGraphicFramePr>
            <a:graphicFrameLocks noGrp="1"/>
          </p:cNvGraphicFramePr>
          <p:nvPr>
            <p:extLst>
              <p:ext uri="{D42A27DB-BD31-4B8C-83A1-F6EECF244321}">
                <p14:modId xmlns:p14="http://schemas.microsoft.com/office/powerpoint/2010/main" val="3368082944"/>
              </p:ext>
            </p:extLst>
          </p:nvPr>
        </p:nvGraphicFramePr>
        <p:xfrm>
          <a:off x="388409" y="1765728"/>
          <a:ext cx="8574114" cy="4623677"/>
        </p:xfrm>
        <a:graphic>
          <a:graphicData uri="http://schemas.openxmlformats.org/drawingml/2006/table">
            <a:tbl>
              <a:tblPr/>
              <a:tblGrid>
                <a:gridCol w="2770646">
                  <a:extLst>
                    <a:ext uri="{9D8B030D-6E8A-4147-A177-3AD203B41FA5}">
                      <a16:colId xmlns:a16="http://schemas.microsoft.com/office/drawing/2014/main" xmlns="" val="20000"/>
                    </a:ext>
                  </a:extLst>
                </a:gridCol>
                <a:gridCol w="2822434">
                  <a:extLst>
                    <a:ext uri="{9D8B030D-6E8A-4147-A177-3AD203B41FA5}">
                      <a16:colId xmlns:a16="http://schemas.microsoft.com/office/drawing/2014/main" xmlns="" val="20001"/>
                    </a:ext>
                  </a:extLst>
                </a:gridCol>
                <a:gridCol w="2981034">
                  <a:extLst>
                    <a:ext uri="{9D8B030D-6E8A-4147-A177-3AD203B41FA5}">
                      <a16:colId xmlns:a16="http://schemas.microsoft.com/office/drawing/2014/main" xmlns="" val="20002"/>
                    </a:ext>
                  </a:extLst>
                </a:gridCol>
              </a:tblGrid>
              <a:tr h="519497">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PRODUCT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CARIBBEAN EQ</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ATLANTIC EQ</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28604">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Information</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Statement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6.0 – 9.9</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Deep or Inland</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6.5 – 9.9</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Deep or Inland</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r h="828604">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Information</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Statement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Mw: 6.0 – 7.0</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Mw: 6.5 – 7.8</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8604">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Local (300 km)</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Tsunami </a:t>
                      </a:r>
                      <a:r>
                        <a:rPr kumimoji="0" lang="en-US" sz="2000" b="1" i="0" u="none" strike="noStrike" kern="1200" cap="all" normalizeH="0" baseline="0" dirty="0">
                          <a:ln>
                            <a:noFill/>
                          </a:ln>
                          <a:solidFill>
                            <a:schemeClr val="tx1"/>
                          </a:solidFill>
                          <a:effectLst/>
                          <a:latin typeface="Arial" pitchFamily="34" charset="0"/>
                          <a:ea typeface="+mn-ea"/>
                          <a:cs typeface="+mn-cs"/>
                        </a:rPr>
                        <a:t>threat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7.1 – 7.5</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N/A</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3"/>
                  </a:ext>
                </a:extLst>
              </a:tr>
              <a:tr h="789764">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Regional (1000 km)</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Tsunami </a:t>
                      </a:r>
                      <a:r>
                        <a:rPr kumimoji="0" lang="en-US" sz="2000" b="1" i="0" u="none" strike="noStrike" kern="1200" cap="all" normalizeH="0" baseline="0" dirty="0">
                          <a:ln>
                            <a:noFill/>
                          </a:ln>
                          <a:solidFill>
                            <a:schemeClr val="tx1"/>
                          </a:solidFill>
                          <a:effectLst/>
                          <a:latin typeface="Arial" pitchFamily="34" charset="0"/>
                          <a:ea typeface="+mn-ea"/>
                          <a:cs typeface="+mn-cs"/>
                        </a:rPr>
                        <a:t>threat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7.6 – 7.8</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a:ln>
                            <a:noFill/>
                          </a:ln>
                          <a:solidFill>
                            <a:schemeClr val="tx1"/>
                          </a:solidFill>
                          <a:effectLst/>
                          <a:latin typeface="Arial" pitchFamily="34" charset="0"/>
                        </a:rPr>
                        <a:t>N/A</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8604">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Caribbean-Wide</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Tsunami </a:t>
                      </a:r>
                      <a:r>
                        <a:rPr kumimoji="0" lang="en-US" sz="2000" b="1" i="0" u="none" strike="noStrike" kern="1200" cap="all" normalizeH="0" baseline="0" dirty="0">
                          <a:ln>
                            <a:noFill/>
                          </a:ln>
                          <a:solidFill>
                            <a:schemeClr val="tx1"/>
                          </a:solidFill>
                          <a:effectLst/>
                          <a:latin typeface="Arial" pitchFamily="34" charset="0"/>
                          <a:ea typeface="+mn-ea"/>
                          <a:cs typeface="+mn-cs"/>
                        </a:rPr>
                        <a:t>threat</a:t>
                      </a:r>
                    </a:p>
                  </a:txBody>
                  <a:tcPr marL="93218" marR="93218" marT="46609" marB="466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7.9 – 9.9</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Mw:  7.9 – 9.9</a:t>
                      </a:r>
                    </a:p>
                    <a:p>
                      <a:pPr marL="0" marR="0" lvl="0" indent="0" algn="ctr" defTabSz="914400" rtl="0" eaLnBrk="1" fontAlgn="base" latinLnBrk="0" hangingPunct="1">
                        <a:lnSpc>
                          <a:spcPct val="100000"/>
                        </a:lnSpc>
                        <a:spcBef>
                          <a:spcPct val="0"/>
                        </a:spcBef>
                        <a:spcAft>
                          <a:spcPct val="0"/>
                        </a:spcAft>
                        <a:buClr>
                          <a:schemeClr val="accent2"/>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Shallow, Undersea</a:t>
                      </a:r>
                    </a:p>
                  </a:txBody>
                  <a:tcPr marL="93218" marR="93218" marT="46609" marB="466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86048" name="Rectangle 33"/>
          <p:cNvSpPr>
            <a:spLocks noChangeArrowheads="1"/>
          </p:cNvSpPr>
          <p:nvPr/>
        </p:nvSpPr>
        <p:spPr bwMode="auto">
          <a:xfrm>
            <a:off x="587468" y="317288"/>
            <a:ext cx="8562785" cy="7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0000"/>
              </a:lnSpc>
            </a:pPr>
            <a:r>
              <a:rPr lang="en-US" altLang="en-US" sz="3262" b="1" dirty="0">
                <a:solidFill>
                  <a:srgbClr val="CC0000"/>
                </a:solidFill>
              </a:rPr>
              <a:t>Review of Criteria for Initial CARIBE EWS Messages</a:t>
            </a:r>
          </a:p>
        </p:txBody>
      </p:sp>
    </p:spTree>
    <p:extLst>
      <p:ext uri="{BB962C8B-B14F-4D97-AF65-F5344CB8AC3E}">
        <p14:creationId xmlns:p14="http://schemas.microsoft.com/office/powerpoint/2010/main" val="311186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543772" y="1482513"/>
            <a:ext cx="8156575" cy="97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spAutoFit/>
          </a:bodyPr>
          <a:lstStyle>
            <a:lvl1pPr marL="365125" indent="-365125">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1096963" indent="-365125">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marL="372208" indent="-372208" algn="l" defTabSz="932139">
              <a:lnSpc>
                <a:spcPct val="100000"/>
              </a:lnSpc>
              <a:spcBef>
                <a:spcPts val="408"/>
              </a:spcBef>
              <a:buClrTx/>
              <a:buSzTx/>
              <a:buFont typeface="Arial" panose="020B0604020202020204" pitchFamily="34" charset="0"/>
              <a:buChar char="•"/>
            </a:pPr>
            <a:r>
              <a:rPr lang="en-US" altLang="en-US" sz="2854" dirty="0">
                <a:solidFill>
                  <a:srgbClr val="0000FF"/>
                </a:solidFill>
                <a:cs typeface="Arial" panose="020B0604020202020204" pitchFamily="34" charset="0"/>
              </a:rPr>
              <a:t>4 Threat Levels: </a:t>
            </a:r>
            <a:r>
              <a:rPr lang="en-US" altLang="en-US" sz="2854" dirty="0">
                <a:solidFill>
                  <a:srgbClr val="000000"/>
                </a:solidFill>
                <a:cs typeface="Arial" panose="020B0604020202020204" pitchFamily="34" charset="0"/>
              </a:rPr>
              <a:t>based forecast maximum coastal tsunami wave amplitudes</a:t>
            </a:r>
          </a:p>
        </p:txBody>
      </p:sp>
      <p:sp>
        <p:nvSpPr>
          <p:cNvPr id="20483" name="Rectangle 1"/>
          <p:cNvSpPr>
            <a:spLocks noChangeArrowheads="1"/>
          </p:cNvSpPr>
          <p:nvPr/>
        </p:nvSpPr>
        <p:spPr bwMode="auto">
          <a:xfrm>
            <a:off x="543772" y="394970"/>
            <a:ext cx="8396042" cy="62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8" rIns="93155" bIns="46578">
            <a:spAutoFit/>
          </a:bodyP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a:lnSpc>
                <a:spcPct val="100000"/>
              </a:lnSpc>
              <a:spcBef>
                <a:spcPct val="0"/>
              </a:spcBef>
              <a:buClrTx/>
              <a:buSzTx/>
              <a:buNone/>
            </a:pPr>
            <a:r>
              <a:rPr lang="en-US" altLang="en-US" sz="3466" dirty="0">
                <a:solidFill>
                  <a:srgbClr val="B90000"/>
                </a:solidFill>
                <a:cs typeface="Arial" panose="020B0604020202020204" pitchFamily="34" charset="0"/>
              </a:rPr>
              <a:t>Threat Levels – as of second message</a:t>
            </a:r>
          </a:p>
        </p:txBody>
      </p:sp>
      <p:pic>
        <p:nvPicPr>
          <p:cNvPr id="20484" name="Picture 3" descr="NOAAlogoclr-[Conver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9621" y="6221096"/>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411431832"/>
              </p:ext>
            </p:extLst>
          </p:nvPr>
        </p:nvGraphicFramePr>
        <p:xfrm>
          <a:off x="1101302" y="2546816"/>
          <a:ext cx="7146714" cy="3654280"/>
        </p:xfrm>
        <a:graphic>
          <a:graphicData uri="http://schemas.openxmlformats.org/drawingml/2006/table">
            <a:tbl>
              <a:tblPr firstRow="1" bandRow="1">
                <a:tableStyleId>{5C22544A-7EE6-4342-B048-85BDC9FD1C3A}</a:tableStyleId>
              </a:tblPr>
              <a:tblGrid>
                <a:gridCol w="3573357">
                  <a:extLst>
                    <a:ext uri="{9D8B030D-6E8A-4147-A177-3AD203B41FA5}">
                      <a16:colId xmlns:a16="http://schemas.microsoft.com/office/drawing/2014/main" xmlns="" val="20000"/>
                    </a:ext>
                  </a:extLst>
                </a:gridCol>
                <a:gridCol w="3573357">
                  <a:extLst>
                    <a:ext uri="{9D8B030D-6E8A-4147-A177-3AD203B41FA5}">
                      <a16:colId xmlns:a16="http://schemas.microsoft.com/office/drawing/2014/main" xmlns="" val="20001"/>
                    </a:ext>
                  </a:extLst>
                </a:gridCol>
              </a:tblGrid>
              <a:tr h="612208">
                <a:tc>
                  <a:txBody>
                    <a:bodyPr/>
                    <a:lstStyle/>
                    <a:p>
                      <a:pPr algn="ctr"/>
                      <a:r>
                        <a:rPr lang="en-US" sz="1800" dirty="0"/>
                        <a:t>Forecast  Tsunami Amplitude</a:t>
                      </a:r>
                    </a:p>
                  </a:txBody>
                  <a:tcPr marL="93218" marR="93218" marT="46608" marB="4660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Suggested Meaning</a:t>
                      </a:r>
                    </a:p>
                  </a:txBody>
                  <a:tcPr marL="93218" marR="93218" marT="46608" marB="4660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579008">
                <a:tc>
                  <a:txBody>
                    <a:bodyPr/>
                    <a:lstStyle/>
                    <a:p>
                      <a:pPr algn="ctr"/>
                      <a:r>
                        <a:rPr lang="en-US" sz="1800" b="1" dirty="0"/>
                        <a:t>&lt; 0.3m</a:t>
                      </a:r>
                    </a:p>
                  </a:txBody>
                  <a:tcPr marL="93218" marR="93218" marT="46608" marB="46608" anchor="ctr">
                    <a:lnL w="12700" cap="flat" cmpd="sng" algn="ctr">
                      <a:solidFill>
                        <a:schemeClr val="tx1"/>
                      </a:solidFill>
                      <a:prstDash val="solid"/>
                      <a:round/>
                      <a:headEnd type="none" w="med" len="med"/>
                      <a:tailEnd type="none" w="med" len="med"/>
                    </a:lnL>
                    <a:solidFill>
                      <a:srgbClr val="00FF00"/>
                    </a:solidFill>
                  </a:tcPr>
                </a:tc>
                <a:tc>
                  <a:txBody>
                    <a:bodyPr/>
                    <a:lstStyle/>
                    <a:p>
                      <a:pPr algn="ctr"/>
                      <a:r>
                        <a:rPr lang="en-US" sz="1800" b="1" dirty="0"/>
                        <a:t>No Threat</a:t>
                      </a:r>
                    </a:p>
                  </a:txBody>
                  <a:tcPr marL="93218" marR="93218" marT="46608" marB="46608" anchor="ctr">
                    <a:lnR w="12700" cap="flat" cmpd="sng" algn="ctr">
                      <a:solidFill>
                        <a:schemeClr val="tx1"/>
                      </a:solidFill>
                      <a:prstDash val="solid"/>
                      <a:round/>
                      <a:headEnd type="none" w="med" len="med"/>
                      <a:tailEnd type="none" w="med" len="med"/>
                    </a:lnR>
                    <a:solidFill>
                      <a:srgbClr val="00FF00"/>
                    </a:solidFill>
                  </a:tcPr>
                </a:tc>
                <a:extLst>
                  <a:ext uri="{0D108BD9-81ED-4DB2-BD59-A6C34878D82A}">
                    <a16:rowId xmlns:a16="http://schemas.microsoft.com/office/drawing/2014/main" xmlns="" val="10001"/>
                  </a:ext>
                </a:extLst>
              </a:tr>
              <a:tr h="652524">
                <a:tc>
                  <a:txBody>
                    <a:bodyPr/>
                    <a:lstStyle/>
                    <a:p>
                      <a:pPr algn="ctr"/>
                      <a:r>
                        <a:rPr lang="en-US" sz="1800" b="1" dirty="0"/>
                        <a:t>0.3m - 1m</a:t>
                      </a:r>
                    </a:p>
                  </a:txBody>
                  <a:tcPr marL="93218" marR="93218" marT="46608" marB="46608"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n-US" sz="1800" b="1" dirty="0"/>
                        <a:t>Dangerous Currents,</a:t>
                      </a:r>
                      <a:r>
                        <a:rPr lang="en-US" sz="1800" b="1" baseline="0" dirty="0"/>
                        <a:t> Harbor Surges, Minor Flooding</a:t>
                      </a:r>
                      <a:endParaRPr lang="en-US" sz="1800" b="1" dirty="0"/>
                    </a:p>
                  </a:txBody>
                  <a:tcPr marL="93218" marR="93218" marT="46608" marB="46608"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xmlns="" val="10002"/>
                  </a:ext>
                </a:extLst>
              </a:tr>
              <a:tr h="579008">
                <a:tc>
                  <a:txBody>
                    <a:bodyPr/>
                    <a:lstStyle/>
                    <a:p>
                      <a:pPr algn="ctr"/>
                      <a:r>
                        <a:rPr lang="en-US" sz="1800" b="1" dirty="0"/>
                        <a:t>1m</a:t>
                      </a:r>
                      <a:r>
                        <a:rPr lang="en-US" sz="1800" b="1" baseline="0" dirty="0"/>
                        <a:t> - 3m</a:t>
                      </a:r>
                      <a:endParaRPr lang="en-US" sz="1800" b="1" dirty="0"/>
                    </a:p>
                  </a:txBody>
                  <a:tcPr marL="93218" marR="93218" marT="46608" marB="46608" anchor="ctr">
                    <a:lnL w="12700" cap="flat" cmpd="sng" algn="ctr">
                      <a:solidFill>
                        <a:schemeClr val="tx1"/>
                      </a:solidFill>
                      <a:prstDash val="solid"/>
                      <a:round/>
                      <a:headEnd type="none" w="med" len="med"/>
                      <a:tailEnd type="none" w="med" len="med"/>
                    </a:lnL>
                    <a:solidFill>
                      <a:srgbClr val="FFC000"/>
                    </a:solidFill>
                  </a:tcPr>
                </a:tc>
                <a:tc>
                  <a:txBody>
                    <a:bodyPr/>
                    <a:lstStyle/>
                    <a:p>
                      <a:pPr algn="ctr"/>
                      <a:r>
                        <a:rPr lang="en-US" sz="1800" b="1" dirty="0"/>
                        <a:t>Land Inundation</a:t>
                      </a:r>
                    </a:p>
                  </a:txBody>
                  <a:tcPr marL="93218" marR="93218" marT="46608" marB="46608" anchor="ctr">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xmlns="" val="10003"/>
                  </a:ext>
                </a:extLst>
              </a:tr>
              <a:tr h="652524">
                <a:tc>
                  <a:txBody>
                    <a:bodyPr/>
                    <a:lstStyle/>
                    <a:p>
                      <a:pPr algn="ctr"/>
                      <a:r>
                        <a:rPr lang="en-US" sz="1800" b="1" dirty="0"/>
                        <a:t>&gt;3m</a:t>
                      </a:r>
                    </a:p>
                  </a:txBody>
                  <a:tcPr marL="93218" marR="93218" marT="46608" marB="46608" anchor="ctr">
                    <a:lnL w="12700" cap="flat" cmpd="sng" algn="ctr">
                      <a:solidFill>
                        <a:schemeClr val="tx1"/>
                      </a:solidFill>
                      <a:prstDash val="solid"/>
                      <a:round/>
                      <a:headEnd type="none" w="med" len="med"/>
                      <a:tailEnd type="none" w="med" len="med"/>
                    </a:lnL>
                    <a:solidFill>
                      <a:srgbClr val="FF0000"/>
                    </a:solidFill>
                  </a:tcPr>
                </a:tc>
                <a:tc>
                  <a:txBody>
                    <a:bodyPr/>
                    <a:lstStyle/>
                    <a:p>
                      <a:pPr algn="ctr"/>
                      <a:r>
                        <a:rPr lang="en-US" sz="1800" b="1" dirty="0"/>
                        <a:t>Major Destruction and Inundation</a:t>
                      </a:r>
                    </a:p>
                  </a:txBody>
                  <a:tcPr marL="93218" marR="93218" marT="46608" marB="46608" anchor="ctr">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xmlns="" val="10004"/>
                  </a:ext>
                </a:extLst>
              </a:tr>
              <a:tr h="579008">
                <a:tc>
                  <a:txBody>
                    <a:bodyPr/>
                    <a:lstStyle/>
                    <a:p>
                      <a:pPr algn="ctr"/>
                      <a:r>
                        <a:rPr lang="en-US" sz="1800" b="1" dirty="0"/>
                        <a:t>Other</a:t>
                      </a:r>
                    </a:p>
                  </a:txBody>
                  <a:tcPr marL="93218" marR="93218" marT="46608" marB="4660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b="1" dirty="0"/>
                        <a:t>Forecast Not Computed</a:t>
                      </a:r>
                    </a:p>
                  </a:txBody>
                  <a:tcPr marL="93218" marR="93218" marT="46608" marB="46608"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9549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7993" y="325120"/>
            <a:ext cx="5360035"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15" name="Title 1"/>
          <p:cNvSpPr txBox="1">
            <a:spLocks/>
          </p:cNvSpPr>
          <p:nvPr/>
        </p:nvSpPr>
        <p:spPr bwMode="auto">
          <a:xfrm>
            <a:off x="408748" y="553729"/>
            <a:ext cx="4814868" cy="670561"/>
          </a:xfrm>
          <a:prstGeom prst="rect">
            <a:avLst/>
          </a:prstGeom>
          <a:noFill/>
          <a:ln>
            <a:noFill/>
          </a:ln>
          <a:extLst>
            <a:ext uri="{FAA26D3D-D897-4be2-8F04-BA451C77F1D7}">
              <ma14:placeholderFlag xmlns:ma14="http://schemas.microsoft.com/office/mac/drawingml/2011/main" xmlns="" val="1"/>
            </a:ext>
          </a:extLst>
        </p:spPr>
        <p:txBody>
          <a:bodyPr lIns="94997" tIns="47499" rIns="94997" bIns="47499"/>
          <a:lstStyle>
            <a:lvl1pPr algn="l" rtl="0" eaLnBrk="0" fontAlgn="base" hangingPunct="0">
              <a:lnSpc>
                <a:spcPct val="110000"/>
              </a:lnSpc>
              <a:spcBef>
                <a:spcPct val="0"/>
              </a:spcBef>
              <a:spcAft>
                <a:spcPct val="0"/>
              </a:spcAft>
              <a:defRPr sz="3400" b="1">
                <a:solidFill>
                  <a:schemeClr val="accent2"/>
                </a:solidFill>
                <a:latin typeface="+mj-lt"/>
                <a:ea typeface="ＭＳ Ｐゴシック" charset="0"/>
                <a:cs typeface="MS PGothic" charset="0"/>
              </a:defRPr>
            </a:lvl1pPr>
            <a:lvl2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MS PGothic" charset="0"/>
              </a:defRPr>
            </a:lvl2pPr>
            <a:lvl3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MS PGothic" charset="0"/>
              </a:defRPr>
            </a:lvl3pPr>
            <a:lvl4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MS PGothic" charset="0"/>
              </a:defRPr>
            </a:lvl4pPr>
            <a:lvl5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MS PGothic" charset="0"/>
              </a:defRPr>
            </a:lvl5pPr>
            <a:lvl6pPr marL="457096" algn="l" rtl="0" fontAlgn="base">
              <a:lnSpc>
                <a:spcPct val="110000"/>
              </a:lnSpc>
              <a:spcBef>
                <a:spcPct val="0"/>
              </a:spcBef>
              <a:spcAft>
                <a:spcPct val="0"/>
              </a:spcAft>
              <a:defRPr sz="3400" b="1">
                <a:solidFill>
                  <a:schemeClr val="accent2"/>
                </a:solidFill>
                <a:latin typeface="Arial" charset="0"/>
              </a:defRPr>
            </a:lvl6pPr>
            <a:lvl7pPr marL="914194" algn="l" rtl="0" fontAlgn="base">
              <a:lnSpc>
                <a:spcPct val="110000"/>
              </a:lnSpc>
              <a:spcBef>
                <a:spcPct val="0"/>
              </a:spcBef>
              <a:spcAft>
                <a:spcPct val="0"/>
              </a:spcAft>
              <a:defRPr sz="3400" b="1">
                <a:solidFill>
                  <a:schemeClr val="accent2"/>
                </a:solidFill>
                <a:latin typeface="Arial" charset="0"/>
              </a:defRPr>
            </a:lvl7pPr>
            <a:lvl8pPr marL="1371290" algn="l" rtl="0" fontAlgn="base">
              <a:lnSpc>
                <a:spcPct val="110000"/>
              </a:lnSpc>
              <a:spcBef>
                <a:spcPct val="0"/>
              </a:spcBef>
              <a:spcAft>
                <a:spcPct val="0"/>
              </a:spcAft>
              <a:defRPr sz="3400" b="1">
                <a:solidFill>
                  <a:schemeClr val="accent2"/>
                </a:solidFill>
                <a:latin typeface="Arial" charset="0"/>
              </a:defRPr>
            </a:lvl8pPr>
            <a:lvl9pPr marL="1828387" algn="l" rtl="0" fontAlgn="base">
              <a:lnSpc>
                <a:spcPct val="110000"/>
              </a:lnSpc>
              <a:spcBef>
                <a:spcPct val="0"/>
              </a:spcBef>
              <a:spcAft>
                <a:spcPct val="0"/>
              </a:spcAft>
              <a:defRPr sz="3400" b="1">
                <a:solidFill>
                  <a:schemeClr val="accent2"/>
                </a:solidFill>
                <a:latin typeface="Arial" charset="0"/>
              </a:defRPr>
            </a:lvl9pPr>
          </a:lstStyle>
          <a:p>
            <a:pPr>
              <a:defRPr/>
            </a:pPr>
            <a:r>
              <a:rPr lang="en-US" sz="3200" dirty="0">
                <a:solidFill>
                  <a:srgbClr val="CC0000"/>
                </a:solidFill>
              </a:rPr>
              <a:t>Public Text message</a:t>
            </a:r>
            <a:endParaRPr lang="en-US" sz="2000" dirty="0">
              <a:solidFill>
                <a:srgbClr val="CC0000"/>
              </a:solidFill>
            </a:endParaRPr>
          </a:p>
          <a:p>
            <a:pPr>
              <a:defRPr/>
            </a:pPr>
            <a:endParaRPr lang="en-US" sz="2000" dirty="0">
              <a:solidFill>
                <a:srgbClr val="CC0000"/>
              </a:solidFill>
            </a:endParaRPr>
          </a:p>
          <a:p>
            <a:pPr>
              <a:defRPr/>
            </a:pPr>
            <a:r>
              <a:rPr lang="en-US" sz="3200" dirty="0">
                <a:solidFill>
                  <a:srgbClr val="CC0000"/>
                </a:solidFill>
              </a:rPr>
              <a:t>Information</a:t>
            </a:r>
          </a:p>
          <a:p>
            <a:pPr>
              <a:defRPr/>
            </a:pPr>
            <a:r>
              <a:rPr lang="en-US" sz="3200" dirty="0">
                <a:solidFill>
                  <a:srgbClr val="CC0000"/>
                </a:solidFill>
              </a:rPr>
              <a:t>Statement</a:t>
            </a:r>
          </a:p>
          <a:p>
            <a:pPr>
              <a:defRPr/>
            </a:pPr>
            <a:endParaRPr lang="en-US" sz="3200" dirty="0">
              <a:solidFill>
                <a:srgbClr val="CC0000"/>
              </a:solidFill>
            </a:endParaRPr>
          </a:p>
          <a:p>
            <a:pPr marL="218542" indent="-313560">
              <a:buFont typeface="Arial"/>
              <a:buChar char="•"/>
              <a:defRPr/>
            </a:pPr>
            <a:r>
              <a:rPr lang="en-US" sz="2800" dirty="0">
                <a:solidFill>
                  <a:srgbClr val="0000FF"/>
                </a:solidFill>
              </a:rPr>
              <a:t>No Threat</a:t>
            </a:r>
          </a:p>
          <a:p>
            <a:pPr marL="218542" indent="-313560">
              <a:buFont typeface="Arial"/>
              <a:buChar char="•"/>
              <a:defRPr/>
            </a:pPr>
            <a:r>
              <a:rPr lang="en-US" sz="2800" dirty="0">
                <a:solidFill>
                  <a:srgbClr val="0000FF"/>
                </a:solidFill>
              </a:rPr>
              <a:t>No Action</a:t>
            </a:r>
          </a:p>
        </p:txBody>
      </p:sp>
      <p:sp>
        <p:nvSpPr>
          <p:cNvPr id="62468" name="Rectangle 15"/>
          <p:cNvSpPr>
            <a:spLocks noChangeArrowheads="1"/>
          </p:cNvSpPr>
          <p:nvPr/>
        </p:nvSpPr>
        <p:spPr bwMode="auto">
          <a:xfrm>
            <a:off x="943717" y="4864499"/>
            <a:ext cx="1786678" cy="1149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700" i="1" dirty="0">
                <a:solidFill>
                  <a:srgbClr val="0000FF"/>
                </a:solidFill>
              </a:rPr>
              <a:t>PTWC guidance information        to Country TWFP/NTWC</a:t>
            </a:r>
          </a:p>
        </p:txBody>
      </p:sp>
      <p:sp>
        <p:nvSpPr>
          <p:cNvPr id="10" name="Rectangle 9"/>
          <p:cNvSpPr/>
          <p:nvPr/>
        </p:nvSpPr>
        <p:spPr>
          <a:xfrm>
            <a:off x="2330450" y="-69177570"/>
            <a:ext cx="4660900" cy="8956295"/>
          </a:xfrm>
          <a:prstGeom prst="rect">
            <a:avLst/>
          </a:prstGeom>
        </p:spPr>
        <p:txBody>
          <a:bodyPr>
            <a:spAutoFit/>
          </a:bodyPr>
          <a:lstStyle/>
          <a:p>
            <a:pPr algn="l"/>
            <a:r>
              <a:rPr lang="en-US" sz="800" dirty="0">
                <a:latin typeface="Courier"/>
                <a:cs typeface="Courier"/>
              </a:rPr>
              <a:t>TSUNAMI INFORMATION STATEMENT NUMBER 1</a:t>
            </a:r>
            <a:br>
              <a:rPr lang="en-US" sz="800" dirty="0">
                <a:latin typeface="Courier"/>
                <a:cs typeface="Courier"/>
              </a:rPr>
            </a:br>
            <a:r>
              <a:rPr lang="en-US" sz="800" dirty="0">
                <a:latin typeface="Courier"/>
                <a:cs typeface="Courier"/>
              </a:rPr>
              <a:t>NWS PACIFIC TSUNAMI WARNING CENTER EWA BEACH HI</a:t>
            </a:r>
            <a:br>
              <a:rPr lang="en-US" sz="800" dirty="0">
                <a:latin typeface="Courier"/>
                <a:cs typeface="Courier"/>
              </a:rPr>
            </a:br>
            <a:r>
              <a:rPr lang="en-US" sz="800" dirty="0">
                <a:latin typeface="Courier"/>
                <a:cs typeface="Courier"/>
              </a:rPr>
              <a:t>2058 UTC FRI NOV 13 2015</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...PTWC TSUNAMI INFORMATION STATEMENT...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NOTICE **** NOTICE **** NOTICE **** NOTICE **** NOTICE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THIS STATEMENT IS ISSUED FOR INFORMATION ONLY IN SUPPORT OF THE</a:t>
            </a:r>
            <a:br>
              <a:rPr lang="en-US" sz="800" dirty="0">
                <a:latin typeface="Courier"/>
                <a:cs typeface="Courier"/>
              </a:rPr>
            </a:br>
            <a:r>
              <a:rPr lang="en-US" sz="800" dirty="0">
                <a:latin typeface="Courier"/>
                <a:cs typeface="Courier"/>
              </a:rPr>
              <a:t> UNESCO/IOC PACIFIC TSUNAMI WARNING AND MITIGATION SYSTEM AND IS</a:t>
            </a:r>
            <a:br>
              <a:rPr lang="en-US" sz="800" dirty="0">
                <a:latin typeface="Courier"/>
                <a:cs typeface="Courier"/>
              </a:rPr>
            </a:br>
            <a:r>
              <a:rPr lang="en-US" sz="800" dirty="0">
                <a:latin typeface="Courier"/>
                <a:cs typeface="Courier"/>
              </a:rPr>
              <a:t> MEANT FOR NATIONAL AUTHORITIES IN EACH COUNTRY OF THAT SYSTEM.</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NATIONAL AUTHORITIES WILL DETERMINE THE APPROPRIATE LEVEL OF</a:t>
            </a:r>
            <a:br>
              <a:rPr lang="en-US" sz="800" dirty="0">
                <a:latin typeface="Courier"/>
                <a:cs typeface="Courier"/>
              </a:rPr>
            </a:br>
            <a:r>
              <a:rPr lang="en-US" sz="800" dirty="0">
                <a:latin typeface="Courier"/>
                <a:cs typeface="Courier"/>
              </a:rPr>
              <a:t> ALERT FOR EACH COUNTRY AND MAY ISSUE ADDITIONAL OR MORE REFINED</a:t>
            </a:r>
            <a:br>
              <a:rPr lang="en-US" sz="800" dirty="0">
                <a:latin typeface="Courier"/>
                <a:cs typeface="Courier"/>
              </a:rPr>
            </a:br>
            <a:r>
              <a:rPr lang="en-US" sz="800" dirty="0">
                <a:latin typeface="Courier"/>
                <a:cs typeface="Courier"/>
              </a:rPr>
              <a:t> INFORMATION.</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NOTICE **** NOTICE **** NOTICE **** NOTICE **** NOTICE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PRELIMINARY EARTHQUAKE PARAMETERS - FROM JMA</a:t>
            </a:r>
            <a:br>
              <a:rPr lang="en-US" sz="800" dirty="0">
                <a:latin typeface="Courier"/>
                <a:cs typeface="Courier"/>
              </a:rPr>
            </a:b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MAGNITUDE      7.0</a:t>
            </a:r>
            <a:br>
              <a:rPr lang="en-US" sz="800" dirty="0">
                <a:latin typeface="Courier"/>
                <a:cs typeface="Courier"/>
              </a:rPr>
            </a:br>
            <a:r>
              <a:rPr lang="en-US" sz="800" dirty="0">
                <a:latin typeface="Courier"/>
                <a:cs typeface="Courier"/>
              </a:rPr>
              <a:t>  * ORIGIN TIME    2051 UTC NOV 13 2015</a:t>
            </a:r>
            <a:br>
              <a:rPr lang="en-US" sz="800" dirty="0">
                <a:latin typeface="Courier"/>
                <a:cs typeface="Courier"/>
              </a:rPr>
            </a:br>
            <a:r>
              <a:rPr lang="en-US" sz="800" dirty="0">
                <a:latin typeface="Courier"/>
                <a:cs typeface="Courier"/>
              </a:rPr>
              <a:t>  * COORDINATES    30.9 NORTH  128.7 EAST</a:t>
            </a:r>
            <a:br>
              <a:rPr lang="en-US" sz="800" dirty="0">
                <a:latin typeface="Courier"/>
                <a:cs typeface="Courier"/>
              </a:rPr>
            </a:br>
            <a:r>
              <a:rPr lang="en-US" sz="800" dirty="0">
                <a:latin typeface="Courier"/>
                <a:cs typeface="Courier"/>
              </a:rPr>
              <a:t>  * DEPTH          10 KM / 6 MILES</a:t>
            </a:r>
            <a:br>
              <a:rPr lang="en-US" sz="800" dirty="0">
                <a:latin typeface="Courier"/>
                <a:cs typeface="Courier"/>
              </a:rPr>
            </a:br>
            <a:r>
              <a:rPr lang="en-US" sz="800" dirty="0">
                <a:latin typeface="Courier"/>
                <a:cs typeface="Courier"/>
              </a:rPr>
              <a:t>  * LOCATION       NORTHWEST OF THE RYUKYU ISLANDS</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EVALUATION</a:t>
            </a:r>
            <a:br>
              <a:rPr lang="en-US" sz="800" dirty="0">
                <a:latin typeface="Courier"/>
                <a:cs typeface="Courier"/>
              </a:rPr>
            </a:b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AN EARTHQUAKE WITH A PRELIMINARY MAGNITUDE OF 7.0 OCCURRED</a:t>
            </a:r>
            <a:br>
              <a:rPr lang="en-US" sz="800" dirty="0">
                <a:latin typeface="Courier"/>
                <a:cs typeface="Courier"/>
              </a:rPr>
            </a:br>
            <a:r>
              <a:rPr lang="en-US" sz="800" dirty="0">
                <a:latin typeface="Courier"/>
                <a:cs typeface="Courier"/>
              </a:rPr>
              <a:t>    NORTHWEST OF THE RYUKYU ISLANDS AT 2051 UTC ON FRIDAY NOVEMBER</a:t>
            </a:r>
            <a:br>
              <a:rPr lang="en-US" sz="800" dirty="0">
                <a:latin typeface="Courier"/>
                <a:cs typeface="Courier"/>
              </a:rPr>
            </a:br>
            <a:r>
              <a:rPr lang="en-US" sz="800" dirty="0">
                <a:latin typeface="Courier"/>
                <a:cs typeface="Courier"/>
              </a:rPr>
              <a:t>    13 2015.</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BASED ON ALL AVAILABLE DATA... THERE IS NO TSUNAMI THREAT</a:t>
            </a:r>
            <a:br>
              <a:rPr lang="en-US" sz="800" dirty="0">
                <a:latin typeface="Courier"/>
                <a:cs typeface="Courier"/>
              </a:rPr>
            </a:br>
            <a:r>
              <a:rPr lang="en-US" sz="800" dirty="0">
                <a:latin typeface="Courier"/>
                <a:cs typeface="Courier"/>
              </a:rPr>
              <a:t>    FROM THIS EARTHQUAKE.</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RECOMMENDED ACTIONS</a:t>
            </a:r>
            <a:br>
              <a:rPr lang="en-US" sz="800" dirty="0">
                <a:latin typeface="Courier"/>
                <a:cs typeface="Courier"/>
              </a:rPr>
            </a:b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NO ACTION IS REQUIRED.</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NEXT UPDATE AND ADDITIONAL INFORMATION</a:t>
            </a:r>
            <a:br>
              <a:rPr lang="en-US" sz="800" dirty="0">
                <a:latin typeface="Courier"/>
                <a:cs typeface="Courier"/>
              </a:rPr>
            </a:b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THIS WILL BE THE ONLY STATEMENT ISSUED FOR THIS EVENT UNLESS</a:t>
            </a:r>
            <a:br>
              <a:rPr lang="en-US" sz="800" dirty="0">
                <a:latin typeface="Courier"/>
                <a:cs typeface="Courier"/>
              </a:rPr>
            </a:br>
            <a:r>
              <a:rPr lang="en-US" sz="800" dirty="0">
                <a:latin typeface="Courier"/>
                <a:cs typeface="Courier"/>
              </a:rPr>
              <a:t>    ADDITIONAL DATA ARE RECEIVED OR THE SITUATION CHANGES.</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AUTHORITATIVE INFORMATION ABOUT THE EARTHQUAKE FROM THE U.S.</a:t>
            </a:r>
            <a:br>
              <a:rPr lang="en-US" sz="800" dirty="0">
                <a:latin typeface="Courier"/>
                <a:cs typeface="Courier"/>
              </a:rPr>
            </a:br>
            <a:r>
              <a:rPr lang="en-US" sz="800" dirty="0">
                <a:latin typeface="Courier"/>
                <a:cs typeface="Courier"/>
              </a:rPr>
              <a:t>    GEOLOGICAL SURVEY CAN BE FOUND ON THE INTERNET AT</a:t>
            </a:r>
            <a:br>
              <a:rPr lang="en-US" sz="800" dirty="0">
                <a:latin typeface="Courier"/>
                <a:cs typeface="Courier"/>
              </a:rPr>
            </a:br>
            <a:r>
              <a:rPr lang="en-US" sz="800" dirty="0">
                <a:latin typeface="Courier"/>
                <a:cs typeface="Courier"/>
              </a:rPr>
              <a:t>    </a:t>
            </a:r>
            <a:r>
              <a:rPr lang="en-US" sz="800" dirty="0">
                <a:latin typeface="Courier"/>
                <a:cs typeface="Courier"/>
                <a:hlinkClick r:id="rId3"/>
              </a:rPr>
              <a:t>EARTHQUAKE.USGS.GOV/EARTHQUAKES</a:t>
            </a:r>
            <a:r>
              <a:rPr lang="en-US" sz="800" dirty="0">
                <a:latin typeface="Courier"/>
                <a:cs typeface="Courier"/>
              </a:rPr>
              <a:t> -ALL LOWER CASE-.</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FURTHER INFORMATION ABOUT THIS EVENT MAY BE FOUND AT</a:t>
            </a:r>
            <a:br>
              <a:rPr lang="en-US" sz="800" dirty="0">
                <a:latin typeface="Courier"/>
                <a:cs typeface="Courier"/>
              </a:rPr>
            </a:br>
            <a:r>
              <a:rPr lang="en-US" sz="800" dirty="0">
                <a:latin typeface="Courier"/>
                <a:cs typeface="Courier"/>
              </a:rPr>
              <a:t>    </a:t>
            </a:r>
            <a:r>
              <a:rPr lang="en-US" sz="800" dirty="0">
                <a:latin typeface="Courier"/>
                <a:cs typeface="Courier"/>
                <a:hlinkClick r:id="rId4"/>
              </a:rPr>
              <a:t>PTWC.WEATHER.GOV</a:t>
            </a:r>
            <a:r>
              <a:rPr lang="en-US" sz="800" dirty="0">
                <a:latin typeface="Courier"/>
                <a:cs typeface="Courier"/>
              </a:rPr>
              <a:t> AND AT </a:t>
            </a:r>
            <a:r>
              <a:rPr lang="en-US" sz="800" dirty="0">
                <a:latin typeface="Courier"/>
                <a:cs typeface="Courier"/>
                <a:hlinkClick r:id="rId5"/>
              </a:rPr>
              <a:t>WWW.TSUNAMI.GOV</a:t>
            </a: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COASTAL REGIONS OF HAWAII... AMERICAN SAMOA... GUAM... AND</a:t>
            </a:r>
            <a:br>
              <a:rPr lang="en-US" sz="800" dirty="0">
                <a:latin typeface="Courier"/>
                <a:cs typeface="Courier"/>
              </a:rPr>
            </a:br>
            <a:r>
              <a:rPr lang="en-US" sz="800" dirty="0">
                <a:latin typeface="Courier"/>
                <a:cs typeface="Courier"/>
              </a:rPr>
              <a:t>    CNMI SHOULD REFER TO PACIFIC TSUNAMI WARNING CENTER MESSAGES</a:t>
            </a:r>
            <a:br>
              <a:rPr lang="en-US" sz="800" dirty="0">
                <a:latin typeface="Courier"/>
                <a:cs typeface="Courier"/>
              </a:rPr>
            </a:br>
            <a:r>
              <a:rPr lang="en-US" sz="800" dirty="0">
                <a:latin typeface="Courier"/>
                <a:cs typeface="Courier"/>
              </a:rPr>
              <a:t>    SPECIFICALLY FOR THOSE PLACES THAT CAN BE FOUND AT</a:t>
            </a:r>
            <a:br>
              <a:rPr lang="en-US" sz="800" dirty="0">
                <a:latin typeface="Courier"/>
                <a:cs typeface="Courier"/>
              </a:rPr>
            </a:br>
            <a:r>
              <a:rPr lang="en-US" sz="800" dirty="0">
                <a:latin typeface="Courier"/>
                <a:cs typeface="Courier"/>
              </a:rPr>
              <a:t>    </a:t>
            </a:r>
            <a:r>
              <a:rPr lang="en-US" sz="800" dirty="0">
                <a:latin typeface="Courier"/>
                <a:cs typeface="Courier"/>
                <a:hlinkClick r:id="rId4"/>
              </a:rPr>
              <a:t>PTWC.WEATHER.GOV</a:t>
            </a: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  * COASTAL REGIONS OF CALIFORNIA... OREGON... WASHINGTON...</a:t>
            </a:r>
            <a:br>
              <a:rPr lang="en-US" sz="800" dirty="0">
                <a:latin typeface="Courier"/>
                <a:cs typeface="Courier"/>
              </a:rPr>
            </a:br>
            <a:r>
              <a:rPr lang="en-US" sz="800" dirty="0">
                <a:latin typeface="Courier"/>
                <a:cs typeface="Courier"/>
              </a:rPr>
              <a:t>    BRITISH COLUMBIA AND ALASKA SHOULD ONLY REFER TO U.S. NATIONAL</a:t>
            </a:r>
            <a:br>
              <a:rPr lang="en-US" sz="800" dirty="0">
                <a:latin typeface="Courier"/>
                <a:cs typeface="Courier"/>
              </a:rPr>
            </a:br>
            <a:r>
              <a:rPr lang="en-US" sz="800" dirty="0">
                <a:latin typeface="Courier"/>
                <a:cs typeface="Courier"/>
              </a:rPr>
              <a:t>    TSUNAMI WARNING CENTER MESSAGES THAT CAN BE FOUND AT</a:t>
            </a:r>
            <a:br>
              <a:rPr lang="en-US" sz="800" dirty="0">
                <a:latin typeface="Courier"/>
                <a:cs typeface="Courier"/>
              </a:rPr>
            </a:br>
            <a:r>
              <a:rPr lang="en-US" sz="800" dirty="0">
                <a:latin typeface="Courier"/>
                <a:cs typeface="Courier"/>
              </a:rPr>
              <a:t>    </a:t>
            </a:r>
            <a:r>
              <a:rPr lang="en-US" sz="800" dirty="0">
                <a:latin typeface="Courier"/>
                <a:cs typeface="Courier"/>
                <a:hlinkClick r:id="rId6"/>
              </a:rPr>
              <a:t>NTWC.ARH.NOAA.GOV</a:t>
            </a:r>
            <a:r>
              <a:rPr lang="en-US" sz="800" dirty="0">
                <a:latin typeface="Courier"/>
                <a:cs typeface="Courier"/>
              </a:rPr>
              <a:t>.</a:t>
            </a:r>
            <a:br>
              <a:rPr lang="en-US" sz="800" dirty="0">
                <a:latin typeface="Courier"/>
                <a:cs typeface="Courier"/>
              </a:rPr>
            </a:br>
            <a:r>
              <a:rPr lang="en-US" sz="800" dirty="0">
                <a:latin typeface="Courier"/>
                <a:cs typeface="Courier"/>
              </a:rPr>
              <a:t/>
            </a:r>
            <a:br>
              <a:rPr lang="en-US" sz="800" dirty="0">
                <a:latin typeface="Courier"/>
                <a:cs typeface="Courier"/>
              </a:rPr>
            </a:br>
            <a:r>
              <a:rPr lang="en-US" sz="800" dirty="0">
                <a:latin typeface="Courier"/>
                <a:cs typeface="Courier"/>
              </a:rPr>
              <a:t>$$</a:t>
            </a:r>
          </a:p>
          <a:p>
            <a:pPr algn="l"/>
            <a:r>
              <a:rPr lang="en-US" sz="800" dirty="0">
                <a:latin typeface="Courier"/>
                <a:cs typeface="Courier"/>
              </a:rPr>
              <a:t> </a:t>
            </a:r>
          </a:p>
        </p:txBody>
      </p:sp>
      <p:sp>
        <p:nvSpPr>
          <p:cNvPr id="16" name="TextBox 3"/>
          <p:cNvSpPr txBox="1">
            <a:spLocks noChangeArrowheads="1"/>
          </p:cNvSpPr>
          <p:nvPr/>
        </p:nvSpPr>
        <p:spPr bwMode="auto">
          <a:xfrm>
            <a:off x="4718305" y="8806"/>
            <a:ext cx="4215384" cy="7297919"/>
          </a:xfrm>
          <a:prstGeom prst="rect">
            <a:avLst/>
          </a:prstGeom>
          <a:solidFill>
            <a:srgbClr val="FFFFFF"/>
          </a:solidFill>
          <a:ln w="9525">
            <a:solidFill>
              <a:sysClr val="windowText" lastClr="000000"/>
            </a:solidFill>
            <a:miter lim="800000"/>
            <a:headEnd/>
            <a:tailEnd/>
          </a:ln>
        </p:spPr>
        <p:txBody>
          <a:bodyPr wrap="square" lIns="95018" tIns="47510" rIns="95018" bIns="47510">
            <a:spAutoFit/>
          </a:bodyPr>
          <a:lstStyle/>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TSUNAMI INFORMATION STATEMENT NUMBER 1</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NWS PACIFIC TSUNAMI WARNING CENTER EWA BEACH HI</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2058 UTC FRI NOV 13 2015</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...TSUNAMI INFORMATION STATEMENT...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NOTICE **** NOTICE **** NOTICE **** NOTICE **** NOTICE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THIS STATEMENT IS ISSUED FOR INFORMATION ONLY IN SUPPORT OF THE</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UNESCO/IOC TSUNAMI AND OTHER COASTAL HAZARDS WARNING SYSTEM FOR</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THE CARIBBEAN AND ADJACENT REGIONS AND IS MEANT FOR NATIONAL</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AUTHORITIES IN EACH COUNTRY OF THAT SYSTEM..</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NATIONAL AUTHORITIES WILL DETERMINE THE APPROPRIATE LEVEL OF</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ALERT FOR EACH COUNTRY AND MAY ISSUE ADDITIONAL OR MORE REFINED</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INFORMATION.</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NOTICE **** NOTICE **** NOTICE **** NOTICE **** NOTICE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PRELIMINARY EARTHQUAKE PARAMETERS - FROM JMA</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MAGNITUDE      6.4</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ORIGIN TIME    2051 UTC NOV 13 2015</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COORDINATES    19.5 NORTH  64.5 WEST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DEPTH          10 KM / 6 MILES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LOCATION       VIRGIN ISLANDS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EVALUATION</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AN EARTHQUAKE WITH A PRELIMINARY MAGNITUDE OF 6.4 OCCURRED IN</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THE VIRGIN ISLANDS AT 2051 UTC ON FRIDAY NOVEMBER 13 2015.</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BASED ON ALL AVAILABLE DATA... THERE IS NO TSUNAMI THREAT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FROM THIS EARTHQUAKE.</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RECOMMENDED ACTIONS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NO ACTION IS REQUIRED.</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NEXT UPDATE AND ADDITIONAL INFORMATION</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THIS WILL BE THE ONLY STATEMENT ISSUED FOR THIS EVENT UNLESS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ADDITIONAL DATA ARE RECEIVED OR THE SITUATION CHANGES.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AUTHORITATIVE INFORMATION ABOUT THE EARTHQUAKE FROM THE U.S.</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GEOLOGICAL SURVEY CAN BE FOUND ON THE INTERNET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t>
            </a:r>
            <a:r>
              <a:rPr kumimoji="0" lang="en-US" sz="700" b="1" i="0" u="sng"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hlinkClick r:id="rId3"/>
              </a:rPr>
              <a:t>EARTHQUAKE.USGS.GOV/EARTHQUAKES</a:t>
            </a: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-ALL LOWER CASE-.</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FURTHER INFORMATION ABOUT THIS EVENT MAY BE FOUND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t>
            </a:r>
            <a:r>
              <a:rPr kumimoji="0" lang="en-US" sz="700" b="1" i="0" u="sng"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hlinkClick r:id="rId4"/>
              </a:rPr>
              <a:t>PTWC.WEATHER.GOV</a:t>
            </a: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AND AT </a:t>
            </a:r>
            <a:r>
              <a:rPr kumimoji="0" lang="en-US" sz="700" b="1" i="0" u="sng"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hlinkClick r:id="rId5"/>
              </a:rPr>
              <a:t>WWW.TSUNAMI.GOV</a:t>
            </a: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COASTAL REGIONS OF PUERTO RICO... THE U.S. VIRGIN ISLANDS...</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AND THE BRITISH VIRGIN ISLANDS SHOULD REFER TO U.S. NATIONAL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TSUNAMI WARNING CENTER MESSAGES SPECIFICALLY FOR THOSE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PLACES THAT CAN BE FOUND AT NTWC.ARH.NOAA.GOV..</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 COASTAL REGIONS OF THE US GULF COAST... US EAST COAST... AND</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THE MARITIME PROVINCES OF CANADA SHOULD REFER TO U.S.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NATIONAL TSUNAMI WARNING CENTER MESSAGES THAT CAN BE FOUND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AT NTWC.ARH.NOAA.GOV.</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
            </a:r>
            <a:b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br>
            <a:r>
              <a:rPr kumimoji="0" lang="en-US" sz="700" b="1" i="0" u="none" strike="noStrike" kern="1200" cap="none" spc="0" normalizeH="0" baseline="0" noProof="0" dirty="0">
                <a:ln>
                  <a:noFill/>
                </a:ln>
                <a:solidFill>
                  <a:srgbClr val="000000"/>
                </a:solidFill>
                <a:effectLst/>
                <a:uLnTx/>
                <a:uFillTx/>
                <a:latin typeface="Courier New" panose="02070309020205020404" pitchFamily="49" charset="0"/>
                <a:ea typeface="MS PGothic" panose="020B0600070205080204" pitchFamily="34" charset="-128"/>
              </a:rPr>
              <a:t>$$</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2" name="Rectangle 11"/>
          <p:cNvSpPr/>
          <p:nvPr/>
        </p:nvSpPr>
        <p:spPr>
          <a:xfrm>
            <a:off x="4498847" y="2954189"/>
            <a:ext cx="4679019" cy="1023451"/>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13" name="Rectangle 12"/>
          <p:cNvSpPr/>
          <p:nvPr/>
        </p:nvSpPr>
        <p:spPr>
          <a:xfrm>
            <a:off x="4498848" y="367793"/>
            <a:ext cx="4645152" cy="321732"/>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2" name="TextBox 1"/>
          <p:cNvSpPr txBox="1"/>
          <p:nvPr/>
        </p:nvSpPr>
        <p:spPr>
          <a:xfrm>
            <a:off x="91485" y="6574679"/>
            <a:ext cx="3532249" cy="1200329"/>
          </a:xfrm>
          <a:prstGeom prst="rect">
            <a:avLst/>
          </a:prstGeom>
          <a:noFill/>
        </p:spPr>
        <p:txBody>
          <a:bodyPr wrap="none" rtlCol="0">
            <a:spAutoFit/>
          </a:bodyPr>
          <a:lstStyle/>
          <a:p>
            <a:r>
              <a:rPr lang="en-US" sz="2800" dirty="0">
                <a:solidFill>
                  <a:srgbClr val="CC0000"/>
                </a:solidFill>
              </a:rPr>
              <a:t>Posted on Tsunami.gov</a:t>
            </a:r>
          </a:p>
          <a:p>
            <a:endParaRPr lang="en-US" dirty="0"/>
          </a:p>
        </p:txBody>
      </p:sp>
    </p:spTree>
    <p:extLst>
      <p:ext uri="{BB962C8B-B14F-4D97-AF65-F5344CB8AC3E}">
        <p14:creationId xmlns:p14="http://schemas.microsoft.com/office/powerpoint/2010/main" val="351106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3095" y="-118533"/>
            <a:ext cx="8933392" cy="812800"/>
          </a:xfrm>
        </p:spPr>
        <p:txBody>
          <a:bodyPr/>
          <a:lstStyle/>
          <a:p>
            <a:r>
              <a:rPr lang="en-US" altLang="en-US" sz="3700" dirty="0">
                <a:ea typeface="ＭＳ Ｐゴシック" pitchFamily="34" charset="-128"/>
              </a:rPr>
              <a:t>Public Text message – Threat Message</a:t>
            </a:r>
          </a:p>
        </p:txBody>
      </p:sp>
      <p:sp>
        <p:nvSpPr>
          <p:cNvPr id="57350" name="Rectangle 2"/>
          <p:cNvSpPr>
            <a:spLocks noChangeArrowheads="1"/>
          </p:cNvSpPr>
          <p:nvPr/>
        </p:nvSpPr>
        <p:spPr bwMode="auto">
          <a:xfrm>
            <a:off x="466090" y="1381760"/>
            <a:ext cx="3184948" cy="2518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p>
            <a:pPr algn="l">
              <a:spcAft>
                <a:spcPts val="1248"/>
              </a:spcAft>
              <a:defRPr/>
            </a:pPr>
            <a:r>
              <a:rPr lang="en-US" sz="3200" b="1" dirty="0">
                <a:solidFill>
                  <a:srgbClr val="0000FF"/>
                </a:solidFill>
                <a:latin typeface="Arial" charset="0"/>
                <a:ea typeface="ＭＳ Ｐゴシック" charset="0"/>
                <a:cs typeface="ＭＳ Ｐゴシック" charset="0"/>
              </a:rPr>
              <a:t>1</a:t>
            </a:r>
            <a:r>
              <a:rPr lang="en-US" sz="3200" b="1" baseline="30000" dirty="0">
                <a:solidFill>
                  <a:srgbClr val="0000FF"/>
                </a:solidFill>
                <a:latin typeface="Arial" charset="0"/>
                <a:ea typeface="ＭＳ Ｐゴシック" charset="0"/>
                <a:cs typeface="ＭＳ Ｐゴシック" charset="0"/>
              </a:rPr>
              <a:t>st</a:t>
            </a:r>
            <a:r>
              <a:rPr lang="en-US" sz="3200" b="1" dirty="0">
                <a:solidFill>
                  <a:srgbClr val="0000FF"/>
                </a:solidFill>
                <a:latin typeface="Arial" charset="0"/>
                <a:ea typeface="ＭＳ Ｐゴシック" charset="0"/>
                <a:cs typeface="ＭＳ Ｐゴシック" charset="0"/>
              </a:rPr>
              <a:t> Message</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Threat</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Take Action</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EQ-based</a:t>
            </a:r>
          </a:p>
        </p:txBody>
      </p:sp>
      <p:sp>
        <p:nvSpPr>
          <p:cNvPr id="64515" name="Rectangle 10"/>
          <p:cNvSpPr>
            <a:spLocks noChangeArrowheads="1"/>
          </p:cNvSpPr>
          <p:nvPr/>
        </p:nvSpPr>
        <p:spPr bwMode="auto">
          <a:xfrm>
            <a:off x="2330450" y="-31848209"/>
            <a:ext cx="6602942" cy="22563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000">
                <a:solidFill>
                  <a:srgbClr val="000000"/>
                </a:solidFill>
                <a:latin typeface="Courier" charset="0"/>
              </a:rPr>
              <a:t>TSUNAMI MESSAGE NUMBER 1</a:t>
            </a:r>
          </a:p>
          <a:p>
            <a:pPr algn="l" eaLnBrk="1" hangingPunct="1"/>
            <a:r>
              <a:rPr lang="en-US" altLang="en-US" sz="1000">
                <a:solidFill>
                  <a:srgbClr val="000000"/>
                </a:solidFill>
                <a:latin typeface="Courier" charset="0"/>
              </a:rPr>
              <a:t>NWS PACIFIC TSUNAMI WARNING CENTER EWA BEACH HI</a:t>
            </a:r>
          </a:p>
          <a:p>
            <a:pPr algn="l" eaLnBrk="1" hangingPunct="1"/>
            <a:r>
              <a:rPr lang="en-US" altLang="en-US" sz="1000">
                <a:solidFill>
                  <a:srgbClr val="000000"/>
                </a:solidFill>
                <a:latin typeface="Courier" charset="0"/>
              </a:rPr>
              <a:t>0005 UTC TUE SEP 8 2015</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...TSUNAMI THREAT MESSAGE...</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NOTICE **** NOTICE **** NOTICE **** NOTICE **** NOTICE *****</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THIS MESSAGE IS ISSUED FOR INFORMATION ONLY IN SUPPORT OF THE</a:t>
            </a:r>
          </a:p>
          <a:p>
            <a:pPr algn="l" eaLnBrk="1" hangingPunct="1"/>
            <a:r>
              <a:rPr lang="en-US" altLang="en-US" sz="1000">
                <a:solidFill>
                  <a:srgbClr val="000000"/>
                </a:solidFill>
                <a:latin typeface="Courier" charset="0"/>
              </a:rPr>
              <a:t> UNESCO/IOC PACIFIC TSUNAMI WARNING AND MITIGATION SYSTEM AND IS</a:t>
            </a:r>
          </a:p>
          <a:p>
            <a:pPr algn="l" eaLnBrk="1" hangingPunct="1"/>
            <a:r>
              <a:rPr lang="en-US" altLang="en-US" sz="1000">
                <a:solidFill>
                  <a:srgbClr val="000000"/>
                </a:solidFill>
                <a:latin typeface="Courier" charset="0"/>
              </a:rPr>
              <a:t> MEANT FOR NATIONAL AUTHORITIES IN EACH COUNTRY OF THAT SYSTEM.</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NATIONAL AUTHORITIES WILL DETERMINE THE APPROPRIATE LEVEL OF</a:t>
            </a:r>
          </a:p>
          <a:p>
            <a:pPr algn="l" eaLnBrk="1" hangingPunct="1"/>
            <a:r>
              <a:rPr lang="en-US" altLang="en-US" sz="1000">
                <a:solidFill>
                  <a:srgbClr val="000000"/>
                </a:solidFill>
                <a:latin typeface="Courier" charset="0"/>
              </a:rPr>
              <a:t> ALERT FOR EACH COUNTRY AND MAY ISSUE ADDITIONAL OR MORE REFINED</a:t>
            </a:r>
          </a:p>
          <a:p>
            <a:pPr algn="l" eaLnBrk="1" hangingPunct="1"/>
            <a:r>
              <a:rPr lang="en-US" altLang="en-US" sz="1000">
                <a:solidFill>
                  <a:srgbClr val="000000"/>
                </a:solidFill>
                <a:latin typeface="Courier" charset="0"/>
              </a:rPr>
              <a:t> INFORMATION.</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NOTICE **** NOTICE **** NOTICE **** NOTICE **** NOTICE *****</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PRELIMINARY EARTHQUAKE PARAMETERS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MAGNITUDE      8.2</a:t>
            </a:r>
          </a:p>
          <a:p>
            <a:pPr algn="l" eaLnBrk="1" hangingPunct="1"/>
            <a:r>
              <a:rPr lang="en-US" altLang="en-US" sz="1000">
                <a:solidFill>
                  <a:srgbClr val="000000"/>
                </a:solidFill>
                <a:latin typeface="Courier" charset="0"/>
              </a:rPr>
              <a:t>  * ORIGIN TIME    0000 UTC SEP 8 2015</a:t>
            </a:r>
          </a:p>
          <a:p>
            <a:pPr algn="l" eaLnBrk="1" hangingPunct="1"/>
            <a:r>
              <a:rPr lang="en-US" altLang="en-US" sz="1000">
                <a:solidFill>
                  <a:srgbClr val="000000"/>
                </a:solidFill>
                <a:latin typeface="Courier" charset="0"/>
              </a:rPr>
              <a:t>  * COORDINATES    10.0 SOUTH  165.0 EAST</a:t>
            </a:r>
          </a:p>
          <a:p>
            <a:pPr algn="l" eaLnBrk="1" hangingPunct="1"/>
            <a:r>
              <a:rPr lang="en-US" altLang="en-US" sz="1000">
                <a:solidFill>
                  <a:srgbClr val="000000"/>
                </a:solidFill>
                <a:latin typeface="Courier" charset="0"/>
              </a:rPr>
              <a:t>  * DEPTH          20 KM / 12 MILES</a:t>
            </a:r>
          </a:p>
          <a:p>
            <a:pPr algn="l" eaLnBrk="1" hangingPunct="1"/>
            <a:r>
              <a:rPr lang="en-US" altLang="en-US" sz="1000">
                <a:solidFill>
                  <a:srgbClr val="000000"/>
                </a:solidFill>
                <a:latin typeface="Courier" charset="0"/>
              </a:rPr>
              <a:t>  * LOCATION       SANTA CRUZ ISLANDS</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EVALUATION</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AN EARTHQUAKE WITH A PRELIMINARY MAGNITUDE OF 9.0 OCCURRED IN</a:t>
            </a:r>
          </a:p>
          <a:p>
            <a:pPr algn="l" eaLnBrk="1" hangingPunct="1"/>
            <a:r>
              <a:rPr lang="en-US" altLang="en-US" sz="1000">
                <a:solidFill>
                  <a:srgbClr val="000000"/>
                </a:solidFill>
                <a:latin typeface="Courier" charset="0"/>
              </a:rPr>
              <a:t>    THE SANTA CRUZ ISLANDS AT 0000 UTC ON TUESDAY SEPTEMBER 8</a:t>
            </a:r>
          </a:p>
          <a:p>
            <a:pPr algn="l" eaLnBrk="1" hangingPunct="1"/>
            <a:r>
              <a:rPr lang="en-US" altLang="en-US" sz="1000">
                <a:solidFill>
                  <a:srgbClr val="000000"/>
                </a:solidFill>
                <a:latin typeface="Courier" charset="0"/>
              </a:rPr>
              <a:t>    2015.</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BASED ON THE PRELIMINARY EARTHQUAKE PARAMETERS... WIDESPREAD</a:t>
            </a:r>
          </a:p>
          <a:p>
            <a:pPr algn="l" eaLnBrk="1" hangingPunct="1"/>
            <a:r>
              <a:rPr lang="en-US" altLang="en-US" sz="1000">
                <a:solidFill>
                  <a:srgbClr val="000000"/>
                </a:solidFill>
                <a:latin typeface="Courier" charset="0"/>
              </a:rPr>
              <a:t>    HAZARDOUS TSUNAMI WAVES ARE POSSIBLE.</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TSUNAMI THREAT FORECAST</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HAZARDOUS TSUNAMI WAVES FROM THIS EARTHQUAKE ARE POSSIBLE</a:t>
            </a:r>
          </a:p>
          <a:p>
            <a:pPr algn="l" eaLnBrk="1" hangingPunct="1"/>
            <a:r>
              <a:rPr lang="en-US" altLang="en-US" sz="1000">
                <a:solidFill>
                  <a:srgbClr val="000000"/>
                </a:solidFill>
                <a:latin typeface="Courier" charset="0"/>
              </a:rPr>
              <a:t>    WITHIN THE NEXT THREE HOURS ALONG SOME COASTS OF</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SOLOMON ISLANDS... VANUATU... NAURU... PAPUA NEW GUINEA...</a:t>
            </a:r>
          </a:p>
          <a:p>
            <a:pPr algn="l" eaLnBrk="1" hangingPunct="1"/>
            <a:r>
              <a:rPr lang="en-US" altLang="en-US" sz="1000">
                <a:solidFill>
                  <a:srgbClr val="000000"/>
                </a:solidFill>
                <a:latin typeface="Courier" charset="0"/>
              </a:rPr>
              <a:t>      TUVALU... KOSRAE... NEW CALEDONIA... MARSHALL ISLANDS...</a:t>
            </a:r>
          </a:p>
          <a:p>
            <a:pPr algn="l" eaLnBrk="1" hangingPunct="1"/>
            <a:r>
              <a:rPr lang="en-US" altLang="en-US" sz="1000">
                <a:solidFill>
                  <a:srgbClr val="000000"/>
                </a:solidFill>
                <a:latin typeface="Courier" charset="0"/>
              </a:rPr>
              <a:t>      WALLIS AND FUTUNA AND HOWLAND AND BAKER</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RECOMMENDED ACTIONS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GOVERNMENT AGENCIES RESPONSIBLE FOR THREATENED COASTAL AREAS</a:t>
            </a:r>
          </a:p>
          <a:p>
            <a:pPr algn="l" eaLnBrk="1" hangingPunct="1"/>
            <a:r>
              <a:rPr lang="en-US" altLang="en-US" sz="1000">
                <a:solidFill>
                  <a:srgbClr val="000000"/>
                </a:solidFill>
                <a:latin typeface="Courier" charset="0"/>
              </a:rPr>
              <a:t>    SHOULD TAKE ACTION TO INFORM AND INSTRUCT ANY COASTAL</a:t>
            </a:r>
          </a:p>
          <a:p>
            <a:pPr algn="l" eaLnBrk="1" hangingPunct="1"/>
            <a:r>
              <a:rPr lang="en-US" altLang="en-US" sz="1000">
                <a:solidFill>
                  <a:srgbClr val="000000"/>
                </a:solidFill>
                <a:latin typeface="Courier" charset="0"/>
              </a:rPr>
              <a:t>    POPULATIONS AT RISK IN ACCORDANCE WITH THEIR OWN</a:t>
            </a:r>
          </a:p>
          <a:p>
            <a:pPr algn="l" eaLnBrk="1" hangingPunct="1"/>
            <a:r>
              <a:rPr lang="en-US" altLang="en-US" sz="1000">
                <a:solidFill>
                  <a:srgbClr val="000000"/>
                </a:solidFill>
                <a:latin typeface="Courier" charset="0"/>
              </a:rPr>
              <a:t>    EVALUATION... PROCEDURES AND THE LEVEL OF THREAT.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PERSONS LOCATED IN THREATENED COASTAL AREAS SHOULD STAY ALERT</a:t>
            </a:r>
          </a:p>
          <a:p>
            <a:pPr algn="l" eaLnBrk="1" hangingPunct="1"/>
            <a:r>
              <a:rPr lang="en-US" altLang="en-US" sz="1000">
                <a:solidFill>
                  <a:srgbClr val="000000"/>
                </a:solidFill>
                <a:latin typeface="Courier" charset="0"/>
              </a:rPr>
              <a:t>    FOR INFORMATION AND FOLLOW INSTRUCTIONS FROM NATIONAL AND</a:t>
            </a:r>
          </a:p>
          <a:p>
            <a:pPr algn="l" eaLnBrk="1" hangingPunct="1"/>
            <a:r>
              <a:rPr lang="en-US" altLang="en-US" sz="1000">
                <a:solidFill>
                  <a:srgbClr val="000000"/>
                </a:solidFill>
                <a:latin typeface="Courier" charset="0"/>
              </a:rPr>
              <a:t>    LOCAL AUTHORITIES.</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ESTIMATED TIMES OF ARRIVAL</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ESTIMATED TIMES OF ARRIVAL -ETA- OF THE INITIAL TSUNAMI WAVE</a:t>
            </a:r>
          </a:p>
          <a:p>
            <a:pPr algn="l" eaLnBrk="1" hangingPunct="1"/>
            <a:r>
              <a:rPr lang="en-US" altLang="en-US" sz="1000">
                <a:solidFill>
                  <a:srgbClr val="000000"/>
                </a:solidFill>
                <a:latin typeface="Courier" charset="0"/>
              </a:rPr>
              <a:t>    FOR PLACES WITH A POTENTIAL TSUNAMI THREAT. ACTUAL ARRIVAL</a:t>
            </a:r>
          </a:p>
          <a:p>
            <a:pPr algn="l" eaLnBrk="1" hangingPunct="1"/>
            <a:r>
              <a:rPr lang="en-US" altLang="en-US" sz="1000">
                <a:solidFill>
                  <a:srgbClr val="000000"/>
                </a:solidFill>
                <a:latin typeface="Courier" charset="0"/>
              </a:rPr>
              <a:t>    TIMES MAY DIFFER AND THE INITIAL WAVE MAY NOT BE THE LARGEST.</a:t>
            </a:r>
          </a:p>
          <a:p>
            <a:pPr algn="l" eaLnBrk="1" hangingPunct="1"/>
            <a:r>
              <a:rPr lang="en-US" altLang="en-US" sz="1000">
                <a:solidFill>
                  <a:srgbClr val="000000"/>
                </a:solidFill>
                <a:latin typeface="Courier" charset="0"/>
              </a:rPr>
              <a:t>    A TSUNAMI IS A SERIES OF WAVES AND THE TIME BETWEEN WAVES</a:t>
            </a:r>
          </a:p>
          <a:p>
            <a:pPr algn="l" eaLnBrk="1" hangingPunct="1"/>
            <a:r>
              <a:rPr lang="en-US" altLang="en-US" sz="1000">
                <a:solidFill>
                  <a:srgbClr val="000000"/>
                </a:solidFill>
                <a:latin typeface="Courier" charset="0"/>
              </a:rPr>
              <a:t>    CAN BE FIVE MINUTES TO ONE HOUR.</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LOCATION         REGION             COORDINATES    ETA(UTC) </a:t>
            </a:r>
          </a:p>
          <a:p>
            <a:pPr algn="l" eaLnBrk="1" hangingPunct="1"/>
            <a:r>
              <a:rPr lang="en-US" altLang="en-US" sz="1000">
                <a:solidFill>
                  <a:srgbClr val="000000"/>
                </a:solidFill>
                <a:latin typeface="Courier" charset="0"/>
              </a:rPr>
              <a:t>    ------------------------------------------------------------</a:t>
            </a:r>
          </a:p>
          <a:p>
            <a:pPr algn="l" eaLnBrk="1" hangingPunct="1"/>
            <a:r>
              <a:rPr lang="en-US" altLang="en-US" sz="1000">
                <a:solidFill>
                  <a:srgbClr val="000000"/>
                </a:solidFill>
                <a:latin typeface="Courier" charset="0"/>
              </a:rPr>
              <a:t>    KIRAKIRA         SOLOMON ISLANDS   10.4S 161.9E   0033 09/08</a:t>
            </a:r>
          </a:p>
          <a:p>
            <a:pPr algn="l" eaLnBrk="1" hangingPunct="1"/>
            <a:r>
              <a:rPr lang="en-US" altLang="en-US" sz="1000">
                <a:solidFill>
                  <a:srgbClr val="000000"/>
                </a:solidFill>
                <a:latin typeface="Courier" charset="0"/>
              </a:rPr>
              <a:t>    SANTA CRUZ ISLA  SOLOMON ISLANDS   10.9S 165.9E   0037 09/08</a:t>
            </a:r>
          </a:p>
          <a:p>
            <a:pPr algn="l" eaLnBrk="1" hangingPunct="1"/>
            <a:r>
              <a:rPr lang="en-US" altLang="en-US" sz="1000">
                <a:solidFill>
                  <a:srgbClr val="000000"/>
                </a:solidFill>
                <a:latin typeface="Courier" charset="0"/>
              </a:rPr>
              <a:t>    ESPERITU SANTO   VANUATU           15.1S 167.3E   0056 09/08</a:t>
            </a:r>
          </a:p>
          <a:p>
            <a:pPr algn="l" eaLnBrk="1" hangingPunct="1"/>
            <a:r>
              <a:rPr lang="en-US" altLang="en-US" sz="1000">
                <a:solidFill>
                  <a:srgbClr val="000000"/>
                </a:solidFill>
                <a:latin typeface="Courier" charset="0"/>
              </a:rPr>
              <a:t>    AUKI             SOLOMON ISLANDS    8.8S 160.6E   0108 09/08</a:t>
            </a:r>
          </a:p>
          <a:p>
            <a:pPr algn="l" eaLnBrk="1" hangingPunct="1"/>
            <a:r>
              <a:rPr lang="en-US" altLang="en-US" sz="1000">
                <a:solidFill>
                  <a:srgbClr val="000000"/>
                </a:solidFill>
                <a:latin typeface="Courier" charset="0"/>
              </a:rPr>
              <a:t>    GHATERE          SOLOMON ISLANDS    7.8S 159.2E   0115 09/08</a:t>
            </a:r>
          </a:p>
          <a:p>
            <a:pPr algn="l" eaLnBrk="1" hangingPunct="1"/>
            <a:r>
              <a:rPr lang="en-US" altLang="en-US" sz="1000">
                <a:solidFill>
                  <a:srgbClr val="000000"/>
                </a:solidFill>
                <a:latin typeface="Courier" charset="0"/>
              </a:rPr>
              <a:t>    HONIARA          SOLOMON ISLANDS    9.3S 160.0E   0120 09/08</a:t>
            </a:r>
          </a:p>
          <a:p>
            <a:pPr algn="l" eaLnBrk="1" hangingPunct="1"/>
            <a:r>
              <a:rPr lang="en-US" altLang="en-US" sz="1000">
                <a:solidFill>
                  <a:srgbClr val="000000"/>
                </a:solidFill>
                <a:latin typeface="Courier" charset="0"/>
              </a:rPr>
              <a:t>    PANGGOE          SOLOMON ISLANDS    6.9S 157.2E   0129 09/08</a:t>
            </a:r>
          </a:p>
          <a:p>
            <a:pPr algn="l" eaLnBrk="1" hangingPunct="1"/>
            <a:r>
              <a:rPr lang="en-US" altLang="en-US" sz="1000">
                <a:solidFill>
                  <a:srgbClr val="000000"/>
                </a:solidFill>
                <a:latin typeface="Courier" charset="0"/>
              </a:rPr>
              <a:t>    NAURU            NAURU              0.5S 166.9E   0137 09/08</a:t>
            </a:r>
          </a:p>
          <a:p>
            <a:pPr algn="l" eaLnBrk="1" hangingPunct="1"/>
            <a:r>
              <a:rPr lang="en-US" altLang="en-US" sz="1000">
                <a:solidFill>
                  <a:srgbClr val="000000"/>
                </a:solidFill>
                <a:latin typeface="Courier" charset="0"/>
              </a:rPr>
              <a:t>    MUNDA            SOLOMON ISLANDS    8.4S 157.2E   0138 09/08</a:t>
            </a:r>
          </a:p>
          <a:p>
            <a:pPr algn="l" eaLnBrk="1" hangingPunct="1"/>
            <a:r>
              <a:rPr lang="en-US" altLang="en-US" sz="1000">
                <a:solidFill>
                  <a:srgbClr val="000000"/>
                </a:solidFill>
                <a:latin typeface="Courier" charset="0"/>
              </a:rPr>
              <a:t>    FALAMAE          SOLOMON ISLANDS    7.4S 155.6E   0142 09/08</a:t>
            </a:r>
          </a:p>
          <a:p>
            <a:pPr algn="l" eaLnBrk="1" hangingPunct="1"/>
            <a:r>
              <a:rPr lang="en-US" altLang="en-US" sz="1000">
                <a:solidFill>
                  <a:srgbClr val="000000"/>
                </a:solidFill>
                <a:latin typeface="Courier" charset="0"/>
              </a:rPr>
              <a:t>    KIETA            PAPUA NEW GUINEA   6.1S 155.6E   0150 09/08</a:t>
            </a:r>
          </a:p>
          <a:p>
            <a:pPr algn="l" eaLnBrk="1" hangingPunct="1"/>
            <a:r>
              <a:rPr lang="en-US" altLang="en-US" sz="1000">
                <a:solidFill>
                  <a:srgbClr val="000000"/>
                </a:solidFill>
                <a:latin typeface="Courier" charset="0"/>
              </a:rPr>
              <a:t>    ANATOM ISLAND    VANUATU           20.2S 169.9E   0152 09/08</a:t>
            </a:r>
          </a:p>
          <a:p>
            <a:pPr algn="l" eaLnBrk="1" hangingPunct="1"/>
            <a:r>
              <a:rPr lang="en-US" altLang="en-US" sz="1000">
                <a:solidFill>
                  <a:srgbClr val="000000"/>
                </a:solidFill>
                <a:latin typeface="Courier" charset="0"/>
              </a:rPr>
              <a:t>    AMUN             PAPUA NEW GUINEA   6.0S 154.7E   0201 09/08</a:t>
            </a:r>
          </a:p>
          <a:p>
            <a:pPr algn="l" eaLnBrk="1" hangingPunct="1"/>
            <a:r>
              <a:rPr lang="en-US" altLang="en-US" sz="1000">
                <a:solidFill>
                  <a:srgbClr val="000000"/>
                </a:solidFill>
                <a:latin typeface="Courier" charset="0"/>
              </a:rPr>
              <a:t>    WOODLARK ISLAND  PAPUA NEW GUINEA   9.0S 152.9E   0201 09/08</a:t>
            </a:r>
          </a:p>
          <a:p>
            <a:pPr algn="l" eaLnBrk="1" hangingPunct="1"/>
            <a:r>
              <a:rPr lang="en-US" altLang="en-US" sz="1000">
                <a:solidFill>
                  <a:srgbClr val="000000"/>
                </a:solidFill>
                <a:latin typeface="Courier" charset="0"/>
              </a:rPr>
              <a:t>    FUNAFUTI ISLAND  TUVALU             7.9S 178.5E   0205 09/08</a:t>
            </a:r>
          </a:p>
          <a:p>
            <a:pPr algn="l" eaLnBrk="1" hangingPunct="1"/>
            <a:r>
              <a:rPr lang="en-US" altLang="en-US" sz="1000">
                <a:solidFill>
                  <a:srgbClr val="000000"/>
                </a:solidFill>
                <a:latin typeface="Courier" charset="0"/>
              </a:rPr>
              <a:t>    RABAUL           PAPUA NEW GUINEA   4.2S 152.3E   0219 09/08</a:t>
            </a:r>
          </a:p>
          <a:p>
            <a:pPr algn="l" eaLnBrk="1" hangingPunct="1"/>
            <a:r>
              <a:rPr lang="en-US" altLang="en-US" sz="1000">
                <a:solidFill>
                  <a:srgbClr val="000000"/>
                </a:solidFill>
                <a:latin typeface="Courier" charset="0"/>
              </a:rPr>
              <a:t>    KOSRAE ISLAND    KOSRAE             5.5N 163.0E   0232 09/08</a:t>
            </a:r>
          </a:p>
          <a:p>
            <a:pPr algn="l" eaLnBrk="1" hangingPunct="1"/>
            <a:r>
              <a:rPr lang="en-US" altLang="en-US" sz="1000">
                <a:solidFill>
                  <a:srgbClr val="000000"/>
                </a:solidFill>
                <a:latin typeface="Courier" charset="0"/>
              </a:rPr>
              <a:t>    NOUMEA           NEW CALEDONIA     22.3S 166.5E   0238 09/08</a:t>
            </a:r>
          </a:p>
          <a:p>
            <a:pPr algn="l" eaLnBrk="1" hangingPunct="1"/>
            <a:r>
              <a:rPr lang="en-US" altLang="en-US" sz="1000">
                <a:solidFill>
                  <a:srgbClr val="000000"/>
                </a:solidFill>
                <a:latin typeface="Courier" charset="0"/>
              </a:rPr>
              <a:t>    MAJURO           MARSHALL ISLANDS   7.1N 171.4E   0255 09/08</a:t>
            </a:r>
          </a:p>
          <a:p>
            <a:pPr algn="l" eaLnBrk="1" hangingPunct="1"/>
            <a:r>
              <a:rPr lang="en-US" altLang="en-US" sz="1000">
                <a:solidFill>
                  <a:srgbClr val="000000"/>
                </a:solidFill>
                <a:latin typeface="Courier" charset="0"/>
              </a:rPr>
              <a:t>    ULAMONA          PAPUA NEW GUINEA   5.0S 151.3E   0255 09/08</a:t>
            </a:r>
          </a:p>
          <a:p>
            <a:pPr algn="l" eaLnBrk="1" hangingPunct="1"/>
            <a:r>
              <a:rPr lang="en-US" altLang="en-US" sz="1000">
                <a:solidFill>
                  <a:srgbClr val="000000"/>
                </a:solidFill>
                <a:latin typeface="Courier" charset="0"/>
              </a:rPr>
              <a:t>    LAE              PAPUA NEW GUINEA   6.8S 147.0E   0255 09/08</a:t>
            </a:r>
          </a:p>
          <a:p>
            <a:pPr algn="l" eaLnBrk="1" hangingPunct="1"/>
            <a:r>
              <a:rPr lang="en-US" altLang="en-US" sz="1000">
                <a:solidFill>
                  <a:srgbClr val="000000"/>
                </a:solidFill>
                <a:latin typeface="Courier" charset="0"/>
              </a:rPr>
              <a:t>    KWAJALEIN        MARSHALL ISLANDS   8.7N 167.7E   0259 09/08</a:t>
            </a:r>
          </a:p>
          <a:p>
            <a:pPr algn="l" eaLnBrk="1" hangingPunct="1"/>
            <a:r>
              <a:rPr lang="en-US" altLang="en-US" sz="1000">
                <a:solidFill>
                  <a:srgbClr val="000000"/>
                </a:solidFill>
                <a:latin typeface="Courier" charset="0"/>
              </a:rPr>
              <a:t>    FUTUNA ISLAND    WALLIS AND FUTUN  14.3S 178.2W   0301 09/08</a:t>
            </a:r>
          </a:p>
          <a:p>
            <a:pPr algn="l" eaLnBrk="1" hangingPunct="1"/>
            <a:r>
              <a:rPr lang="en-US" altLang="en-US" sz="1000">
                <a:solidFill>
                  <a:srgbClr val="000000"/>
                </a:solidFill>
                <a:latin typeface="Courier" charset="0"/>
              </a:rPr>
              <a:t>    HOWLAND ISLAND   HOWLAND AND BAKE   0.6N 176.6W   0303 09/08</a:t>
            </a:r>
          </a:p>
          <a:p>
            <a:pPr algn="l" eaLnBrk="1" hangingPunct="1"/>
            <a:r>
              <a:rPr lang="en-US" altLang="en-US" sz="1000">
                <a:solidFill>
                  <a:srgbClr val="000000"/>
                </a:solidFill>
                <a:latin typeface="Courier" charset="0"/>
              </a:rPr>
              <a:t>    KAVIENG          PAPUA NEW GUINEA   2.5S 150.7E   0305 09/08</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POTENTIAL IMPACTS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 TSUNAMI IS A SERIES OF WAVES. THE TIME BETWEEN WAVE CRESTS</a:t>
            </a:r>
          </a:p>
          <a:p>
            <a:pPr algn="l" eaLnBrk="1" hangingPunct="1"/>
            <a:r>
              <a:rPr lang="en-US" altLang="en-US" sz="1000">
                <a:solidFill>
                  <a:srgbClr val="000000"/>
                </a:solidFill>
                <a:latin typeface="Courier" charset="0"/>
              </a:rPr>
              <a:t>    CAN VARY FROM 5 MINUTES TO AN HOUR. THE HAZARD MAY PERSIST</a:t>
            </a:r>
          </a:p>
          <a:p>
            <a:pPr algn="l" eaLnBrk="1" hangingPunct="1"/>
            <a:r>
              <a:rPr lang="en-US" altLang="en-US" sz="1000">
                <a:solidFill>
                  <a:srgbClr val="000000"/>
                </a:solidFill>
                <a:latin typeface="Courier" charset="0"/>
              </a:rPr>
              <a:t>    FOR MANY HOURS OR LONGER AFTER THE INITIAL WAVE.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IMPACTS CAN VARY SIGNIFICANTLY FROM ONE SECTION OF COAST TO</a:t>
            </a:r>
          </a:p>
          <a:p>
            <a:pPr algn="l" eaLnBrk="1" hangingPunct="1"/>
            <a:r>
              <a:rPr lang="en-US" altLang="en-US" sz="1000">
                <a:solidFill>
                  <a:srgbClr val="000000"/>
                </a:solidFill>
                <a:latin typeface="Courier" charset="0"/>
              </a:rPr>
              <a:t>    THE NEXT DUE TO LOCAL BATHYMETRY AND THE SHAPE AND ELEVATION</a:t>
            </a:r>
          </a:p>
          <a:p>
            <a:pPr algn="l" eaLnBrk="1" hangingPunct="1"/>
            <a:r>
              <a:rPr lang="en-US" altLang="en-US" sz="1000">
                <a:solidFill>
                  <a:srgbClr val="000000"/>
                </a:solidFill>
                <a:latin typeface="Courier" charset="0"/>
              </a:rPr>
              <a:t>    OF THE SHORELINE.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IMPACTS CAN ALSO VARY DEPENDING UPON THE STATE OF THE TIDE AT</a:t>
            </a:r>
          </a:p>
          <a:p>
            <a:pPr algn="l" eaLnBrk="1" hangingPunct="1"/>
            <a:r>
              <a:rPr lang="en-US" altLang="en-US" sz="1000">
                <a:solidFill>
                  <a:srgbClr val="000000"/>
                </a:solidFill>
                <a:latin typeface="Courier" charset="0"/>
              </a:rPr>
              <a:t>    THE TIME OF THE MAXIMUM TSUNAMI WAVES.</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PERSONS CAUGHT IN THE WATER OF A TSUNAMI MAY DROWN... BE</a:t>
            </a:r>
          </a:p>
          <a:p>
            <a:pPr algn="l" eaLnBrk="1" hangingPunct="1"/>
            <a:r>
              <a:rPr lang="en-US" altLang="en-US" sz="1000">
                <a:solidFill>
                  <a:srgbClr val="000000"/>
                </a:solidFill>
                <a:latin typeface="Courier" charset="0"/>
              </a:rPr>
              <a:t>    CRUSHED BY DEBRIS IN THE WATER... OR BE SWEPT OUT TO SEA.</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NEXT UPDATE AND ADDITIONAL INFORMATION</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THE NEXT MESSAGE WILL BE ISSUED IN ONE HOUR... OR SOONER IF</a:t>
            </a:r>
          </a:p>
          <a:p>
            <a:pPr algn="l" eaLnBrk="1" hangingPunct="1"/>
            <a:r>
              <a:rPr lang="en-US" altLang="en-US" sz="1000">
                <a:solidFill>
                  <a:srgbClr val="000000"/>
                </a:solidFill>
                <a:latin typeface="Courier" charset="0"/>
              </a:rPr>
              <a:t>    THE SITUATION WARRANTS.</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AUTHORITATIVE INFORMATION ABOUT THE EARTHQUAKE FROM THE U.S.</a:t>
            </a:r>
          </a:p>
          <a:p>
            <a:pPr algn="l" eaLnBrk="1" hangingPunct="1"/>
            <a:r>
              <a:rPr lang="en-US" altLang="en-US" sz="1000">
                <a:solidFill>
                  <a:srgbClr val="000000"/>
                </a:solidFill>
                <a:latin typeface="Courier" charset="0"/>
              </a:rPr>
              <a:t>    GEOLOGICAL SURVEY CAN BE FOUND ON THE INTERNET AT</a:t>
            </a:r>
          </a:p>
          <a:p>
            <a:pPr algn="l" eaLnBrk="1" hangingPunct="1"/>
            <a:r>
              <a:rPr lang="en-US" altLang="en-US" sz="1000">
                <a:solidFill>
                  <a:srgbClr val="000000"/>
                </a:solidFill>
                <a:latin typeface="Courier" charset="0"/>
              </a:rPr>
              <a:t>    EARTHQUAKE.USGS.GOV/EARTHQUAKES -ALL LOWER CASE-.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FURTHER INFORMATION ABOUT THIS EVENT MAY BE FOUND AT</a:t>
            </a:r>
          </a:p>
          <a:p>
            <a:pPr algn="l" eaLnBrk="1" hangingPunct="1"/>
            <a:r>
              <a:rPr lang="en-US" altLang="en-US" sz="1000">
                <a:solidFill>
                  <a:srgbClr val="000000"/>
                </a:solidFill>
                <a:latin typeface="Courier" charset="0"/>
              </a:rPr>
              <a:t>    PTWC.WEATHER.GOV AND AT WWW.TSUNAMI.GOV.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COASTAL REGIONS OF HAWAII... AMERICAN SAMOA... GUAM... AND</a:t>
            </a:r>
          </a:p>
          <a:p>
            <a:pPr algn="l" eaLnBrk="1" hangingPunct="1"/>
            <a:r>
              <a:rPr lang="en-US" altLang="en-US" sz="1000">
                <a:solidFill>
                  <a:srgbClr val="000000"/>
                </a:solidFill>
                <a:latin typeface="Courier" charset="0"/>
              </a:rPr>
              <a:t>    CNMI SHOULD REFER TO PACIFIC TSUNAMI WARNING CENTER MESSAGES</a:t>
            </a:r>
          </a:p>
          <a:p>
            <a:pPr algn="l" eaLnBrk="1" hangingPunct="1"/>
            <a:r>
              <a:rPr lang="en-US" altLang="en-US" sz="1000">
                <a:solidFill>
                  <a:srgbClr val="000000"/>
                </a:solidFill>
                <a:latin typeface="Courier" charset="0"/>
              </a:rPr>
              <a:t>    SPECIFICALLY FOR THOSE PLACES THAT CAN BE FOUND AT</a:t>
            </a:r>
          </a:p>
          <a:p>
            <a:pPr algn="l" eaLnBrk="1" hangingPunct="1"/>
            <a:r>
              <a:rPr lang="en-US" altLang="en-US" sz="1000">
                <a:solidFill>
                  <a:srgbClr val="000000"/>
                </a:solidFill>
                <a:latin typeface="Courier" charset="0"/>
              </a:rPr>
              <a:t>    PTWC.WEATHER.GOV.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COASTAL REGIONS OF CALIFORNIA... OREGON... WASHINGTON...</a:t>
            </a:r>
          </a:p>
          <a:p>
            <a:pPr algn="l" eaLnBrk="1" hangingPunct="1"/>
            <a:r>
              <a:rPr lang="en-US" altLang="en-US" sz="1000">
                <a:solidFill>
                  <a:srgbClr val="000000"/>
                </a:solidFill>
                <a:latin typeface="Courier" charset="0"/>
              </a:rPr>
              <a:t>    BRITISH COLUMBIA AND ALASKA SHOULD ONLY REFER TO U.S.</a:t>
            </a:r>
          </a:p>
          <a:p>
            <a:pPr algn="l" eaLnBrk="1" hangingPunct="1"/>
            <a:r>
              <a:rPr lang="en-US" altLang="en-US" sz="1000">
                <a:solidFill>
                  <a:srgbClr val="000000"/>
                </a:solidFill>
                <a:latin typeface="Courier" charset="0"/>
              </a:rPr>
              <a:t>    NATIONAL TSUNAMI WARNING CENTER MESSAGES THAT CAN BE FOUND</a:t>
            </a:r>
          </a:p>
          <a:p>
            <a:pPr algn="l" eaLnBrk="1" hangingPunct="1"/>
            <a:r>
              <a:rPr lang="en-US" altLang="en-US" sz="1000">
                <a:solidFill>
                  <a:srgbClr val="000000"/>
                </a:solidFill>
                <a:latin typeface="Courier" charset="0"/>
              </a:rPr>
              <a:t>    AT NTWC.ARH.NOAA.GOV.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a:t>
            </a:r>
          </a:p>
        </p:txBody>
      </p:sp>
      <p:sp>
        <p:nvSpPr>
          <p:cNvPr id="64516" name="Rectangle 11"/>
          <p:cNvSpPr>
            <a:spLocks noChangeArrowheads="1"/>
          </p:cNvSpPr>
          <p:nvPr/>
        </p:nvSpPr>
        <p:spPr bwMode="auto">
          <a:xfrm>
            <a:off x="2485813" y="-31685649"/>
            <a:ext cx="6602942" cy="22563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000">
                <a:solidFill>
                  <a:srgbClr val="000000"/>
                </a:solidFill>
                <a:latin typeface="Courier" charset="0"/>
              </a:rPr>
              <a:t>TSUNAMI MESSAGE NUMBER 1</a:t>
            </a:r>
          </a:p>
          <a:p>
            <a:pPr algn="l" eaLnBrk="1" hangingPunct="1"/>
            <a:r>
              <a:rPr lang="en-US" altLang="en-US" sz="1000">
                <a:solidFill>
                  <a:srgbClr val="000000"/>
                </a:solidFill>
                <a:latin typeface="Courier" charset="0"/>
              </a:rPr>
              <a:t>NWS PACIFIC TSUNAMI WARNING CENTER EWA BEACH HI</a:t>
            </a:r>
          </a:p>
          <a:p>
            <a:pPr algn="l" eaLnBrk="1" hangingPunct="1"/>
            <a:r>
              <a:rPr lang="en-US" altLang="en-US" sz="1000">
                <a:solidFill>
                  <a:srgbClr val="000000"/>
                </a:solidFill>
                <a:latin typeface="Courier" charset="0"/>
              </a:rPr>
              <a:t>0005 UTC TUE SEP 8 2015</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...TSUNAMI THREAT MESSAGE...</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NOTICE **** NOTICE **** NOTICE **** NOTICE **** NOTICE *****</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THIS MESSAGE IS ISSUED FOR INFORMATION ONLY IN SUPPORT OF THE</a:t>
            </a:r>
          </a:p>
          <a:p>
            <a:pPr algn="l" eaLnBrk="1" hangingPunct="1"/>
            <a:r>
              <a:rPr lang="en-US" altLang="en-US" sz="1000">
                <a:solidFill>
                  <a:srgbClr val="000000"/>
                </a:solidFill>
                <a:latin typeface="Courier" charset="0"/>
              </a:rPr>
              <a:t> UNESCO/IOC PACIFIC TSUNAMI WARNING AND MITIGATION SYSTEM AND IS</a:t>
            </a:r>
          </a:p>
          <a:p>
            <a:pPr algn="l" eaLnBrk="1" hangingPunct="1"/>
            <a:r>
              <a:rPr lang="en-US" altLang="en-US" sz="1000">
                <a:solidFill>
                  <a:srgbClr val="000000"/>
                </a:solidFill>
                <a:latin typeface="Courier" charset="0"/>
              </a:rPr>
              <a:t> MEANT FOR NATIONAL AUTHORITIES IN EACH COUNTRY OF THAT SYSTEM.</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NATIONAL AUTHORITIES WILL DETERMINE THE APPROPRIATE LEVEL OF</a:t>
            </a:r>
          </a:p>
          <a:p>
            <a:pPr algn="l" eaLnBrk="1" hangingPunct="1"/>
            <a:r>
              <a:rPr lang="en-US" altLang="en-US" sz="1000">
                <a:solidFill>
                  <a:srgbClr val="000000"/>
                </a:solidFill>
                <a:latin typeface="Courier" charset="0"/>
              </a:rPr>
              <a:t> ALERT FOR EACH COUNTRY AND MAY ISSUE ADDITIONAL OR MORE REFINED</a:t>
            </a:r>
          </a:p>
          <a:p>
            <a:pPr algn="l" eaLnBrk="1" hangingPunct="1"/>
            <a:r>
              <a:rPr lang="en-US" altLang="en-US" sz="1000">
                <a:solidFill>
                  <a:srgbClr val="000000"/>
                </a:solidFill>
                <a:latin typeface="Courier" charset="0"/>
              </a:rPr>
              <a:t> INFORMATION.</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NOTICE **** NOTICE **** NOTICE **** NOTICE **** NOTICE *****</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PRELIMINARY EARTHQUAKE PARAMETERS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MAGNITUDE      8.2</a:t>
            </a:r>
          </a:p>
          <a:p>
            <a:pPr algn="l" eaLnBrk="1" hangingPunct="1"/>
            <a:r>
              <a:rPr lang="en-US" altLang="en-US" sz="1000">
                <a:solidFill>
                  <a:srgbClr val="000000"/>
                </a:solidFill>
                <a:latin typeface="Courier" charset="0"/>
              </a:rPr>
              <a:t>  * ORIGIN TIME    0000 UTC SEP 8 2015</a:t>
            </a:r>
          </a:p>
          <a:p>
            <a:pPr algn="l" eaLnBrk="1" hangingPunct="1"/>
            <a:r>
              <a:rPr lang="en-US" altLang="en-US" sz="1000">
                <a:solidFill>
                  <a:srgbClr val="000000"/>
                </a:solidFill>
                <a:latin typeface="Courier" charset="0"/>
              </a:rPr>
              <a:t>  * COORDINATES    10.0 SOUTH  165.0 EAST</a:t>
            </a:r>
          </a:p>
          <a:p>
            <a:pPr algn="l" eaLnBrk="1" hangingPunct="1"/>
            <a:r>
              <a:rPr lang="en-US" altLang="en-US" sz="1000">
                <a:solidFill>
                  <a:srgbClr val="000000"/>
                </a:solidFill>
                <a:latin typeface="Courier" charset="0"/>
              </a:rPr>
              <a:t>  * DEPTH          20 KM / 12 MILES</a:t>
            </a:r>
          </a:p>
          <a:p>
            <a:pPr algn="l" eaLnBrk="1" hangingPunct="1"/>
            <a:r>
              <a:rPr lang="en-US" altLang="en-US" sz="1000">
                <a:solidFill>
                  <a:srgbClr val="000000"/>
                </a:solidFill>
                <a:latin typeface="Courier" charset="0"/>
              </a:rPr>
              <a:t>  * LOCATION       SANTA CRUZ ISLANDS</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EVALUATION</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AN EARTHQUAKE WITH A PRELIMINARY MAGNITUDE OF 9.0 OCCURRED IN</a:t>
            </a:r>
          </a:p>
          <a:p>
            <a:pPr algn="l" eaLnBrk="1" hangingPunct="1"/>
            <a:r>
              <a:rPr lang="en-US" altLang="en-US" sz="1000">
                <a:solidFill>
                  <a:srgbClr val="000000"/>
                </a:solidFill>
                <a:latin typeface="Courier" charset="0"/>
              </a:rPr>
              <a:t>    THE SANTA CRUZ ISLANDS AT 0000 UTC ON TUESDAY SEPTEMBER 8</a:t>
            </a:r>
          </a:p>
          <a:p>
            <a:pPr algn="l" eaLnBrk="1" hangingPunct="1"/>
            <a:r>
              <a:rPr lang="en-US" altLang="en-US" sz="1000">
                <a:solidFill>
                  <a:srgbClr val="000000"/>
                </a:solidFill>
                <a:latin typeface="Courier" charset="0"/>
              </a:rPr>
              <a:t>    2015.</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BASED ON THE PRELIMINARY EARTHQUAKE PARAMETERS... WIDESPREAD</a:t>
            </a:r>
          </a:p>
          <a:p>
            <a:pPr algn="l" eaLnBrk="1" hangingPunct="1"/>
            <a:r>
              <a:rPr lang="en-US" altLang="en-US" sz="1000">
                <a:solidFill>
                  <a:srgbClr val="000000"/>
                </a:solidFill>
                <a:latin typeface="Courier" charset="0"/>
              </a:rPr>
              <a:t>    HAZARDOUS TSUNAMI WAVES ARE POSSIBLE.</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TSUNAMI THREAT FORECAST</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HAZARDOUS TSUNAMI WAVES FROM THIS EARTHQUAKE ARE POSSIBLE</a:t>
            </a:r>
          </a:p>
          <a:p>
            <a:pPr algn="l" eaLnBrk="1" hangingPunct="1"/>
            <a:r>
              <a:rPr lang="en-US" altLang="en-US" sz="1000">
                <a:solidFill>
                  <a:srgbClr val="000000"/>
                </a:solidFill>
                <a:latin typeface="Courier" charset="0"/>
              </a:rPr>
              <a:t>    WITHIN THE NEXT THREE HOURS ALONG SOME COASTS OF</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SOLOMON ISLANDS... VANUATU... NAURU... PAPUA NEW GUINEA...</a:t>
            </a:r>
          </a:p>
          <a:p>
            <a:pPr algn="l" eaLnBrk="1" hangingPunct="1"/>
            <a:r>
              <a:rPr lang="en-US" altLang="en-US" sz="1000">
                <a:solidFill>
                  <a:srgbClr val="000000"/>
                </a:solidFill>
                <a:latin typeface="Courier" charset="0"/>
              </a:rPr>
              <a:t>      TUVALU... KOSRAE... NEW CALEDONIA... MARSHALL ISLANDS...</a:t>
            </a:r>
          </a:p>
          <a:p>
            <a:pPr algn="l" eaLnBrk="1" hangingPunct="1"/>
            <a:r>
              <a:rPr lang="en-US" altLang="en-US" sz="1000">
                <a:solidFill>
                  <a:srgbClr val="000000"/>
                </a:solidFill>
                <a:latin typeface="Courier" charset="0"/>
              </a:rPr>
              <a:t>      WALLIS AND FUTUNA AND HOWLAND AND BAKER</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RECOMMENDED ACTIONS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GOVERNMENT AGENCIES RESPONSIBLE FOR THREATENED COASTAL AREAS</a:t>
            </a:r>
          </a:p>
          <a:p>
            <a:pPr algn="l" eaLnBrk="1" hangingPunct="1"/>
            <a:r>
              <a:rPr lang="en-US" altLang="en-US" sz="1000">
                <a:solidFill>
                  <a:srgbClr val="000000"/>
                </a:solidFill>
                <a:latin typeface="Courier" charset="0"/>
              </a:rPr>
              <a:t>    SHOULD TAKE ACTION TO INFORM AND INSTRUCT ANY COASTAL</a:t>
            </a:r>
          </a:p>
          <a:p>
            <a:pPr algn="l" eaLnBrk="1" hangingPunct="1"/>
            <a:r>
              <a:rPr lang="en-US" altLang="en-US" sz="1000">
                <a:solidFill>
                  <a:srgbClr val="000000"/>
                </a:solidFill>
                <a:latin typeface="Courier" charset="0"/>
              </a:rPr>
              <a:t>    POPULATIONS AT RISK IN ACCORDANCE WITH THEIR OWN</a:t>
            </a:r>
          </a:p>
          <a:p>
            <a:pPr algn="l" eaLnBrk="1" hangingPunct="1"/>
            <a:r>
              <a:rPr lang="en-US" altLang="en-US" sz="1000">
                <a:solidFill>
                  <a:srgbClr val="000000"/>
                </a:solidFill>
                <a:latin typeface="Courier" charset="0"/>
              </a:rPr>
              <a:t>    EVALUATION... PROCEDURES AND THE LEVEL OF THREAT.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PERSONS LOCATED IN THREATENED COASTAL AREAS SHOULD STAY ALERT</a:t>
            </a:r>
          </a:p>
          <a:p>
            <a:pPr algn="l" eaLnBrk="1" hangingPunct="1"/>
            <a:r>
              <a:rPr lang="en-US" altLang="en-US" sz="1000">
                <a:solidFill>
                  <a:srgbClr val="000000"/>
                </a:solidFill>
                <a:latin typeface="Courier" charset="0"/>
              </a:rPr>
              <a:t>    FOR INFORMATION AND FOLLOW INSTRUCTIONS FROM NATIONAL AND</a:t>
            </a:r>
          </a:p>
          <a:p>
            <a:pPr algn="l" eaLnBrk="1" hangingPunct="1"/>
            <a:r>
              <a:rPr lang="en-US" altLang="en-US" sz="1000">
                <a:solidFill>
                  <a:srgbClr val="000000"/>
                </a:solidFill>
                <a:latin typeface="Courier" charset="0"/>
              </a:rPr>
              <a:t>    LOCAL AUTHORITIES.</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ESTIMATED TIMES OF ARRIVAL</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ESTIMATED TIMES OF ARRIVAL -ETA- OF THE INITIAL TSUNAMI WAVE</a:t>
            </a:r>
          </a:p>
          <a:p>
            <a:pPr algn="l" eaLnBrk="1" hangingPunct="1"/>
            <a:r>
              <a:rPr lang="en-US" altLang="en-US" sz="1000">
                <a:solidFill>
                  <a:srgbClr val="000000"/>
                </a:solidFill>
                <a:latin typeface="Courier" charset="0"/>
              </a:rPr>
              <a:t>    FOR PLACES WITH A POTENTIAL TSUNAMI THREAT. ACTUAL ARRIVAL</a:t>
            </a:r>
          </a:p>
          <a:p>
            <a:pPr algn="l" eaLnBrk="1" hangingPunct="1"/>
            <a:r>
              <a:rPr lang="en-US" altLang="en-US" sz="1000">
                <a:solidFill>
                  <a:srgbClr val="000000"/>
                </a:solidFill>
                <a:latin typeface="Courier" charset="0"/>
              </a:rPr>
              <a:t>    TIMES MAY DIFFER AND THE INITIAL WAVE MAY NOT BE THE LARGEST.</a:t>
            </a:r>
          </a:p>
          <a:p>
            <a:pPr algn="l" eaLnBrk="1" hangingPunct="1"/>
            <a:r>
              <a:rPr lang="en-US" altLang="en-US" sz="1000">
                <a:solidFill>
                  <a:srgbClr val="000000"/>
                </a:solidFill>
                <a:latin typeface="Courier" charset="0"/>
              </a:rPr>
              <a:t>    A TSUNAMI IS A SERIES OF WAVES AND THE TIME BETWEEN WAVES</a:t>
            </a:r>
          </a:p>
          <a:p>
            <a:pPr algn="l" eaLnBrk="1" hangingPunct="1"/>
            <a:r>
              <a:rPr lang="en-US" altLang="en-US" sz="1000">
                <a:solidFill>
                  <a:srgbClr val="000000"/>
                </a:solidFill>
                <a:latin typeface="Courier" charset="0"/>
              </a:rPr>
              <a:t>    CAN BE FIVE MINUTES TO ONE HOUR.</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LOCATION         REGION             COORDINATES    ETA(UTC) </a:t>
            </a:r>
          </a:p>
          <a:p>
            <a:pPr algn="l" eaLnBrk="1" hangingPunct="1"/>
            <a:r>
              <a:rPr lang="en-US" altLang="en-US" sz="1000">
                <a:solidFill>
                  <a:srgbClr val="000000"/>
                </a:solidFill>
                <a:latin typeface="Courier" charset="0"/>
              </a:rPr>
              <a:t>    ------------------------------------------------------------</a:t>
            </a:r>
          </a:p>
          <a:p>
            <a:pPr algn="l" eaLnBrk="1" hangingPunct="1"/>
            <a:r>
              <a:rPr lang="en-US" altLang="en-US" sz="1000">
                <a:solidFill>
                  <a:srgbClr val="000000"/>
                </a:solidFill>
                <a:latin typeface="Courier" charset="0"/>
              </a:rPr>
              <a:t>    KIRAKIRA         SOLOMON ISLANDS   10.4S 161.9E   0033 09/08</a:t>
            </a:r>
          </a:p>
          <a:p>
            <a:pPr algn="l" eaLnBrk="1" hangingPunct="1"/>
            <a:r>
              <a:rPr lang="en-US" altLang="en-US" sz="1000">
                <a:solidFill>
                  <a:srgbClr val="000000"/>
                </a:solidFill>
                <a:latin typeface="Courier" charset="0"/>
              </a:rPr>
              <a:t>    SANTA CRUZ ISLA  SOLOMON ISLANDS   10.9S 165.9E   0037 09/08</a:t>
            </a:r>
          </a:p>
          <a:p>
            <a:pPr algn="l" eaLnBrk="1" hangingPunct="1"/>
            <a:r>
              <a:rPr lang="en-US" altLang="en-US" sz="1000">
                <a:solidFill>
                  <a:srgbClr val="000000"/>
                </a:solidFill>
                <a:latin typeface="Courier" charset="0"/>
              </a:rPr>
              <a:t>    ESPERITU SANTO   VANUATU           15.1S 167.3E   0056 09/08</a:t>
            </a:r>
          </a:p>
          <a:p>
            <a:pPr algn="l" eaLnBrk="1" hangingPunct="1"/>
            <a:r>
              <a:rPr lang="en-US" altLang="en-US" sz="1000">
                <a:solidFill>
                  <a:srgbClr val="000000"/>
                </a:solidFill>
                <a:latin typeface="Courier" charset="0"/>
              </a:rPr>
              <a:t>    AUKI             SOLOMON ISLANDS    8.8S 160.6E   0108 09/08</a:t>
            </a:r>
          </a:p>
          <a:p>
            <a:pPr algn="l" eaLnBrk="1" hangingPunct="1"/>
            <a:r>
              <a:rPr lang="en-US" altLang="en-US" sz="1000">
                <a:solidFill>
                  <a:srgbClr val="000000"/>
                </a:solidFill>
                <a:latin typeface="Courier" charset="0"/>
              </a:rPr>
              <a:t>    GHATERE          SOLOMON ISLANDS    7.8S 159.2E   0115 09/08</a:t>
            </a:r>
          </a:p>
          <a:p>
            <a:pPr algn="l" eaLnBrk="1" hangingPunct="1"/>
            <a:r>
              <a:rPr lang="en-US" altLang="en-US" sz="1000">
                <a:solidFill>
                  <a:srgbClr val="000000"/>
                </a:solidFill>
                <a:latin typeface="Courier" charset="0"/>
              </a:rPr>
              <a:t>    HONIARA          SOLOMON ISLANDS    9.3S 160.0E   0120 09/08</a:t>
            </a:r>
          </a:p>
          <a:p>
            <a:pPr algn="l" eaLnBrk="1" hangingPunct="1"/>
            <a:r>
              <a:rPr lang="en-US" altLang="en-US" sz="1000">
                <a:solidFill>
                  <a:srgbClr val="000000"/>
                </a:solidFill>
                <a:latin typeface="Courier" charset="0"/>
              </a:rPr>
              <a:t>    PANGGOE          SOLOMON ISLANDS    6.9S 157.2E   0129 09/08</a:t>
            </a:r>
          </a:p>
          <a:p>
            <a:pPr algn="l" eaLnBrk="1" hangingPunct="1"/>
            <a:r>
              <a:rPr lang="en-US" altLang="en-US" sz="1000">
                <a:solidFill>
                  <a:srgbClr val="000000"/>
                </a:solidFill>
                <a:latin typeface="Courier" charset="0"/>
              </a:rPr>
              <a:t>    NAURU            NAURU              0.5S 166.9E   0137 09/08</a:t>
            </a:r>
          </a:p>
          <a:p>
            <a:pPr algn="l" eaLnBrk="1" hangingPunct="1"/>
            <a:r>
              <a:rPr lang="en-US" altLang="en-US" sz="1000">
                <a:solidFill>
                  <a:srgbClr val="000000"/>
                </a:solidFill>
                <a:latin typeface="Courier" charset="0"/>
              </a:rPr>
              <a:t>    MUNDA            SOLOMON ISLANDS    8.4S 157.2E   0138 09/08</a:t>
            </a:r>
          </a:p>
          <a:p>
            <a:pPr algn="l" eaLnBrk="1" hangingPunct="1"/>
            <a:r>
              <a:rPr lang="en-US" altLang="en-US" sz="1000">
                <a:solidFill>
                  <a:srgbClr val="000000"/>
                </a:solidFill>
                <a:latin typeface="Courier" charset="0"/>
              </a:rPr>
              <a:t>    FALAMAE          SOLOMON ISLANDS    7.4S 155.6E   0142 09/08</a:t>
            </a:r>
          </a:p>
          <a:p>
            <a:pPr algn="l" eaLnBrk="1" hangingPunct="1"/>
            <a:r>
              <a:rPr lang="en-US" altLang="en-US" sz="1000">
                <a:solidFill>
                  <a:srgbClr val="000000"/>
                </a:solidFill>
                <a:latin typeface="Courier" charset="0"/>
              </a:rPr>
              <a:t>    KIETA            PAPUA NEW GUINEA   6.1S 155.6E   0150 09/08</a:t>
            </a:r>
          </a:p>
          <a:p>
            <a:pPr algn="l" eaLnBrk="1" hangingPunct="1"/>
            <a:r>
              <a:rPr lang="en-US" altLang="en-US" sz="1000">
                <a:solidFill>
                  <a:srgbClr val="000000"/>
                </a:solidFill>
                <a:latin typeface="Courier" charset="0"/>
              </a:rPr>
              <a:t>    ANATOM ISLAND    VANUATU           20.2S 169.9E   0152 09/08</a:t>
            </a:r>
          </a:p>
          <a:p>
            <a:pPr algn="l" eaLnBrk="1" hangingPunct="1"/>
            <a:r>
              <a:rPr lang="en-US" altLang="en-US" sz="1000">
                <a:solidFill>
                  <a:srgbClr val="000000"/>
                </a:solidFill>
                <a:latin typeface="Courier" charset="0"/>
              </a:rPr>
              <a:t>    AMUN             PAPUA NEW GUINEA   6.0S 154.7E   0201 09/08</a:t>
            </a:r>
          </a:p>
          <a:p>
            <a:pPr algn="l" eaLnBrk="1" hangingPunct="1"/>
            <a:r>
              <a:rPr lang="en-US" altLang="en-US" sz="1000">
                <a:solidFill>
                  <a:srgbClr val="000000"/>
                </a:solidFill>
                <a:latin typeface="Courier" charset="0"/>
              </a:rPr>
              <a:t>    WOODLARK ISLAND  PAPUA NEW GUINEA   9.0S 152.9E   0201 09/08</a:t>
            </a:r>
          </a:p>
          <a:p>
            <a:pPr algn="l" eaLnBrk="1" hangingPunct="1"/>
            <a:r>
              <a:rPr lang="en-US" altLang="en-US" sz="1000">
                <a:solidFill>
                  <a:srgbClr val="000000"/>
                </a:solidFill>
                <a:latin typeface="Courier" charset="0"/>
              </a:rPr>
              <a:t>    FUNAFUTI ISLAND  TUVALU             7.9S 178.5E   0205 09/08</a:t>
            </a:r>
          </a:p>
          <a:p>
            <a:pPr algn="l" eaLnBrk="1" hangingPunct="1"/>
            <a:r>
              <a:rPr lang="en-US" altLang="en-US" sz="1000">
                <a:solidFill>
                  <a:srgbClr val="000000"/>
                </a:solidFill>
                <a:latin typeface="Courier" charset="0"/>
              </a:rPr>
              <a:t>    RABAUL           PAPUA NEW GUINEA   4.2S 152.3E   0219 09/08</a:t>
            </a:r>
          </a:p>
          <a:p>
            <a:pPr algn="l" eaLnBrk="1" hangingPunct="1"/>
            <a:r>
              <a:rPr lang="en-US" altLang="en-US" sz="1000">
                <a:solidFill>
                  <a:srgbClr val="000000"/>
                </a:solidFill>
                <a:latin typeface="Courier" charset="0"/>
              </a:rPr>
              <a:t>    KOSRAE ISLAND    KOSRAE             5.5N 163.0E   0232 09/08</a:t>
            </a:r>
          </a:p>
          <a:p>
            <a:pPr algn="l" eaLnBrk="1" hangingPunct="1"/>
            <a:r>
              <a:rPr lang="en-US" altLang="en-US" sz="1000">
                <a:solidFill>
                  <a:srgbClr val="000000"/>
                </a:solidFill>
                <a:latin typeface="Courier" charset="0"/>
              </a:rPr>
              <a:t>    NOUMEA           NEW CALEDONIA     22.3S 166.5E   0238 09/08</a:t>
            </a:r>
          </a:p>
          <a:p>
            <a:pPr algn="l" eaLnBrk="1" hangingPunct="1"/>
            <a:r>
              <a:rPr lang="en-US" altLang="en-US" sz="1000">
                <a:solidFill>
                  <a:srgbClr val="000000"/>
                </a:solidFill>
                <a:latin typeface="Courier" charset="0"/>
              </a:rPr>
              <a:t>    MAJURO           MARSHALL ISLANDS   7.1N 171.4E   0255 09/08</a:t>
            </a:r>
          </a:p>
          <a:p>
            <a:pPr algn="l" eaLnBrk="1" hangingPunct="1"/>
            <a:r>
              <a:rPr lang="en-US" altLang="en-US" sz="1000">
                <a:solidFill>
                  <a:srgbClr val="000000"/>
                </a:solidFill>
                <a:latin typeface="Courier" charset="0"/>
              </a:rPr>
              <a:t>    ULAMONA          PAPUA NEW GUINEA   5.0S 151.3E   0255 09/08</a:t>
            </a:r>
          </a:p>
          <a:p>
            <a:pPr algn="l" eaLnBrk="1" hangingPunct="1"/>
            <a:r>
              <a:rPr lang="en-US" altLang="en-US" sz="1000">
                <a:solidFill>
                  <a:srgbClr val="000000"/>
                </a:solidFill>
                <a:latin typeface="Courier" charset="0"/>
              </a:rPr>
              <a:t>    LAE              PAPUA NEW GUINEA   6.8S 147.0E   0255 09/08</a:t>
            </a:r>
          </a:p>
          <a:p>
            <a:pPr algn="l" eaLnBrk="1" hangingPunct="1"/>
            <a:r>
              <a:rPr lang="en-US" altLang="en-US" sz="1000">
                <a:solidFill>
                  <a:srgbClr val="000000"/>
                </a:solidFill>
                <a:latin typeface="Courier" charset="0"/>
              </a:rPr>
              <a:t>    KWAJALEIN        MARSHALL ISLANDS   8.7N 167.7E   0259 09/08</a:t>
            </a:r>
          </a:p>
          <a:p>
            <a:pPr algn="l" eaLnBrk="1" hangingPunct="1"/>
            <a:r>
              <a:rPr lang="en-US" altLang="en-US" sz="1000">
                <a:solidFill>
                  <a:srgbClr val="000000"/>
                </a:solidFill>
                <a:latin typeface="Courier" charset="0"/>
              </a:rPr>
              <a:t>    FUTUNA ISLAND    WALLIS AND FUTUN  14.3S 178.2W   0301 09/08</a:t>
            </a:r>
          </a:p>
          <a:p>
            <a:pPr algn="l" eaLnBrk="1" hangingPunct="1"/>
            <a:r>
              <a:rPr lang="en-US" altLang="en-US" sz="1000">
                <a:solidFill>
                  <a:srgbClr val="000000"/>
                </a:solidFill>
                <a:latin typeface="Courier" charset="0"/>
              </a:rPr>
              <a:t>    HOWLAND ISLAND   HOWLAND AND BAKE   0.6N 176.6W   0303 09/08</a:t>
            </a:r>
          </a:p>
          <a:p>
            <a:pPr algn="l" eaLnBrk="1" hangingPunct="1"/>
            <a:r>
              <a:rPr lang="en-US" altLang="en-US" sz="1000">
                <a:solidFill>
                  <a:srgbClr val="000000"/>
                </a:solidFill>
                <a:latin typeface="Courier" charset="0"/>
              </a:rPr>
              <a:t>    KAVIENG          PAPUA NEW GUINEA   2.5S 150.7E   0305 09/08</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POTENTIAL IMPACTS</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 TSUNAMI IS A SERIES OF WAVES. THE TIME BETWEEN WAVE CRESTS</a:t>
            </a:r>
          </a:p>
          <a:p>
            <a:pPr algn="l" eaLnBrk="1" hangingPunct="1"/>
            <a:r>
              <a:rPr lang="en-US" altLang="en-US" sz="1000">
                <a:solidFill>
                  <a:srgbClr val="000000"/>
                </a:solidFill>
                <a:latin typeface="Courier" charset="0"/>
              </a:rPr>
              <a:t>    CAN VARY FROM 5 MINUTES TO AN HOUR. THE HAZARD MAY PERSIST</a:t>
            </a:r>
          </a:p>
          <a:p>
            <a:pPr algn="l" eaLnBrk="1" hangingPunct="1"/>
            <a:r>
              <a:rPr lang="en-US" altLang="en-US" sz="1000">
                <a:solidFill>
                  <a:srgbClr val="000000"/>
                </a:solidFill>
                <a:latin typeface="Courier" charset="0"/>
              </a:rPr>
              <a:t>    FOR MANY HOURS OR LONGER AFTER THE INITIAL WAVE.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IMPACTS CAN VARY SIGNIFICANTLY FROM ONE SECTION OF COAST TO</a:t>
            </a:r>
          </a:p>
          <a:p>
            <a:pPr algn="l" eaLnBrk="1" hangingPunct="1"/>
            <a:r>
              <a:rPr lang="en-US" altLang="en-US" sz="1000">
                <a:solidFill>
                  <a:srgbClr val="000000"/>
                </a:solidFill>
                <a:latin typeface="Courier" charset="0"/>
              </a:rPr>
              <a:t>    THE NEXT DUE TO LOCAL BATHYMETRY AND THE SHAPE AND ELEVATION</a:t>
            </a:r>
          </a:p>
          <a:p>
            <a:pPr algn="l" eaLnBrk="1" hangingPunct="1"/>
            <a:r>
              <a:rPr lang="en-US" altLang="en-US" sz="1000">
                <a:solidFill>
                  <a:srgbClr val="000000"/>
                </a:solidFill>
                <a:latin typeface="Courier" charset="0"/>
              </a:rPr>
              <a:t>    OF THE SHORELINE.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IMPACTS CAN ALSO VARY DEPENDING UPON THE STATE OF THE TIDE AT</a:t>
            </a:r>
          </a:p>
          <a:p>
            <a:pPr algn="l" eaLnBrk="1" hangingPunct="1"/>
            <a:r>
              <a:rPr lang="en-US" altLang="en-US" sz="1000">
                <a:solidFill>
                  <a:srgbClr val="000000"/>
                </a:solidFill>
                <a:latin typeface="Courier" charset="0"/>
              </a:rPr>
              <a:t>    THE TIME OF THE MAXIMUM TSUNAMI WAVES.</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PERSONS CAUGHT IN THE WATER OF A TSUNAMI MAY DROWN... BE</a:t>
            </a:r>
          </a:p>
          <a:p>
            <a:pPr algn="l" eaLnBrk="1" hangingPunct="1"/>
            <a:r>
              <a:rPr lang="en-US" altLang="en-US" sz="1000">
                <a:solidFill>
                  <a:srgbClr val="000000"/>
                </a:solidFill>
                <a:latin typeface="Courier" charset="0"/>
              </a:rPr>
              <a:t>    CRUSHED BY DEBRIS IN THE WATER... OR BE SWEPT OUT TO SEA.</a:t>
            </a:r>
          </a:p>
          <a:p>
            <a:pPr algn="l" eaLnBrk="1" hangingPunct="1"/>
            <a:endParaRPr lang="en-US" altLang="en-US" sz="1000">
              <a:solidFill>
                <a:srgbClr val="000000"/>
              </a:solidFill>
              <a:latin typeface="Courier" charset="0"/>
            </a:endParaRP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NEXT UPDATE AND ADDITIONAL INFORMATION</a:t>
            </a:r>
          </a:p>
          <a:p>
            <a:pPr algn="l" eaLnBrk="1" hangingPunct="1"/>
            <a:r>
              <a:rPr lang="en-US" altLang="en-US" sz="1000">
                <a:solidFill>
                  <a:srgbClr val="000000"/>
                </a:solidFill>
                <a:latin typeface="Courier" charset="0"/>
              </a:rPr>
              <a:t>--------------------------------------</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THE NEXT MESSAGE WILL BE ISSUED IN ONE HOUR... OR SOONER IF</a:t>
            </a:r>
          </a:p>
          <a:p>
            <a:pPr algn="l" eaLnBrk="1" hangingPunct="1"/>
            <a:r>
              <a:rPr lang="en-US" altLang="en-US" sz="1000">
                <a:solidFill>
                  <a:srgbClr val="000000"/>
                </a:solidFill>
                <a:latin typeface="Courier" charset="0"/>
              </a:rPr>
              <a:t>    THE SITUATION WARRANTS.</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AUTHORITATIVE INFORMATION ABOUT THE EARTHQUAKE FROM THE U.S.</a:t>
            </a:r>
          </a:p>
          <a:p>
            <a:pPr algn="l" eaLnBrk="1" hangingPunct="1"/>
            <a:r>
              <a:rPr lang="en-US" altLang="en-US" sz="1000">
                <a:solidFill>
                  <a:srgbClr val="000000"/>
                </a:solidFill>
                <a:latin typeface="Courier" charset="0"/>
              </a:rPr>
              <a:t>    GEOLOGICAL SURVEY CAN BE FOUND ON THE INTERNET AT</a:t>
            </a:r>
          </a:p>
          <a:p>
            <a:pPr algn="l" eaLnBrk="1" hangingPunct="1"/>
            <a:r>
              <a:rPr lang="en-US" altLang="en-US" sz="1000">
                <a:solidFill>
                  <a:srgbClr val="000000"/>
                </a:solidFill>
                <a:latin typeface="Courier" charset="0"/>
              </a:rPr>
              <a:t>    EARTHQUAKE.USGS.GOV/EARTHQUAKES -ALL LOWER CASE-.</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FURTHER INFORMATION ABOUT THIS EVENT MAY BE FOUND AT</a:t>
            </a:r>
          </a:p>
          <a:p>
            <a:pPr algn="l" eaLnBrk="1" hangingPunct="1"/>
            <a:r>
              <a:rPr lang="en-US" altLang="en-US" sz="1000">
                <a:solidFill>
                  <a:srgbClr val="000000"/>
                </a:solidFill>
                <a:latin typeface="Courier" charset="0"/>
              </a:rPr>
              <a:t>    PTWC.WEATHER.GOV AND AT WWW.TSUNAMI.GOV.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COASTAL REGIONS OF HAWAII... AMERICAN SAMOA... GUAM... AND</a:t>
            </a:r>
          </a:p>
          <a:p>
            <a:pPr algn="l" eaLnBrk="1" hangingPunct="1"/>
            <a:r>
              <a:rPr lang="en-US" altLang="en-US" sz="1000">
                <a:solidFill>
                  <a:srgbClr val="000000"/>
                </a:solidFill>
                <a:latin typeface="Courier" charset="0"/>
              </a:rPr>
              <a:t>    CNMI SHOULD REFER TO PACIFIC TSUNAMI WARNING CENTER MESSAGES</a:t>
            </a:r>
          </a:p>
          <a:p>
            <a:pPr algn="l" eaLnBrk="1" hangingPunct="1"/>
            <a:r>
              <a:rPr lang="en-US" altLang="en-US" sz="1000">
                <a:solidFill>
                  <a:srgbClr val="000000"/>
                </a:solidFill>
                <a:latin typeface="Courier" charset="0"/>
              </a:rPr>
              <a:t>    SPECIFICALLY FOR THOSE PLACES THAT CAN BE FOUND AT</a:t>
            </a:r>
          </a:p>
          <a:p>
            <a:pPr algn="l" eaLnBrk="1" hangingPunct="1"/>
            <a:r>
              <a:rPr lang="en-US" altLang="en-US" sz="1000">
                <a:solidFill>
                  <a:srgbClr val="000000"/>
                </a:solidFill>
                <a:latin typeface="Courier" charset="0"/>
              </a:rPr>
              <a:t>    PTWC.WEATHER.GOV.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  * COASTAL REGIONS OF CALIFORNIA... OREGON... WASHINGTON...</a:t>
            </a:r>
          </a:p>
          <a:p>
            <a:pPr algn="l" eaLnBrk="1" hangingPunct="1"/>
            <a:r>
              <a:rPr lang="en-US" altLang="en-US" sz="1000">
                <a:solidFill>
                  <a:srgbClr val="000000"/>
                </a:solidFill>
                <a:latin typeface="Courier" charset="0"/>
              </a:rPr>
              <a:t>    BRITISH COLUMBIA AND ALASKA SHOULD ONLY REFER TO U.S.</a:t>
            </a:r>
          </a:p>
          <a:p>
            <a:pPr algn="l" eaLnBrk="1" hangingPunct="1"/>
            <a:r>
              <a:rPr lang="en-US" altLang="en-US" sz="1000">
                <a:solidFill>
                  <a:srgbClr val="000000"/>
                </a:solidFill>
                <a:latin typeface="Courier" charset="0"/>
              </a:rPr>
              <a:t>    NATIONAL TSUNAMI WARNING CENTER MESSAGES THAT CAN BE FOUND</a:t>
            </a:r>
          </a:p>
          <a:p>
            <a:pPr algn="l" eaLnBrk="1" hangingPunct="1"/>
            <a:r>
              <a:rPr lang="en-US" altLang="en-US" sz="1000">
                <a:solidFill>
                  <a:srgbClr val="000000"/>
                </a:solidFill>
                <a:latin typeface="Courier" charset="0"/>
              </a:rPr>
              <a:t>    AT NTWC.ARH.NOAA.GOV.</a:t>
            </a:r>
          </a:p>
          <a:p>
            <a:pPr algn="l" eaLnBrk="1" hangingPunct="1"/>
            <a:endParaRPr lang="en-US" altLang="en-US" sz="1000">
              <a:solidFill>
                <a:srgbClr val="000000"/>
              </a:solidFill>
              <a:latin typeface="Courier" charset="0"/>
            </a:endParaRPr>
          </a:p>
          <a:p>
            <a:pPr algn="l" eaLnBrk="1" hangingPunct="1"/>
            <a:r>
              <a:rPr lang="en-US" altLang="en-US" sz="1000">
                <a:solidFill>
                  <a:srgbClr val="000000"/>
                </a:solidFill>
                <a:latin typeface="Courier" charset="0"/>
              </a:rPr>
              <a:t>$$</a:t>
            </a:r>
          </a:p>
        </p:txBody>
      </p:sp>
      <p:sp>
        <p:nvSpPr>
          <p:cNvPr id="64517" name="TextBox 3"/>
          <p:cNvSpPr txBox="1">
            <a:spLocks noChangeArrowheads="1"/>
          </p:cNvSpPr>
          <p:nvPr/>
        </p:nvSpPr>
        <p:spPr bwMode="auto">
          <a:xfrm>
            <a:off x="3539067" y="846667"/>
            <a:ext cx="5394330" cy="28257503"/>
          </a:xfrm>
          <a:prstGeom prst="rect">
            <a:avLst/>
          </a:prstGeom>
          <a:solidFill>
            <a:srgbClr val="FFFFFF"/>
          </a:solidFill>
          <a:ln w="9525">
            <a:solidFill>
              <a:schemeClr val="tx1"/>
            </a:solidFill>
            <a:miter lim="800000"/>
            <a:headEnd/>
            <a:tailEnd/>
          </a:ln>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MESSAGE NUMBER 1</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NWS PACIFIC TSUNAMI WARNING CENTER EWA BEACH HI</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0005 UTC WED DEC 2 2015</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MESSAGE...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NOTICE **** NOTICE **** NOTICE **** NOTICE **** NOTICE *****</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THIS MESSAGE IS ISSUED FOR INFORMATION ONLY IN SUPPORT OF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UNESCO/IOC TSUNAMI AND OTHER COASTAL HAZARDS WARNING SYSTEM FOR</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CARIBBEAN AND ADJACENT REGIONS AND IS MEANT FOR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AUTHORITIES IN EACH COUNTRY OF THAT SYSTEM.</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AUTHORITIES WILL DETERMINE THE APPROPRIATE LEVEL OF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ALERT FOR EACH COUNTRY AND MAY ISSUE ADDITIONAL OR MORE REFINED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INFORMATION.</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NOTICE **** NOTICE **** NOTICE **** NOTICE **** NOTICE *****</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PRELIMINARY EARTHQUAKE PARAMETERS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MAGNITUDE      8.2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ORIGIN TIME    0000 UTC DEC 2 2015</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COORDINATES    10.0 NORTH  78.5 WEST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DEPTH          20 KM / 12 MILES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LOCATION       NORTH OF PANAMA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EVALUATION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AN EARTHQUAKE WITH A PRELIMINARY MAGNITUDE OF 8.4 OCCURRED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NORTH OF PANAMA AT 0000 UTC ON WEDNESDAY DECEMBER 2 2015.</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BASED ON THE PRELIMINARY EARTHQUAKE PARAMETERS... WIDESPREAD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HAZARDOUS TSUNAMI WAVES ARE POSSIBLE.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HAZARDOUS TSUNAMI WAVES FROM THIS EARTHQUAKE ARE POSSIBLE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WITHIN THE NEXT THREE HOURS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PANAMA... COLOMBIA... SAN ANDRES PROVID... COSTA RICA...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HAITI... ARUBA... NICARAGUA... CAYMAN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JAMAICA... CUBA... BONAIRE... DOMINICAN REP... PUERTO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RICO... CURACAO... BAHAMAS... US VIRGIN ISLANDS... TURKS 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CAICOS... VENEZUELA... SABA... SAINT KITTS...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MONTSERRAT... SINT EUSTATIUS... GUADELOUPE... DOMINICA...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MEXICO... HONDURAS... SAINT LUCIA... SINT MAARTEN... SAINT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VINCENT AND MARTINIQUE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RECOMMENDED ACTIONS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GOVERNMENT AGENCIES RESPONSIBLE FOR THREATENED COASTAL AREAS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SHOULD TAKE ACTION TO INFORM AND INSTRUCT ANY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POPULATIONS AT RISK IN ACCORDANCE WITH THEIR OWN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EVALUATION... PROCEDURES AND THE LEVEL OF THREAT.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LOCATED IN THREATENED COASTAL AREAS SHOULD STAY ALERT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INFORMATION AND FOLLOW INSTRUCTIONS FROM NATIONAL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LOCAL AUTHORITIES.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ESTIMATED TIMES OF ARRIVAL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ESTIMATED TIMES OF ARRIVAL -ETA- OF THE INITIAL TSUNAMI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PLACES WITHIN THE REGION IDENTIFIED WITH A POTENTIAL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THREAT. ACTUAL ARRIVAL TIMES MAY DIFFER AND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INITIAL WAVE MAY NOT BE THE LARGEST. A TSUNAMI IS A SERIES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WAVES AND THE TIME BETWEEN WAVES CAN BE FIVE MINUTES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ONE HOUR.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         REGION             COORDINATES    ETA(UTC)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ALIGANDI         PANAMA             9.2N  78.0W   0019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CARRETO   PANAMA             8.8N  77.6W   0034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CARTAGENA        COLOMBIA          10.4N  75.6W   0040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OBALDIA   PANAMA             8.7N  77.4W   0048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PROVIDENCIA      SAN ANDRES PROVI  12.6N  81.7W   0049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ANDRES       SAN ANDRES PROVI  13.4N  81.4W   0052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COLON            PANAMA             9.4N  79.9W   0054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CARIBANA   COLOMBIA           8.6N  76.9W   0056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LIMON     COSTA RICA        10.0N  83.0W   0100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MARTA      COLOMBIA          11.2N  74.2W   0101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BOCAS DEL TORO   PANAMA             9.4N  82.2W   0112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BARRANQUILLA     COLOMBIA          11.1N  74.9W   0115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JACAMEL          HAITI             18.1N  72.5W   0136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ORANJESTAD       ARUBA             12.5N  70.0W   0148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RIOHACHA         COLOMBIA          11.6N  72.9W   0153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JEREMIE          HAITI             18.6N  74.1W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GORDA      NICARAGUA         11.4N  83.8W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CAYMAN BRAC      CAYMAN ISLANDS    19.7N  79.9W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KINGSTON         JAMAICA           17.9N  76.9W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SANTIAGO D CUBA  </a:t>
            </a:r>
            <a:r>
              <a:rPr lang="en-US" altLang="en-US" sz="1000" b="1" dirty="0" err="1">
                <a:solidFill>
                  <a:srgbClr val="000000"/>
                </a:solidFill>
                <a:latin typeface="Courier New" panose="02070309020205020404" pitchFamily="49" charset="0"/>
                <a:cs typeface="Courier New" panose="02070309020205020404" pitchFamily="49" charset="0"/>
              </a:rPr>
              <a:t>CUBA</a:t>
            </a:r>
            <a:r>
              <a:rPr lang="en-US" altLang="en-US" sz="1000" b="1" dirty="0">
                <a:solidFill>
                  <a:srgbClr val="000000"/>
                </a:solidFill>
                <a:latin typeface="Courier New" panose="02070309020205020404" pitchFamily="49" charset="0"/>
                <a:cs typeface="Courier New" panose="02070309020205020404" pitchFamily="49" charset="0"/>
              </a:rPr>
              <a:t>              19.9N  75.8W   0157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ONIMA            BONAIRE           12.3N  68.3W   0158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CAYMAN     </a:t>
            </a:r>
            <a:r>
              <a:rPr lang="en-US" altLang="en-US" sz="1000" b="1" dirty="0" err="1">
                <a:solidFill>
                  <a:srgbClr val="000000"/>
                </a:solidFill>
                <a:latin typeface="Courier New" panose="02070309020205020404" pitchFamily="49" charset="0"/>
                <a:cs typeface="Courier New" panose="02070309020205020404" pitchFamily="49" charset="0"/>
              </a:rPr>
              <a:t>CAYMAN</a:t>
            </a:r>
            <a:r>
              <a:rPr lang="en-US" altLang="en-US" sz="1000" b="1" dirty="0">
                <a:solidFill>
                  <a:srgbClr val="000000"/>
                </a:solidFill>
                <a:latin typeface="Courier New" panose="02070309020205020404" pitchFamily="49" charset="0"/>
                <a:cs typeface="Courier New" panose="02070309020205020404" pitchFamily="49" charset="0"/>
              </a:rPr>
              <a:t> ISLANDS    19.3N  81.3W   0204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SANTO DOMINGO    DOMINICAN REP     18.5N  69.9W   0206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BARACOA          CUBA              20.4N  74.5W   0216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PONCE            PUERTO RICO       18.0N  66.6W   0217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MONTEGO BAY      JAMAICA           18.5N  77.9W   0220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WILLEMSTAD       CURACAO           12.1N  68.9W   0222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GREAT INAGUA     BAHAMAS           20.9N  73.7W   0223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CIENFUEGOS       CUBA              22.0N  80.5W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MAYAGUEZ         PUERTO RICO       18.2N  67.2W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CAP HAITEN       HAITI             19.8N  72.2W   0228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CABO ENGANO      DOMINICAN REP     18.6N  68.3W   0229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CROIX         US VIRGIN ISLAND  17.8N  64.7W   0231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WEST CAICOS      TURKS N CAICOS    21.7N  72.5W   0232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MAIQUETIA        VENEZUELA         10.6N  67.0W   0235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GIBARA           CUBA              21.1N  76.1W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MAYAGUANA        BAHAMAS           22.3N  73.0W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PLATA     DOMINICAN REP     19.8N  70.7W   0239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JUAN         PUERTO RICO       18.5N  66.2W   0242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TURK       TURKS N CAICOS    21.5N  71.1W   0247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SABA             </a:t>
            </a:r>
            <a:r>
              <a:rPr lang="en-US" altLang="en-US" sz="1000" b="1" dirty="0" err="1">
                <a:solidFill>
                  <a:srgbClr val="000000"/>
                </a:solidFill>
                <a:latin typeface="Courier New" panose="02070309020205020404" pitchFamily="49" charset="0"/>
                <a:cs typeface="Courier New" panose="02070309020205020404" pitchFamily="49" charset="0"/>
              </a:rPr>
              <a:t>SABA</a:t>
            </a:r>
            <a:r>
              <a:rPr lang="en-US" altLang="en-US" sz="1000" b="1" dirty="0">
                <a:solidFill>
                  <a:srgbClr val="000000"/>
                </a:solidFill>
                <a:latin typeface="Courier New" panose="02070309020205020404" pitchFamily="49" charset="0"/>
                <a:cs typeface="Courier New" panose="02070309020205020404" pitchFamily="49" charset="0"/>
              </a:rPr>
              <a:t>              17.6N  63.2W   0251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BASSETERRE       SAINT KITTS       17.3N  62.7W   0253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PLYMOUTH         MONTSERRAT        16.7N  62.2W   0254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LONG ISLAND      BAHAMAS           23.3N  75.1W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SINT EUSTATIUS   SINT EUSTATIUS    17.5N  63.0W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 TERRE      GUADELOUPE        16.0N  61.7W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SALVADOR     BAHAMAS           24.1N  74.5W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THOMAS        US VIRGIN ISLAND  18.3N  64.9W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PORT AU PRINCE   HAITI             18.5N  72.4W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ROSEAU           DOMINICA          15.3N  61.4W   0258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COZUMEL          MEXICO            20.5N  87.0W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CORTES    HONDURAS          15.9N  88.0W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CASTRIES         SAINT LUCIA       14.0N  61.0W   0300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SIMPSON BAAI     SINT MAARTEN      18.0N  63.1W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KINGSTOWN        SAINT VINCENT     13.1N  61.2W   0301 12/02</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POTENTIAL IMPACTS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 TSUNAMI IS A SERIES OF WAVES. THE TIME BETWEEN WAVE CRESTS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CAN VARY FROM 5 MINUTES TO AN HOUR. THE HAZARD MAY PERSIST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MANY HOURS OR LONGER AFTER THE INITIAL WAVE.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VARY SIGNIFICANTLY FROM ONE SECTION OF COAST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NEXT DUE TO LOCAL BATHYMETRY AND THE SHAPE AND ELEVATION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THE SHORELINE.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ALSO VARY DEPENDING UPON THE STATE OF THE TIDE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TIME OF THE MAXIMUM TSUNAMI WAVES.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CAUGHT IN THE WATER OF A TSUNAMI MAY DROWN... BE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CRUSHED BY DEBRIS IN THE WATER... OR BE SWEPT OUT TO SEA.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NEXT UPDATE AND ADDITIONAL INFORMATION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NEXT MESSAGE WILL BE ISSUED IN ONE HOUR... OR SOONER IF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SITUATION WARRANTS.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AUTHORITATIVE INFORMATION ABOUT THE EARTHQUAKE FROM THE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GEOLOGICAL SURVEY CAN BE FOUND ON THE INTERNET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EARTHQUAKE.USGS.GOV/EARTHQUAKES -ALL IN LOWERCASE LETTERS-.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FURTHER INFORMATION ABOUT THIS EVENT MAY BE FOUND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PTWC.WEATHER.GOV AND AT WWW.TSUNAMI.GOV.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PUERTO RICO... THE U.S. VIRGIN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 THE BRITISH VIRGIN ISLANDS SHOULD REFER TO U.S.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WARNING CENTER MESSAGES SPECIFICALLY FOR THOSE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PLACES THAT CAN BE FOUND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THE US GULF COAST... US EAST COAST...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MARITIME PROVINCES OF CANADA SHOULD REFER TO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TSUNAMI WARNING CENTER MESSAGES THAT CAN BE FOUND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p:txBody>
      </p:sp>
      <p:sp>
        <p:nvSpPr>
          <p:cNvPr id="64518" name="Rectangle 13"/>
          <p:cNvSpPr>
            <a:spLocks noChangeArrowheads="1"/>
          </p:cNvSpPr>
          <p:nvPr/>
        </p:nvSpPr>
        <p:spPr bwMode="auto">
          <a:xfrm>
            <a:off x="2641176" y="-31523089"/>
            <a:ext cx="6602942" cy="22563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000" dirty="0">
                <a:solidFill>
                  <a:srgbClr val="000000"/>
                </a:solidFill>
                <a:latin typeface="Courier" charset="0"/>
              </a:rPr>
              <a:t>TSUNAMI MESSAGE NUMBER 1</a:t>
            </a:r>
          </a:p>
          <a:p>
            <a:pPr algn="l" eaLnBrk="1" hangingPunct="1"/>
            <a:r>
              <a:rPr lang="en-US" altLang="en-US" sz="1000" dirty="0">
                <a:solidFill>
                  <a:srgbClr val="000000"/>
                </a:solidFill>
                <a:latin typeface="Courier" charset="0"/>
              </a:rPr>
              <a:t>NWS PACIFIC TSUNAMI WARNING CENTER EWA BEACH HI</a:t>
            </a:r>
          </a:p>
          <a:p>
            <a:pPr algn="l" eaLnBrk="1" hangingPunct="1"/>
            <a:r>
              <a:rPr lang="en-US" altLang="en-US" sz="1000" dirty="0">
                <a:solidFill>
                  <a:srgbClr val="000000"/>
                </a:solidFill>
                <a:latin typeface="Courier" charset="0"/>
              </a:rPr>
              <a:t>0005 UTC TUE SEP 8 2015</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...TSUNAMI THREAT MESSAGE...</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NOTICE **** NOTICE **** NOTICE **** NOTICE **** NOTICE *****</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THIS MESSAGE IS ISSUED FOR INFORMATION ONLY IN SUPPORT OF THE</a:t>
            </a:r>
          </a:p>
          <a:p>
            <a:pPr algn="l" eaLnBrk="1" hangingPunct="1"/>
            <a:r>
              <a:rPr lang="en-US" altLang="en-US" sz="1000" dirty="0">
                <a:solidFill>
                  <a:srgbClr val="000000"/>
                </a:solidFill>
                <a:latin typeface="Courier" charset="0"/>
              </a:rPr>
              <a:t> UNESCO/IOC PACIFIC TSUNAMI WARNING AND MITIGATION SYSTEM AND IS</a:t>
            </a:r>
          </a:p>
          <a:p>
            <a:pPr algn="l" eaLnBrk="1" hangingPunct="1"/>
            <a:r>
              <a:rPr lang="en-US" altLang="en-US" sz="1000" dirty="0">
                <a:solidFill>
                  <a:srgbClr val="000000"/>
                </a:solidFill>
                <a:latin typeface="Courier" charset="0"/>
              </a:rPr>
              <a:t> MEANT FOR NATIONAL AUTHORITIES IN EACH COUNTRY OF THAT SYSTEM.</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NATIONAL AUTHORITIES WILL DETERMINE THE APPROPRIATE LEVEL OF</a:t>
            </a:r>
          </a:p>
          <a:p>
            <a:pPr algn="l" eaLnBrk="1" hangingPunct="1"/>
            <a:r>
              <a:rPr lang="en-US" altLang="en-US" sz="1000" dirty="0">
                <a:solidFill>
                  <a:srgbClr val="000000"/>
                </a:solidFill>
                <a:latin typeface="Courier" charset="0"/>
              </a:rPr>
              <a:t> ALERT FOR EACH COUNTRY AND MAY ISSUE ADDITIONAL OR MORE REFINED</a:t>
            </a:r>
          </a:p>
          <a:p>
            <a:pPr algn="l" eaLnBrk="1" hangingPunct="1"/>
            <a:r>
              <a:rPr lang="en-US" altLang="en-US" sz="1000" dirty="0">
                <a:solidFill>
                  <a:srgbClr val="000000"/>
                </a:solidFill>
                <a:latin typeface="Courier" charset="0"/>
              </a:rPr>
              <a:t> INFORMATION.</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NOTICE **** NOTICE **** NOTICE **** NOTICE **** NOTICE *****</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PRELIMINARY EARTHQUAKE PARAMETERS</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MAGNITUDE      8.2</a:t>
            </a:r>
          </a:p>
          <a:p>
            <a:pPr algn="l" eaLnBrk="1" hangingPunct="1"/>
            <a:r>
              <a:rPr lang="en-US" altLang="en-US" sz="1000" dirty="0">
                <a:solidFill>
                  <a:srgbClr val="000000"/>
                </a:solidFill>
                <a:latin typeface="Courier" charset="0"/>
              </a:rPr>
              <a:t>  * ORIGIN TIME    0000 UTC SEP 8 2015</a:t>
            </a:r>
          </a:p>
          <a:p>
            <a:pPr algn="l" eaLnBrk="1" hangingPunct="1"/>
            <a:r>
              <a:rPr lang="en-US" altLang="en-US" sz="1000" dirty="0">
                <a:solidFill>
                  <a:srgbClr val="000000"/>
                </a:solidFill>
                <a:latin typeface="Courier" charset="0"/>
              </a:rPr>
              <a:t>  * COORDINATES    10.0 SOUTH  165.0 EAST</a:t>
            </a:r>
          </a:p>
          <a:p>
            <a:pPr algn="l" eaLnBrk="1" hangingPunct="1"/>
            <a:r>
              <a:rPr lang="en-US" altLang="en-US" sz="1000" dirty="0">
                <a:solidFill>
                  <a:srgbClr val="000000"/>
                </a:solidFill>
                <a:latin typeface="Courier" charset="0"/>
              </a:rPr>
              <a:t>  * DEPTH          20 KM / 12 MILES</a:t>
            </a:r>
          </a:p>
          <a:p>
            <a:pPr algn="l" eaLnBrk="1" hangingPunct="1"/>
            <a:r>
              <a:rPr lang="en-US" altLang="en-US" sz="1000" dirty="0">
                <a:solidFill>
                  <a:srgbClr val="000000"/>
                </a:solidFill>
                <a:latin typeface="Courier" charset="0"/>
              </a:rPr>
              <a:t>  * LOCATION       SANTA CRUZ ISLANDS</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EVALUATION</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AN EARTHQUAKE WITH A PRELIMINARY MAGNITUDE OF 9.0 OCCURRED IN</a:t>
            </a:r>
          </a:p>
          <a:p>
            <a:pPr algn="l" eaLnBrk="1" hangingPunct="1"/>
            <a:r>
              <a:rPr lang="en-US" altLang="en-US" sz="1000" dirty="0">
                <a:solidFill>
                  <a:srgbClr val="000000"/>
                </a:solidFill>
                <a:latin typeface="Courier" charset="0"/>
              </a:rPr>
              <a:t>    THE SANTA CRUZ ISLANDS AT 0000 UTC ON TUESDAY SEPTEMBER 8</a:t>
            </a:r>
          </a:p>
          <a:p>
            <a:pPr algn="l" eaLnBrk="1" hangingPunct="1"/>
            <a:r>
              <a:rPr lang="en-US" altLang="en-US" sz="1000" dirty="0">
                <a:solidFill>
                  <a:srgbClr val="000000"/>
                </a:solidFill>
                <a:latin typeface="Courier" charset="0"/>
              </a:rPr>
              <a:t>    2015.</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BASED ON THE PRELIMINARY EARTHQUAKE PARAMETERS... WIDESPREAD</a:t>
            </a:r>
          </a:p>
          <a:p>
            <a:pPr algn="l" eaLnBrk="1" hangingPunct="1"/>
            <a:r>
              <a:rPr lang="en-US" altLang="en-US" sz="1000" dirty="0">
                <a:solidFill>
                  <a:srgbClr val="000000"/>
                </a:solidFill>
                <a:latin typeface="Courier" charset="0"/>
              </a:rPr>
              <a:t>    HAZARDOUS TSUNAMI WAVES ARE POSSIBLE.</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TSUNAMI THREAT FORECAST</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HAZARDOUS TSUNAMI WAVES FROM THIS EARTHQUAKE ARE POSSIBLE</a:t>
            </a:r>
          </a:p>
          <a:p>
            <a:pPr algn="l" eaLnBrk="1" hangingPunct="1"/>
            <a:r>
              <a:rPr lang="en-US" altLang="en-US" sz="1000" dirty="0">
                <a:solidFill>
                  <a:srgbClr val="000000"/>
                </a:solidFill>
                <a:latin typeface="Courier" charset="0"/>
              </a:rPr>
              <a:t>    WITHIN THE NEXT THREE HOURS ALONG SOME COASTS OF</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SOLOMON ISLANDS... VANUATU... NAURU... PAPUA NEW GUINEA...</a:t>
            </a:r>
          </a:p>
          <a:p>
            <a:pPr algn="l" eaLnBrk="1" hangingPunct="1"/>
            <a:r>
              <a:rPr lang="en-US" altLang="en-US" sz="1000" dirty="0">
                <a:solidFill>
                  <a:srgbClr val="000000"/>
                </a:solidFill>
                <a:latin typeface="Courier" charset="0"/>
              </a:rPr>
              <a:t>      TUVALU... KOSRAE... NEW CALEDONIA... MARSHALL ISLANDS...</a:t>
            </a:r>
          </a:p>
          <a:p>
            <a:pPr algn="l" eaLnBrk="1" hangingPunct="1"/>
            <a:r>
              <a:rPr lang="en-US" altLang="en-US" sz="1000" dirty="0">
                <a:solidFill>
                  <a:srgbClr val="000000"/>
                </a:solidFill>
                <a:latin typeface="Courier" charset="0"/>
              </a:rPr>
              <a:t>      WALLIS AND FUTUNA AND HOWLAND AND BAKER</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RECOMMENDED ACTIONS</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GOVERNMENT AGENCIES RESPONSIBLE FOR THREATENED COASTAL AREAS</a:t>
            </a:r>
          </a:p>
          <a:p>
            <a:pPr algn="l" eaLnBrk="1" hangingPunct="1"/>
            <a:r>
              <a:rPr lang="en-US" altLang="en-US" sz="1000" dirty="0">
                <a:solidFill>
                  <a:srgbClr val="000000"/>
                </a:solidFill>
                <a:latin typeface="Courier" charset="0"/>
              </a:rPr>
              <a:t>    SHOULD TAKE ACTION TO INFORM AND INSTRUCT ANY COASTAL</a:t>
            </a:r>
          </a:p>
          <a:p>
            <a:pPr algn="l" eaLnBrk="1" hangingPunct="1"/>
            <a:r>
              <a:rPr lang="en-US" altLang="en-US" sz="1000" dirty="0">
                <a:solidFill>
                  <a:srgbClr val="000000"/>
                </a:solidFill>
                <a:latin typeface="Courier" charset="0"/>
              </a:rPr>
              <a:t>    POPULATIONS AT RISK IN ACCORDANCE WITH THEIR OWN</a:t>
            </a:r>
          </a:p>
          <a:p>
            <a:pPr algn="l" eaLnBrk="1" hangingPunct="1"/>
            <a:r>
              <a:rPr lang="en-US" altLang="en-US" sz="1000" dirty="0">
                <a:solidFill>
                  <a:srgbClr val="000000"/>
                </a:solidFill>
                <a:latin typeface="Courier" charset="0"/>
              </a:rPr>
              <a:t>    EVALUATION... PROCEDURES AND THE LEVEL OF THREAT.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PERSONS LOCATED IN THREATENED COASTAL AREAS SHOULD STAY ALERT</a:t>
            </a:r>
          </a:p>
          <a:p>
            <a:pPr algn="l" eaLnBrk="1" hangingPunct="1"/>
            <a:r>
              <a:rPr lang="en-US" altLang="en-US" sz="1000" dirty="0">
                <a:solidFill>
                  <a:srgbClr val="000000"/>
                </a:solidFill>
                <a:latin typeface="Courier" charset="0"/>
              </a:rPr>
              <a:t>    FOR INFORMATION AND FOLLOW INSTRUCTIONS FROM NATIONAL AND</a:t>
            </a:r>
          </a:p>
          <a:p>
            <a:pPr algn="l" eaLnBrk="1" hangingPunct="1"/>
            <a:r>
              <a:rPr lang="en-US" altLang="en-US" sz="1000" dirty="0">
                <a:solidFill>
                  <a:srgbClr val="000000"/>
                </a:solidFill>
                <a:latin typeface="Courier" charset="0"/>
              </a:rPr>
              <a:t>    LOCAL AUTHORITIES.</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ESTIMATED TIMES OF ARRIVAL</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ESTIMATED TIMES OF ARRIVAL -ETA- OF THE INITIAL TSUNAMI WAVE</a:t>
            </a:r>
          </a:p>
          <a:p>
            <a:pPr algn="l" eaLnBrk="1" hangingPunct="1"/>
            <a:r>
              <a:rPr lang="en-US" altLang="en-US" sz="1000" dirty="0">
                <a:solidFill>
                  <a:srgbClr val="000000"/>
                </a:solidFill>
                <a:latin typeface="Courier" charset="0"/>
              </a:rPr>
              <a:t>    FOR PLACES WITH A POTENTIAL TSUNAMI THREAT. ACTUAL ARRIVAL</a:t>
            </a:r>
          </a:p>
          <a:p>
            <a:pPr algn="l" eaLnBrk="1" hangingPunct="1"/>
            <a:r>
              <a:rPr lang="en-US" altLang="en-US" sz="1000" dirty="0">
                <a:solidFill>
                  <a:srgbClr val="000000"/>
                </a:solidFill>
                <a:latin typeface="Courier" charset="0"/>
              </a:rPr>
              <a:t>    TIMES MAY DIFFER AND THE INITIAL WAVE MAY NOT BE THE LARGEST.</a:t>
            </a:r>
          </a:p>
          <a:p>
            <a:pPr algn="l" eaLnBrk="1" hangingPunct="1"/>
            <a:r>
              <a:rPr lang="en-US" altLang="en-US" sz="1000" dirty="0">
                <a:solidFill>
                  <a:srgbClr val="000000"/>
                </a:solidFill>
                <a:latin typeface="Courier" charset="0"/>
              </a:rPr>
              <a:t>    A TSUNAMI IS A SERIES OF WAVES AND THE TIME BETWEEN WAVES</a:t>
            </a:r>
          </a:p>
          <a:p>
            <a:pPr algn="l" eaLnBrk="1" hangingPunct="1"/>
            <a:r>
              <a:rPr lang="en-US" altLang="en-US" sz="1000" dirty="0">
                <a:solidFill>
                  <a:srgbClr val="000000"/>
                </a:solidFill>
                <a:latin typeface="Courier" charset="0"/>
              </a:rPr>
              <a:t>    CAN BE FIVE MINUTES TO ONE HOUR.</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LOCATION         REGION             COORDINATES    ETA(UTC) </a:t>
            </a:r>
          </a:p>
          <a:p>
            <a:pPr algn="l" eaLnBrk="1" hangingPunct="1"/>
            <a:r>
              <a:rPr lang="en-US" altLang="en-US" sz="1000" dirty="0">
                <a:solidFill>
                  <a:srgbClr val="000000"/>
                </a:solidFill>
                <a:latin typeface="Courier" charset="0"/>
              </a:rPr>
              <a:t>    ------------------------------------------------------------</a:t>
            </a:r>
          </a:p>
          <a:p>
            <a:pPr algn="l" eaLnBrk="1" hangingPunct="1"/>
            <a:r>
              <a:rPr lang="en-US" altLang="en-US" sz="1000" dirty="0">
                <a:solidFill>
                  <a:srgbClr val="000000"/>
                </a:solidFill>
                <a:latin typeface="Courier" charset="0"/>
              </a:rPr>
              <a:t>    KIRAKIRA         SOLOMON ISLANDS   10.4S 161.9E   0033 09/08</a:t>
            </a:r>
          </a:p>
          <a:p>
            <a:pPr algn="l" eaLnBrk="1" hangingPunct="1"/>
            <a:r>
              <a:rPr lang="en-US" altLang="en-US" sz="1000" dirty="0">
                <a:solidFill>
                  <a:srgbClr val="000000"/>
                </a:solidFill>
                <a:latin typeface="Courier" charset="0"/>
              </a:rPr>
              <a:t>    SANTA CRUZ ISLA  SOLOMON ISLANDS   10.9S 165.9E   0037 09/08</a:t>
            </a:r>
          </a:p>
          <a:p>
            <a:pPr algn="l" eaLnBrk="1" hangingPunct="1"/>
            <a:r>
              <a:rPr lang="en-US" altLang="en-US" sz="1000" dirty="0">
                <a:solidFill>
                  <a:srgbClr val="000000"/>
                </a:solidFill>
                <a:latin typeface="Courier" charset="0"/>
              </a:rPr>
              <a:t>    ESPERITU SANTO   VANUATU           15.1S 167.3E   0056 09/08</a:t>
            </a:r>
          </a:p>
          <a:p>
            <a:pPr algn="l" eaLnBrk="1" hangingPunct="1"/>
            <a:r>
              <a:rPr lang="en-US" altLang="en-US" sz="1000" dirty="0">
                <a:solidFill>
                  <a:srgbClr val="000000"/>
                </a:solidFill>
                <a:latin typeface="Courier" charset="0"/>
              </a:rPr>
              <a:t>    AUKI             SOLOMON ISLANDS    8.8S 160.6E   0108 09/08</a:t>
            </a:r>
          </a:p>
          <a:p>
            <a:pPr algn="l" eaLnBrk="1" hangingPunct="1"/>
            <a:r>
              <a:rPr lang="en-US" altLang="en-US" sz="1000" dirty="0">
                <a:solidFill>
                  <a:srgbClr val="000000"/>
                </a:solidFill>
                <a:latin typeface="Courier" charset="0"/>
              </a:rPr>
              <a:t>    GHATERE          SOLOMON ISLANDS    7.8S 159.2E   0115 09/08</a:t>
            </a:r>
          </a:p>
          <a:p>
            <a:pPr algn="l" eaLnBrk="1" hangingPunct="1"/>
            <a:r>
              <a:rPr lang="en-US" altLang="en-US" sz="1000" dirty="0">
                <a:solidFill>
                  <a:srgbClr val="000000"/>
                </a:solidFill>
                <a:latin typeface="Courier" charset="0"/>
              </a:rPr>
              <a:t>    HONIARA          SOLOMON ISLANDS    9.3S 160.0E   0120 09/08</a:t>
            </a:r>
          </a:p>
          <a:p>
            <a:pPr algn="l" eaLnBrk="1" hangingPunct="1"/>
            <a:r>
              <a:rPr lang="en-US" altLang="en-US" sz="1000" dirty="0">
                <a:solidFill>
                  <a:srgbClr val="000000"/>
                </a:solidFill>
                <a:latin typeface="Courier" charset="0"/>
              </a:rPr>
              <a:t>    PANGGOE          SOLOMON ISLANDS    6.9S 157.2E   0129 09/08</a:t>
            </a:r>
          </a:p>
          <a:p>
            <a:pPr algn="l" eaLnBrk="1" hangingPunct="1"/>
            <a:r>
              <a:rPr lang="en-US" altLang="en-US" sz="1000" dirty="0">
                <a:solidFill>
                  <a:srgbClr val="000000"/>
                </a:solidFill>
                <a:latin typeface="Courier" charset="0"/>
              </a:rPr>
              <a:t>    NAURU            </a:t>
            </a:r>
            <a:r>
              <a:rPr lang="en-US" altLang="en-US" sz="1000" dirty="0" err="1">
                <a:solidFill>
                  <a:srgbClr val="000000"/>
                </a:solidFill>
                <a:latin typeface="Courier" charset="0"/>
              </a:rPr>
              <a:t>NAURU</a:t>
            </a:r>
            <a:r>
              <a:rPr lang="en-US" altLang="en-US" sz="1000" dirty="0">
                <a:solidFill>
                  <a:srgbClr val="000000"/>
                </a:solidFill>
                <a:latin typeface="Courier" charset="0"/>
              </a:rPr>
              <a:t>              0.5S 166.9E   0137 09/08</a:t>
            </a:r>
          </a:p>
          <a:p>
            <a:pPr algn="l" eaLnBrk="1" hangingPunct="1"/>
            <a:r>
              <a:rPr lang="en-US" altLang="en-US" sz="1000" dirty="0">
                <a:solidFill>
                  <a:srgbClr val="000000"/>
                </a:solidFill>
                <a:latin typeface="Courier" charset="0"/>
              </a:rPr>
              <a:t>    MUNDA            SOLOMON ISLANDS    8.4S 157.2E   0138 09/08</a:t>
            </a:r>
          </a:p>
          <a:p>
            <a:pPr algn="l" eaLnBrk="1" hangingPunct="1"/>
            <a:r>
              <a:rPr lang="en-US" altLang="en-US" sz="1000" dirty="0">
                <a:solidFill>
                  <a:srgbClr val="000000"/>
                </a:solidFill>
                <a:latin typeface="Courier" charset="0"/>
              </a:rPr>
              <a:t>    FALAMAE          SOLOMON ISLANDS    7.4S 155.6E   0142 09/08</a:t>
            </a:r>
          </a:p>
          <a:p>
            <a:pPr algn="l" eaLnBrk="1" hangingPunct="1"/>
            <a:r>
              <a:rPr lang="en-US" altLang="en-US" sz="1000" dirty="0">
                <a:solidFill>
                  <a:srgbClr val="000000"/>
                </a:solidFill>
                <a:latin typeface="Courier" charset="0"/>
              </a:rPr>
              <a:t>    KIETA            PAPUA NEW GUINEA   6.1S 155.6E   0150 09/08</a:t>
            </a:r>
          </a:p>
          <a:p>
            <a:pPr algn="l" eaLnBrk="1" hangingPunct="1"/>
            <a:r>
              <a:rPr lang="en-US" altLang="en-US" sz="1000" dirty="0">
                <a:solidFill>
                  <a:srgbClr val="000000"/>
                </a:solidFill>
                <a:latin typeface="Courier" charset="0"/>
              </a:rPr>
              <a:t>    ANATOM ISLAND    VANUATU           20.2S 169.9E   0152 09/08</a:t>
            </a:r>
          </a:p>
          <a:p>
            <a:pPr algn="l" eaLnBrk="1" hangingPunct="1"/>
            <a:r>
              <a:rPr lang="en-US" altLang="en-US" sz="1000" dirty="0">
                <a:solidFill>
                  <a:srgbClr val="000000"/>
                </a:solidFill>
                <a:latin typeface="Courier" charset="0"/>
              </a:rPr>
              <a:t>    AMUN             PAPUA NEW GUINEA   6.0S 154.7E   0201 09/08</a:t>
            </a:r>
          </a:p>
          <a:p>
            <a:pPr algn="l" eaLnBrk="1" hangingPunct="1"/>
            <a:r>
              <a:rPr lang="en-US" altLang="en-US" sz="1000" dirty="0">
                <a:solidFill>
                  <a:srgbClr val="000000"/>
                </a:solidFill>
                <a:latin typeface="Courier" charset="0"/>
              </a:rPr>
              <a:t>    WOODLARK ISLAND  PAPUA NEW GUINEA   9.0S 152.9E   0201 09/08</a:t>
            </a:r>
          </a:p>
          <a:p>
            <a:pPr algn="l" eaLnBrk="1" hangingPunct="1"/>
            <a:r>
              <a:rPr lang="en-US" altLang="en-US" sz="1000" dirty="0">
                <a:solidFill>
                  <a:srgbClr val="000000"/>
                </a:solidFill>
                <a:latin typeface="Courier" charset="0"/>
              </a:rPr>
              <a:t>    FUNAFUTI ISLAND  TUVALU             7.9S 178.5E   0205 09/08</a:t>
            </a:r>
          </a:p>
          <a:p>
            <a:pPr algn="l" eaLnBrk="1" hangingPunct="1"/>
            <a:r>
              <a:rPr lang="en-US" altLang="en-US" sz="1000" dirty="0">
                <a:solidFill>
                  <a:srgbClr val="000000"/>
                </a:solidFill>
                <a:latin typeface="Courier" charset="0"/>
              </a:rPr>
              <a:t>    RABAUL           PAPUA NEW GUINEA   4.2S 152.3E   0219 09/08</a:t>
            </a:r>
          </a:p>
          <a:p>
            <a:pPr algn="l" eaLnBrk="1" hangingPunct="1"/>
            <a:r>
              <a:rPr lang="en-US" altLang="en-US" sz="1000" dirty="0">
                <a:solidFill>
                  <a:srgbClr val="000000"/>
                </a:solidFill>
                <a:latin typeface="Courier" charset="0"/>
              </a:rPr>
              <a:t>    KOSRAE ISLAND    KOSRAE             5.5N 163.0E   0232 09/08</a:t>
            </a:r>
          </a:p>
          <a:p>
            <a:pPr algn="l" eaLnBrk="1" hangingPunct="1"/>
            <a:r>
              <a:rPr lang="en-US" altLang="en-US" sz="1000" dirty="0">
                <a:solidFill>
                  <a:srgbClr val="000000"/>
                </a:solidFill>
                <a:latin typeface="Courier" charset="0"/>
              </a:rPr>
              <a:t>    NOUMEA           NEW CALEDONIA     22.3S 166.5E   0238 09/08</a:t>
            </a:r>
          </a:p>
          <a:p>
            <a:pPr algn="l" eaLnBrk="1" hangingPunct="1"/>
            <a:r>
              <a:rPr lang="en-US" altLang="en-US" sz="1000" dirty="0">
                <a:solidFill>
                  <a:srgbClr val="000000"/>
                </a:solidFill>
                <a:latin typeface="Courier" charset="0"/>
              </a:rPr>
              <a:t>    MAJURO           MARSHALL ISLANDS   7.1N 171.4E   0255 09/08</a:t>
            </a:r>
          </a:p>
          <a:p>
            <a:pPr algn="l" eaLnBrk="1" hangingPunct="1"/>
            <a:r>
              <a:rPr lang="en-US" altLang="en-US" sz="1000" dirty="0">
                <a:solidFill>
                  <a:srgbClr val="000000"/>
                </a:solidFill>
                <a:latin typeface="Courier" charset="0"/>
              </a:rPr>
              <a:t>    ULAMONA          PAPUA NEW GUINEA   5.0S 151.3E   0255 09/08</a:t>
            </a:r>
          </a:p>
          <a:p>
            <a:pPr algn="l" eaLnBrk="1" hangingPunct="1"/>
            <a:r>
              <a:rPr lang="en-US" altLang="en-US" sz="1000" dirty="0">
                <a:solidFill>
                  <a:srgbClr val="000000"/>
                </a:solidFill>
                <a:latin typeface="Courier" charset="0"/>
              </a:rPr>
              <a:t>    LAE              PAPUA NEW GUINEA   6.8S 147.0E   0255 09/08</a:t>
            </a:r>
          </a:p>
          <a:p>
            <a:pPr algn="l" eaLnBrk="1" hangingPunct="1"/>
            <a:r>
              <a:rPr lang="en-US" altLang="en-US" sz="1000" dirty="0">
                <a:solidFill>
                  <a:srgbClr val="000000"/>
                </a:solidFill>
                <a:latin typeface="Courier" charset="0"/>
              </a:rPr>
              <a:t>    KWAJALEIN        MARSHALL ISLANDS   8.7N 167.7E   0259 09/08</a:t>
            </a:r>
          </a:p>
          <a:p>
            <a:pPr algn="l" eaLnBrk="1" hangingPunct="1"/>
            <a:r>
              <a:rPr lang="en-US" altLang="en-US" sz="1000" dirty="0">
                <a:solidFill>
                  <a:srgbClr val="000000"/>
                </a:solidFill>
                <a:latin typeface="Courier" charset="0"/>
              </a:rPr>
              <a:t>    FUTUNA ISLAND    WALLIS AND FUTUN  14.3S 178.2W   0301 09/08</a:t>
            </a:r>
          </a:p>
          <a:p>
            <a:pPr algn="l" eaLnBrk="1" hangingPunct="1"/>
            <a:r>
              <a:rPr lang="en-US" altLang="en-US" sz="1000" dirty="0">
                <a:solidFill>
                  <a:srgbClr val="000000"/>
                </a:solidFill>
                <a:latin typeface="Courier" charset="0"/>
              </a:rPr>
              <a:t>    HOWLAND ISLAND   HOWLAND AND BAKE   0.6N 176.6W   0303 09/08</a:t>
            </a:r>
          </a:p>
          <a:p>
            <a:pPr algn="l" eaLnBrk="1" hangingPunct="1"/>
            <a:r>
              <a:rPr lang="en-US" altLang="en-US" sz="1000" dirty="0">
                <a:solidFill>
                  <a:srgbClr val="000000"/>
                </a:solidFill>
                <a:latin typeface="Courier" charset="0"/>
              </a:rPr>
              <a:t>    KAVIENG          PAPUA NEW GUINEA   2.5S 150.7E   0305 09/08</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POTENTIAL IMPACTS</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A TSUNAMI IS A SERIES OF WAVES. THE TIME BETWEEN WAVE CRESTS</a:t>
            </a:r>
          </a:p>
          <a:p>
            <a:pPr algn="l" eaLnBrk="1" hangingPunct="1"/>
            <a:r>
              <a:rPr lang="en-US" altLang="en-US" sz="1000" dirty="0">
                <a:solidFill>
                  <a:srgbClr val="000000"/>
                </a:solidFill>
                <a:latin typeface="Courier" charset="0"/>
              </a:rPr>
              <a:t>    CAN VARY FROM 5 MINUTES TO AN HOUR. THE HAZARD MAY PERSIST</a:t>
            </a:r>
          </a:p>
          <a:p>
            <a:pPr algn="l" eaLnBrk="1" hangingPunct="1"/>
            <a:r>
              <a:rPr lang="en-US" altLang="en-US" sz="1000" dirty="0">
                <a:solidFill>
                  <a:srgbClr val="000000"/>
                </a:solidFill>
                <a:latin typeface="Courier" charset="0"/>
              </a:rPr>
              <a:t>    FOR MANY HOURS OR LONGER AFTER THE INITIAL WAVE.</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IMPACTS CAN VARY SIGNIFICANTLY FROM ONE SECTION OF COAST TO</a:t>
            </a:r>
          </a:p>
          <a:p>
            <a:pPr algn="l" eaLnBrk="1" hangingPunct="1"/>
            <a:r>
              <a:rPr lang="en-US" altLang="en-US" sz="1000" dirty="0">
                <a:solidFill>
                  <a:srgbClr val="000000"/>
                </a:solidFill>
                <a:latin typeface="Courier" charset="0"/>
              </a:rPr>
              <a:t>    THE NEXT DUE TO LOCAL BATHYMETRY AND THE SHAPE AND ELEVATION</a:t>
            </a:r>
          </a:p>
          <a:p>
            <a:pPr algn="l" eaLnBrk="1" hangingPunct="1"/>
            <a:r>
              <a:rPr lang="en-US" altLang="en-US" sz="1000" dirty="0">
                <a:solidFill>
                  <a:srgbClr val="000000"/>
                </a:solidFill>
                <a:latin typeface="Courier" charset="0"/>
              </a:rPr>
              <a:t>    OF THE SHORELINE.</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IMPACTS CAN ALSO VARY DEPENDING UPON THE STATE OF THE TIDE AT</a:t>
            </a:r>
          </a:p>
          <a:p>
            <a:pPr algn="l" eaLnBrk="1" hangingPunct="1"/>
            <a:r>
              <a:rPr lang="en-US" altLang="en-US" sz="1000" dirty="0">
                <a:solidFill>
                  <a:srgbClr val="000000"/>
                </a:solidFill>
                <a:latin typeface="Courier" charset="0"/>
              </a:rPr>
              <a:t>    THE TIME OF THE MAXIMUM TSUNAMI WAVES.</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PERSONS CAUGHT IN THE WATER OF A TSUNAMI MAY DROWN... BE</a:t>
            </a:r>
          </a:p>
          <a:p>
            <a:pPr algn="l" eaLnBrk="1" hangingPunct="1"/>
            <a:r>
              <a:rPr lang="en-US" altLang="en-US" sz="1000" dirty="0">
                <a:solidFill>
                  <a:srgbClr val="000000"/>
                </a:solidFill>
                <a:latin typeface="Courier" charset="0"/>
              </a:rPr>
              <a:t>    CRUSHED BY DEBRIS IN THE WATER... OR BE SWEPT OUT TO SEA.</a:t>
            </a:r>
          </a:p>
          <a:p>
            <a:pPr algn="l" eaLnBrk="1" hangingPunct="1"/>
            <a:endParaRPr lang="en-US" altLang="en-US" sz="1000" dirty="0">
              <a:solidFill>
                <a:srgbClr val="000000"/>
              </a:solidFill>
              <a:latin typeface="Courier" charset="0"/>
            </a:endParaRP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NEXT UPDATE AND ADDITIONAL INFORMATION</a:t>
            </a:r>
          </a:p>
          <a:p>
            <a:pPr algn="l" eaLnBrk="1" hangingPunct="1"/>
            <a:r>
              <a:rPr lang="en-US" altLang="en-US" sz="1000" dirty="0">
                <a:solidFill>
                  <a:srgbClr val="000000"/>
                </a:solidFill>
                <a:latin typeface="Courier" charset="0"/>
              </a:rPr>
              <a:t>--------------------------------------</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THE NEXT MESSAGE WILL BE ISSUED IN ONE HOUR... OR SOONER IF</a:t>
            </a:r>
          </a:p>
          <a:p>
            <a:pPr algn="l" eaLnBrk="1" hangingPunct="1"/>
            <a:r>
              <a:rPr lang="en-US" altLang="en-US" sz="1000" dirty="0">
                <a:solidFill>
                  <a:srgbClr val="000000"/>
                </a:solidFill>
                <a:latin typeface="Courier" charset="0"/>
              </a:rPr>
              <a:t>    THE SITUATION WARRANTS.</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AUTHORITATIVE INFORMATION ABOUT THE EARTHQUAKE FROM THE U.S.</a:t>
            </a:r>
          </a:p>
          <a:p>
            <a:pPr algn="l" eaLnBrk="1" hangingPunct="1"/>
            <a:r>
              <a:rPr lang="en-US" altLang="en-US" sz="1000" dirty="0">
                <a:solidFill>
                  <a:srgbClr val="000000"/>
                </a:solidFill>
                <a:latin typeface="Courier" charset="0"/>
              </a:rPr>
              <a:t>    GEOLOGICAL SURVEY CAN BE FOUND ON THE INTERNET AT</a:t>
            </a:r>
          </a:p>
          <a:p>
            <a:pPr algn="l" eaLnBrk="1" hangingPunct="1"/>
            <a:r>
              <a:rPr lang="en-US" altLang="en-US" sz="1000" dirty="0">
                <a:solidFill>
                  <a:srgbClr val="000000"/>
                </a:solidFill>
                <a:latin typeface="Courier" charset="0"/>
              </a:rPr>
              <a:t>    EARTHQUAKE.USGS.GOV/EARTHQUAKES -ALL LOWER CASE-.</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FURTHER INFORMATION ABOUT THIS EVENT MAY BE FOUND AT</a:t>
            </a:r>
          </a:p>
          <a:p>
            <a:pPr algn="l" eaLnBrk="1" hangingPunct="1"/>
            <a:r>
              <a:rPr lang="en-US" altLang="en-US" sz="1000" dirty="0">
                <a:solidFill>
                  <a:srgbClr val="000000"/>
                </a:solidFill>
                <a:latin typeface="Courier" charset="0"/>
              </a:rPr>
              <a:t>    PTWC.WEATHER.GOV AND AT WWW.TSUNAMI.GOV.</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COASTAL REGIONS OF HAWAII... AMERICAN SAMOA... GUAM... AND</a:t>
            </a:r>
          </a:p>
          <a:p>
            <a:pPr algn="l" eaLnBrk="1" hangingPunct="1"/>
            <a:r>
              <a:rPr lang="en-US" altLang="en-US" sz="1000" dirty="0">
                <a:solidFill>
                  <a:srgbClr val="000000"/>
                </a:solidFill>
                <a:latin typeface="Courier" charset="0"/>
              </a:rPr>
              <a:t>    CNMI SHOULD REFER TO PACIFIC TSUNAMI WARNING CENTER MESSAGES</a:t>
            </a:r>
          </a:p>
          <a:p>
            <a:pPr algn="l" eaLnBrk="1" hangingPunct="1"/>
            <a:r>
              <a:rPr lang="en-US" altLang="en-US" sz="1000" dirty="0">
                <a:solidFill>
                  <a:srgbClr val="000000"/>
                </a:solidFill>
                <a:latin typeface="Courier" charset="0"/>
              </a:rPr>
              <a:t>    SPECIFICALLY FOR THOSE PLACES THAT CAN BE FOUND AT</a:t>
            </a:r>
          </a:p>
          <a:p>
            <a:pPr algn="l" eaLnBrk="1" hangingPunct="1"/>
            <a:r>
              <a:rPr lang="en-US" altLang="en-US" sz="1000" dirty="0">
                <a:solidFill>
                  <a:srgbClr val="000000"/>
                </a:solidFill>
                <a:latin typeface="Courier" charset="0"/>
              </a:rPr>
              <a:t>    PTWC.WEATHER.GOV.</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  * COASTAL REGIONS OF CALIFORNIA... OREGON... WASHINGTON...</a:t>
            </a:r>
          </a:p>
          <a:p>
            <a:pPr algn="l" eaLnBrk="1" hangingPunct="1"/>
            <a:r>
              <a:rPr lang="en-US" altLang="en-US" sz="1000" dirty="0">
                <a:solidFill>
                  <a:srgbClr val="000000"/>
                </a:solidFill>
                <a:latin typeface="Courier" charset="0"/>
              </a:rPr>
              <a:t>    BRITISH COLUMBIA AND ALASKA SHOULD ONLY REFER TO U.S.</a:t>
            </a:r>
          </a:p>
          <a:p>
            <a:pPr algn="l" eaLnBrk="1" hangingPunct="1"/>
            <a:r>
              <a:rPr lang="en-US" altLang="en-US" sz="1000" dirty="0">
                <a:solidFill>
                  <a:srgbClr val="000000"/>
                </a:solidFill>
                <a:latin typeface="Courier" charset="0"/>
              </a:rPr>
              <a:t>    NATIONAL TSUNAMI WARNING CENTER MESSAGES THAT CAN BE FOUND</a:t>
            </a:r>
          </a:p>
          <a:p>
            <a:pPr algn="l" eaLnBrk="1" hangingPunct="1"/>
            <a:r>
              <a:rPr lang="en-US" altLang="en-US" sz="1000" dirty="0">
                <a:solidFill>
                  <a:srgbClr val="000000"/>
                </a:solidFill>
                <a:latin typeface="Courier" charset="0"/>
              </a:rPr>
              <a:t>    AT NTWC.ARH.NOAA.GOV.</a:t>
            </a:r>
          </a:p>
          <a:p>
            <a:pPr algn="l" eaLnBrk="1" hangingPunct="1"/>
            <a:endParaRPr lang="en-US" altLang="en-US" sz="1000" dirty="0">
              <a:solidFill>
                <a:srgbClr val="000000"/>
              </a:solidFill>
              <a:latin typeface="Courier" charset="0"/>
            </a:endParaRPr>
          </a:p>
          <a:p>
            <a:pPr algn="l" eaLnBrk="1" hangingPunct="1"/>
            <a:r>
              <a:rPr lang="en-US" altLang="en-US" sz="1000" dirty="0">
                <a:solidFill>
                  <a:srgbClr val="000000"/>
                </a:solidFill>
                <a:latin typeface="Courier" charset="0"/>
              </a:rPr>
              <a:t>$$</a:t>
            </a:r>
          </a:p>
        </p:txBody>
      </p:sp>
      <p:sp>
        <p:nvSpPr>
          <p:cNvPr id="64519" name="Rectangle 10"/>
          <p:cNvSpPr>
            <a:spLocks noChangeArrowheads="1"/>
          </p:cNvSpPr>
          <p:nvPr/>
        </p:nvSpPr>
        <p:spPr bwMode="auto">
          <a:xfrm>
            <a:off x="543776" y="4287520"/>
            <a:ext cx="2563495" cy="8856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700" i="1" dirty="0">
                <a:solidFill>
                  <a:srgbClr val="0000FF"/>
                </a:solidFill>
              </a:rPr>
              <a:t>PTWC guidance information to           Country TWFP/NTWC</a:t>
            </a:r>
          </a:p>
        </p:txBody>
      </p:sp>
      <p:sp>
        <p:nvSpPr>
          <p:cNvPr id="13" name="Rectangle 12"/>
          <p:cNvSpPr/>
          <p:nvPr/>
        </p:nvSpPr>
        <p:spPr>
          <a:xfrm>
            <a:off x="3455547" y="5469467"/>
            <a:ext cx="5620719" cy="1557866"/>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10" name="Rectangle 9"/>
          <p:cNvSpPr/>
          <p:nvPr/>
        </p:nvSpPr>
        <p:spPr>
          <a:xfrm>
            <a:off x="3505201" y="1456266"/>
            <a:ext cx="5554132" cy="304801"/>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11" name="TextBox 10"/>
          <p:cNvSpPr txBox="1"/>
          <p:nvPr/>
        </p:nvSpPr>
        <p:spPr>
          <a:xfrm>
            <a:off x="-34942" y="6574679"/>
            <a:ext cx="3532249" cy="1200329"/>
          </a:xfrm>
          <a:prstGeom prst="rect">
            <a:avLst/>
          </a:prstGeom>
          <a:noFill/>
        </p:spPr>
        <p:txBody>
          <a:bodyPr wrap="none" rtlCol="0">
            <a:spAutoFit/>
          </a:bodyPr>
          <a:lstStyle/>
          <a:p>
            <a:r>
              <a:rPr lang="en-US" sz="2800" dirty="0">
                <a:solidFill>
                  <a:srgbClr val="CC0000"/>
                </a:solidFill>
              </a:rPr>
              <a:t>Posted on Tsunami.gov</a:t>
            </a:r>
            <a:endParaRPr lang="en-US" sz="1800" dirty="0">
              <a:solidFill>
                <a:srgbClr val="CC0000"/>
              </a:solidFill>
            </a:endParaRPr>
          </a:p>
          <a:p>
            <a:endParaRPr lang="en-US" dirty="0"/>
          </a:p>
        </p:txBody>
      </p:sp>
    </p:spTree>
    <p:extLst>
      <p:ext uri="{BB962C8B-B14F-4D97-AF65-F5344CB8AC3E}">
        <p14:creationId xmlns:p14="http://schemas.microsoft.com/office/powerpoint/2010/main" val="176405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3095" y="-118533"/>
            <a:ext cx="8933392" cy="812800"/>
          </a:xfrm>
        </p:spPr>
        <p:txBody>
          <a:bodyPr/>
          <a:lstStyle/>
          <a:p>
            <a:r>
              <a:rPr lang="en-US" altLang="en-US" sz="3700" dirty="0">
                <a:ea typeface="ＭＳ Ｐゴシック" pitchFamily="34" charset="-128"/>
              </a:rPr>
              <a:t>Public Text message – Threat Message</a:t>
            </a:r>
          </a:p>
        </p:txBody>
      </p:sp>
      <p:sp>
        <p:nvSpPr>
          <p:cNvPr id="57350" name="Rectangle 2"/>
          <p:cNvSpPr>
            <a:spLocks noChangeArrowheads="1"/>
          </p:cNvSpPr>
          <p:nvPr/>
        </p:nvSpPr>
        <p:spPr bwMode="auto">
          <a:xfrm>
            <a:off x="466090" y="1381760"/>
            <a:ext cx="3184948" cy="2518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p>
            <a:pPr algn="l">
              <a:spcAft>
                <a:spcPts val="1248"/>
              </a:spcAft>
              <a:defRPr/>
            </a:pPr>
            <a:r>
              <a:rPr lang="en-US" sz="3200" b="1" dirty="0">
                <a:solidFill>
                  <a:srgbClr val="0000FF"/>
                </a:solidFill>
                <a:latin typeface="Arial" charset="0"/>
                <a:ea typeface="ＭＳ Ｐゴシック" charset="0"/>
                <a:cs typeface="ＭＳ Ｐゴシック" charset="0"/>
              </a:rPr>
              <a:t>1</a:t>
            </a:r>
            <a:r>
              <a:rPr lang="en-US" sz="3200" b="1" baseline="30000" dirty="0">
                <a:solidFill>
                  <a:srgbClr val="0000FF"/>
                </a:solidFill>
                <a:latin typeface="Arial" charset="0"/>
                <a:ea typeface="ＭＳ Ｐゴシック" charset="0"/>
                <a:cs typeface="ＭＳ Ｐゴシック" charset="0"/>
              </a:rPr>
              <a:t>st</a:t>
            </a:r>
            <a:r>
              <a:rPr lang="en-US" sz="3200" b="1" dirty="0">
                <a:solidFill>
                  <a:srgbClr val="0000FF"/>
                </a:solidFill>
                <a:latin typeface="Arial" charset="0"/>
                <a:ea typeface="ＭＳ Ｐゴシック" charset="0"/>
                <a:cs typeface="ＭＳ Ｐゴシック" charset="0"/>
              </a:rPr>
              <a:t> Message</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Threat</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Take Action</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EQ-based</a:t>
            </a:r>
          </a:p>
        </p:txBody>
      </p:sp>
      <p:sp>
        <p:nvSpPr>
          <p:cNvPr id="64517" name="TextBox 3"/>
          <p:cNvSpPr txBox="1">
            <a:spLocks noChangeArrowheads="1"/>
          </p:cNvSpPr>
          <p:nvPr/>
        </p:nvSpPr>
        <p:spPr bwMode="auto">
          <a:xfrm>
            <a:off x="3657601" y="829733"/>
            <a:ext cx="5275796" cy="23640855"/>
          </a:xfrm>
          <a:prstGeom prst="rect">
            <a:avLst/>
          </a:prstGeom>
          <a:solidFill>
            <a:srgbClr val="FFFFFF"/>
          </a:solidFill>
          <a:ln w="9525">
            <a:solidFill>
              <a:schemeClr val="tx1"/>
            </a:solidFill>
            <a:miter lim="800000"/>
            <a:headEnd/>
            <a:tailEnd/>
          </a:ln>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EVALUATION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AN EARTHQUAKE WITH A PRELIMINARY MAGNITUDE OF 8.4 OCCURRED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NORTH OF PANAMA AT 0000 UTC ON WEDNESDAY DECEMBER 2 2015.</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BASED ON THE PRELIMINARY EARTHQUAKE PARAMETERS... WIDESPREAD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HAZARDOUS TSUNAMI WAVES ARE POSSIBLE.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HAZARDOUS TSUNAMI WAVES FROM THIS EARTHQUAKE ARE POSSIBLE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WITHIN THE NEXT THREE HOURS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PANAMA... COLOMBIA... SAN ANDRES PROVID... COSTA RICA...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HAITI... ARUBA... NICARAGUA... CAYMAN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JAMAICA... CUBA... BONAIRE... DOMINICAN REP... PUERTO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RICO... CURACAO... BAHAMAS... US VIRGIN ISLANDS... TURKS 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CAICOS... VENEZUELA... SABA... SAINT KITTS...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MONTSERRAT... SINT EUSTATIUS... GUADELOUPE... DOMINICA...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MEXICO... HONDURAS... SAINT LUCIA... SINT MAARTEN... SAINT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VINCENT AND MARTINIQUE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RECOMMENDED ACTIONS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GOVERNMENT AGENCIES RESPONSIBLE FOR THREATENED COASTAL AREAS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SHOULD TAKE ACTION TO INFORM AND INSTRUCT ANY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POPULATIONS AT RISK IN ACCORDANCE WITH THEIR OWN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EVALUATION... PROCEDURES AND THE LEVEL OF THREAT.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LOCATED IN THREATENED COASTAL AREAS SHOULD STAY ALERT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INFORMATION AND FOLLOW INSTRUCTIONS FROM NATIONAL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LOCAL AUTHORITIES.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ESTIMATED TIMES OF ARRIVAL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ESTIMATED TIMES OF ARRIVAL -ETA- OF THE INITIAL TSUNAMI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PLACES WITHIN THE REGION IDENTIFIED WITH A POTENTIAL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THREAT. ACTUAL ARRIVAL TIMES MAY DIFFER AND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INITIAL WAVE MAY NOT BE THE LARGEST. A TSUNAMI IS A SERIES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WAVES AND THE TIME BETWEEN WAVES CAN BE FIVE MINUTES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ONE HOUR.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         REGION             COORDINATES    ETA(UTC)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ALIGANDI         PANAMA             9.2N  78.0W   0019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CARRETO   PANAMA             8.8N  77.6W   0034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CARTAGENA        COLOMBIA          10.4N  75.6W   0040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OBALDIA   PANAMA             8.7N  77.4W   0048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PROVIDENCIA      SAN ANDRES PROVI  12.6N  81.7W   0049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ANDRES       SAN ANDRES PROVI  13.4N  81.4W   0052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COLON            PANAMA             9.4N  79.9W   0054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CARIBANA   COLOMBIA           8.6N  76.9W   0056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LIMON     COSTA RICA        10.0N  83.0W   0100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MARTA      COLOMBIA          11.2N  74.2W   0101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BOCAS DEL TORO   PANAMA             9.4N  82.2W   0112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BARRANQUILLA     COLOMBIA          11.1N  74.9W   0115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JACAMEL          HAITI             18.1N  72.5W   0136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ORANJESTAD       ARUBA             12.5N  70.0W   0148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RIOHACHA         COLOMBIA          11.6N  72.9W   0153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JEREMIE          HAITI             18.6N  74.1W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GORDA      NICARAGUA         11.4N  83.8W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CAYMAN BRAC      CAYMAN ISLANDS    19.7N  79.9W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KINGSTON         JAMAICA           17.9N  76.9W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SANTIAGO D CUBA  </a:t>
            </a:r>
            <a:r>
              <a:rPr lang="en-US" altLang="en-US" sz="1000" b="1" dirty="0" err="1">
                <a:solidFill>
                  <a:srgbClr val="000000"/>
                </a:solidFill>
                <a:latin typeface="Courier New" panose="02070309020205020404" pitchFamily="49" charset="0"/>
                <a:cs typeface="Courier New" panose="02070309020205020404" pitchFamily="49" charset="0"/>
              </a:rPr>
              <a:t>CUBA</a:t>
            </a:r>
            <a:r>
              <a:rPr lang="en-US" altLang="en-US" sz="1000" b="1" dirty="0">
                <a:solidFill>
                  <a:srgbClr val="000000"/>
                </a:solidFill>
                <a:latin typeface="Courier New" panose="02070309020205020404" pitchFamily="49" charset="0"/>
                <a:cs typeface="Courier New" panose="02070309020205020404" pitchFamily="49" charset="0"/>
              </a:rPr>
              <a:t>              19.9N  75.8W   0157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ONIMA            BONAIRE           12.3N  68.3W   0158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CAYMAN     </a:t>
            </a:r>
            <a:r>
              <a:rPr lang="en-US" altLang="en-US" sz="1000" b="1" dirty="0" err="1">
                <a:solidFill>
                  <a:srgbClr val="000000"/>
                </a:solidFill>
                <a:latin typeface="Courier New" panose="02070309020205020404" pitchFamily="49" charset="0"/>
                <a:cs typeface="Courier New" panose="02070309020205020404" pitchFamily="49" charset="0"/>
              </a:rPr>
              <a:t>CAYMAN</a:t>
            </a:r>
            <a:r>
              <a:rPr lang="en-US" altLang="en-US" sz="1000" b="1" dirty="0">
                <a:solidFill>
                  <a:srgbClr val="000000"/>
                </a:solidFill>
                <a:latin typeface="Courier New" panose="02070309020205020404" pitchFamily="49" charset="0"/>
                <a:cs typeface="Courier New" panose="02070309020205020404" pitchFamily="49" charset="0"/>
              </a:rPr>
              <a:t> ISLANDS    19.3N  81.3W   0204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SANTO DOMINGO    DOMINICAN REP     18.5N  69.9W   0206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BARACOA          CUBA              20.4N  74.5W   0216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PONCE            PUERTO RICO       18.0N  66.6W   0217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MONTEGO BAY      JAMAICA           18.5N  77.9W   0220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WILLEMSTAD       CURACAO           12.1N  68.9W   0222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GREAT INAGUA     BAHAMAS           20.9N  73.7W   0223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CIENFUEGOS       CUBA              22.0N  80.5W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MAYAGUEZ         PUERTO RICO       18.2N  67.2W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CAP HAITEN       HAITI             19.8N  72.2W   0228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CABO ENGANO      DOMINICAN REP     18.6N  68.3W   0229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CROIX         US VIRGIN ISLAND  17.8N  64.7W   0231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WEST CAICOS      TURKS N CAICOS    21.7N  72.5W   0232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MAIQUETIA        VENEZUELA         10.6N  67.0W   0235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GIBARA           CUBA              21.1N  76.1W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MAYAGUANA        BAHAMAS           22.3N  73.0W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PLATA     DOMINICAN REP     19.8N  70.7W   0239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JUAN         PUERTO RICO       18.5N  66.2W   0242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TURK       TURKS N CAICOS    21.5N  71.1W   0247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SABA             </a:t>
            </a:r>
            <a:r>
              <a:rPr lang="en-US" altLang="en-US" sz="1000" b="1" dirty="0" err="1">
                <a:solidFill>
                  <a:srgbClr val="000000"/>
                </a:solidFill>
                <a:latin typeface="Courier New" panose="02070309020205020404" pitchFamily="49" charset="0"/>
                <a:cs typeface="Courier New" panose="02070309020205020404" pitchFamily="49" charset="0"/>
              </a:rPr>
              <a:t>SABA</a:t>
            </a:r>
            <a:r>
              <a:rPr lang="en-US" altLang="en-US" sz="1000" b="1" dirty="0">
                <a:solidFill>
                  <a:srgbClr val="000000"/>
                </a:solidFill>
                <a:latin typeface="Courier New" panose="02070309020205020404" pitchFamily="49" charset="0"/>
                <a:cs typeface="Courier New" panose="02070309020205020404" pitchFamily="49" charset="0"/>
              </a:rPr>
              <a:t>              17.6N  63.2W   0251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BASSETERRE       SAINT KITTS       17.3N  62.7W   0253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PLYMOUTH         MONTSERRAT        16.7N  62.2W   0254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LONG ISLAND      BAHAMAS           23.3N  75.1W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SINT EUSTATIUS   SINT EUSTATIUS    17.5N  63.0W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 TERRE      GUADELOUPE        16.0N  61.7W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SALVADOR     BAHAMAS           24.1N  74.5W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THOMAS        US VIRGIN ISLAND  18.3N  64.9W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PORT AU PRINCE   HAITI             18.5N  72.4W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ROSEAU           DOMINICA          15.3N  61.4W   0258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COZUMEL          MEXICO            20.5N  87.0W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CORTES    HONDURAS          15.9N  88.0W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CASTRIES         SAINT LUCIA       14.0N  61.0W   0300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SIMPSON BAAI     SINT MAARTEN      18.0N  63.1W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KINGSTOWN        SAINT VINCENT     13.1N  61.2W   0301 12/02</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POTENTIAL IMPACTS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 TSUNAMI IS A SERIES OF WAVES. THE TIME BETWEEN WAVE CRESTS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CAN VARY FROM 5 MINUTES TO AN HOUR. THE HAZARD MAY PERSIST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MANY HOURS OR LONGER AFTER THE INITIAL WAVE.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VARY SIGNIFICANTLY FROM ONE SECTION OF COAST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NEXT DUE TO LOCAL BATHYMETRY AND THE SHAPE AND ELEVATION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THE SHORELINE.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ALSO VARY DEPENDING UPON THE STATE OF THE TIDE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TIME OF THE MAXIMUM TSUNAMI WAVES.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CAUGHT IN THE WATER OF A TSUNAMI MAY DROWN... BE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CRUSHED BY DEBRIS IN THE WATER... OR BE SWEPT OUT TO SEA.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NEXT UPDATE AND ADDITIONAL INFORMATION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NEXT MESSAGE WILL BE ISSUED IN ONE HOUR... OR SOONER IF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SITUATION WARRANTS.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AUTHORITATIVE INFORMATION ABOUT THE EARTHQUAKE FROM THE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GEOLOGICAL SURVEY CAN BE FOUND ON THE INTERNET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EARTHQUAKE.USGS.GOV/EARTHQUAKES -ALL IN LOWERCASE LETTERS-.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FURTHER INFORMATION ABOUT THIS EVENT MAY BE FOUND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PTWC.WEATHER.GOV AND AT WWW.TSUNAMI.GOV.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PUERTO RICO... THE U.S. VIRGIN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 THE BRITISH VIRGIN ISLANDS SHOULD REFER TO U.S.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WARNING CENTER MESSAGES SPECIFICALLY FOR THOSE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PLACES THAT CAN BE FOUND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THE US GULF COAST... US EAST COAST...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MARITIME PROVINCES OF CANADA SHOULD REFER TO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TSUNAMI WARNING CENTER MESSAGES THAT CAN BE FOUND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p:txBody>
      </p:sp>
      <p:sp>
        <p:nvSpPr>
          <p:cNvPr id="64519" name="Rectangle 10"/>
          <p:cNvSpPr>
            <a:spLocks noChangeArrowheads="1"/>
          </p:cNvSpPr>
          <p:nvPr/>
        </p:nvSpPr>
        <p:spPr bwMode="auto">
          <a:xfrm>
            <a:off x="543776" y="4287520"/>
            <a:ext cx="2563495" cy="8856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700" i="1" dirty="0">
                <a:solidFill>
                  <a:srgbClr val="0000FF"/>
                </a:solidFill>
              </a:rPr>
              <a:t>PTWC guidance information to           Country TWFP/NTWC</a:t>
            </a:r>
          </a:p>
        </p:txBody>
      </p:sp>
      <p:sp>
        <p:nvSpPr>
          <p:cNvPr id="10" name="Rectangle 9"/>
          <p:cNvSpPr/>
          <p:nvPr/>
        </p:nvSpPr>
        <p:spPr>
          <a:xfrm>
            <a:off x="3471333" y="2433140"/>
            <a:ext cx="5621869" cy="2358993"/>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11" name="TextBox 10"/>
          <p:cNvSpPr txBox="1"/>
          <p:nvPr/>
        </p:nvSpPr>
        <p:spPr>
          <a:xfrm>
            <a:off x="91485" y="6574679"/>
            <a:ext cx="3532249" cy="1200329"/>
          </a:xfrm>
          <a:prstGeom prst="rect">
            <a:avLst/>
          </a:prstGeom>
          <a:noFill/>
        </p:spPr>
        <p:txBody>
          <a:bodyPr wrap="none" rtlCol="0">
            <a:spAutoFit/>
          </a:bodyPr>
          <a:lstStyle/>
          <a:p>
            <a:r>
              <a:rPr lang="en-US" sz="2800" dirty="0">
                <a:solidFill>
                  <a:srgbClr val="CC0000"/>
                </a:solidFill>
              </a:rPr>
              <a:t>Posted on Tsunami.gov</a:t>
            </a:r>
            <a:endParaRPr lang="en-US" sz="1800" dirty="0">
              <a:solidFill>
                <a:srgbClr val="CC0000"/>
              </a:solidFill>
            </a:endParaRPr>
          </a:p>
          <a:p>
            <a:endParaRPr lang="en-US" dirty="0"/>
          </a:p>
        </p:txBody>
      </p:sp>
    </p:spTree>
    <p:extLst>
      <p:ext uri="{BB962C8B-B14F-4D97-AF65-F5344CB8AC3E}">
        <p14:creationId xmlns:p14="http://schemas.microsoft.com/office/powerpoint/2010/main" val="220415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txBox="1">
            <a:spLocks/>
          </p:cNvSpPr>
          <p:nvPr/>
        </p:nvSpPr>
        <p:spPr bwMode="auto">
          <a:xfrm>
            <a:off x="214610" y="340106"/>
            <a:ext cx="8970264" cy="7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eaLnBrk="0" hangingPunct="0">
              <a:lnSpc>
                <a:spcPct val="110000"/>
              </a:lnSpc>
              <a:spcBef>
                <a:spcPct val="0"/>
              </a:spcBef>
              <a:buClrTx/>
              <a:buSzTx/>
              <a:buNone/>
            </a:pPr>
            <a:r>
              <a:rPr lang="en-US" altLang="en-US" sz="2100" dirty="0">
                <a:solidFill>
                  <a:srgbClr val="B90000"/>
                </a:solidFill>
                <a:cs typeface="Arial" panose="020B0604020202020204" pitchFamily="34" charset="0"/>
              </a:rPr>
              <a:t>Map of Historical Tsunami (1530 to 2018) Caribbean, Central America,</a:t>
            </a:r>
          </a:p>
          <a:p>
            <a:pPr algn="l" defTabSz="932139" eaLnBrk="0" hangingPunct="0">
              <a:lnSpc>
                <a:spcPct val="110000"/>
              </a:lnSpc>
              <a:spcBef>
                <a:spcPct val="0"/>
              </a:spcBef>
              <a:buClrTx/>
              <a:buSzTx/>
              <a:buNone/>
            </a:pPr>
            <a:r>
              <a:rPr lang="en-US" altLang="en-US" sz="2100" dirty="0">
                <a:solidFill>
                  <a:srgbClr val="B90000"/>
                </a:solidFill>
                <a:cs typeface="Arial" panose="020B0604020202020204" pitchFamily="34" charset="0"/>
              </a:rPr>
              <a:t>Mexico and Adjacent Regions (NGDC)</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178" y="1499616"/>
            <a:ext cx="8965763" cy="4766881"/>
          </a:xfrm>
          <a:prstGeom prst="rect">
            <a:avLst/>
          </a:prstGeom>
        </p:spPr>
      </p:pic>
    </p:spTree>
    <p:extLst>
      <p:ext uri="{BB962C8B-B14F-4D97-AF65-F5344CB8AC3E}">
        <p14:creationId xmlns:p14="http://schemas.microsoft.com/office/powerpoint/2010/main" val="114502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78465" y="1314031"/>
            <a:ext cx="3533135" cy="177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p>
            <a:pPr algn="l">
              <a:spcAft>
                <a:spcPts val="1248"/>
              </a:spcAft>
              <a:defRPr/>
            </a:pPr>
            <a:r>
              <a:rPr lang="en-US" sz="3300" b="1" dirty="0">
                <a:solidFill>
                  <a:srgbClr val="0000FF"/>
                </a:solidFill>
                <a:latin typeface="Arial" charset="0"/>
                <a:ea typeface="ＭＳ Ｐゴシック" charset="0"/>
                <a:cs typeface="ＭＳ Ｐゴシック" charset="0"/>
              </a:rPr>
              <a:t>2</a:t>
            </a:r>
            <a:r>
              <a:rPr lang="en-US" sz="3300" b="1" baseline="30000" dirty="0">
                <a:solidFill>
                  <a:srgbClr val="0000FF"/>
                </a:solidFill>
                <a:latin typeface="Arial" charset="0"/>
                <a:ea typeface="ＭＳ Ｐゴシック" charset="0"/>
                <a:cs typeface="ＭＳ Ｐゴシック" charset="0"/>
              </a:rPr>
              <a:t>nd</a:t>
            </a:r>
            <a:r>
              <a:rPr lang="en-US" sz="3300" b="1" dirty="0">
                <a:solidFill>
                  <a:srgbClr val="0000FF"/>
                </a:solidFill>
                <a:latin typeface="Arial" charset="0"/>
                <a:ea typeface="ＭＳ Ｐゴシック" charset="0"/>
                <a:cs typeface="ＭＳ Ｐゴシック" charset="0"/>
              </a:rPr>
              <a:t>-3</a:t>
            </a:r>
            <a:r>
              <a:rPr lang="en-US" sz="3300" b="1" baseline="30000" dirty="0">
                <a:solidFill>
                  <a:srgbClr val="0000FF"/>
                </a:solidFill>
                <a:latin typeface="Arial" charset="0"/>
                <a:ea typeface="ＭＳ Ｐゴシック" charset="0"/>
                <a:cs typeface="ＭＳ Ｐゴシック" charset="0"/>
              </a:rPr>
              <a:t>rd</a:t>
            </a:r>
            <a:r>
              <a:rPr lang="en-US" sz="3300" b="1" dirty="0">
                <a:solidFill>
                  <a:srgbClr val="0000FF"/>
                </a:solidFill>
                <a:latin typeface="Arial" charset="0"/>
                <a:ea typeface="ＭＳ Ｐゴシック" charset="0"/>
                <a:cs typeface="ＭＳ Ｐゴシック" charset="0"/>
              </a:rPr>
              <a:t> Message</a:t>
            </a:r>
          </a:p>
          <a:p>
            <a:pPr marL="475090" indent="-475090" algn="l">
              <a:buFont typeface="Arial"/>
              <a:buChar char="•"/>
              <a:defRPr/>
            </a:pPr>
            <a:r>
              <a:rPr lang="en-US" sz="3300" b="1" dirty="0">
                <a:solidFill>
                  <a:srgbClr val="0000FF"/>
                </a:solidFill>
                <a:latin typeface="Arial" charset="0"/>
                <a:ea typeface="ＭＳ Ｐゴシック" charset="0"/>
                <a:cs typeface="ＭＳ Ｐゴシック" charset="0"/>
              </a:rPr>
              <a:t>Threat</a:t>
            </a:r>
          </a:p>
          <a:p>
            <a:pPr marL="475090" indent="-475090" algn="l">
              <a:buFont typeface="Arial"/>
              <a:buChar char="•"/>
              <a:defRPr/>
            </a:pPr>
            <a:r>
              <a:rPr lang="en-US" sz="3300" b="1" dirty="0">
                <a:solidFill>
                  <a:srgbClr val="0000FF"/>
                </a:solidFill>
                <a:latin typeface="Arial" charset="0"/>
                <a:ea typeface="ＭＳ Ｐゴシック" charset="0"/>
                <a:cs typeface="ＭＳ Ｐゴシック" charset="0"/>
              </a:rPr>
              <a:t>Take Action</a:t>
            </a:r>
          </a:p>
        </p:txBody>
      </p:sp>
      <p:sp>
        <p:nvSpPr>
          <p:cNvPr id="66561" name="Title 1"/>
          <p:cNvSpPr>
            <a:spLocks noGrp="1"/>
          </p:cNvSpPr>
          <p:nvPr>
            <p:ph type="title"/>
          </p:nvPr>
        </p:nvSpPr>
        <p:spPr>
          <a:xfrm>
            <a:off x="155363" y="-81280"/>
            <a:ext cx="8933392" cy="812800"/>
          </a:xfrm>
        </p:spPr>
        <p:txBody>
          <a:bodyPr/>
          <a:lstStyle/>
          <a:p>
            <a:r>
              <a:rPr lang="en-US" altLang="en-US" sz="3700">
                <a:ea typeface="ＭＳ Ｐゴシック" pitchFamily="34" charset="-128"/>
              </a:rPr>
              <a:t>Public Text message – Threat Message</a:t>
            </a:r>
          </a:p>
        </p:txBody>
      </p:sp>
      <p:sp>
        <p:nvSpPr>
          <p:cNvPr id="57350" name="Rectangle 2"/>
          <p:cNvSpPr>
            <a:spLocks noChangeArrowheads="1"/>
          </p:cNvSpPr>
          <p:nvPr/>
        </p:nvSpPr>
        <p:spPr bwMode="auto">
          <a:xfrm>
            <a:off x="144355" y="1280159"/>
            <a:ext cx="4072045" cy="5512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p>
            <a:pPr algn="l">
              <a:spcAft>
                <a:spcPts val="1200"/>
              </a:spcAft>
              <a:defRPr/>
            </a:pPr>
            <a:r>
              <a:rPr lang="en-US" sz="3200" b="1" dirty="0">
                <a:solidFill>
                  <a:srgbClr val="0000FF"/>
                </a:solidFill>
                <a:latin typeface="Arial" charset="0"/>
                <a:ea typeface="ＭＳ Ｐゴシック" charset="0"/>
                <a:cs typeface="ＭＳ Ｐゴシック" charset="0"/>
              </a:rPr>
              <a:t>2</a:t>
            </a:r>
            <a:r>
              <a:rPr lang="en-US" sz="3200" b="1" baseline="30000" dirty="0">
                <a:solidFill>
                  <a:srgbClr val="0000FF"/>
                </a:solidFill>
                <a:latin typeface="Arial" charset="0"/>
                <a:ea typeface="ＭＳ Ｐゴシック" charset="0"/>
                <a:cs typeface="ＭＳ Ｐゴシック" charset="0"/>
              </a:rPr>
              <a:t>nd</a:t>
            </a:r>
            <a:r>
              <a:rPr lang="en-US" sz="3200" b="1" dirty="0">
                <a:solidFill>
                  <a:srgbClr val="0000FF"/>
                </a:solidFill>
                <a:latin typeface="Arial" charset="0"/>
                <a:ea typeface="ＭＳ Ｐゴシック" charset="0"/>
                <a:cs typeface="ＭＳ Ｐゴシック" charset="0"/>
              </a:rPr>
              <a:t>-3</a:t>
            </a:r>
            <a:r>
              <a:rPr lang="en-US" sz="3200" b="1" baseline="30000" dirty="0">
                <a:solidFill>
                  <a:srgbClr val="0000FF"/>
                </a:solidFill>
                <a:latin typeface="Arial" charset="0"/>
                <a:ea typeface="ＭＳ Ｐゴシック" charset="0"/>
                <a:cs typeface="ＭＳ Ｐゴシック" charset="0"/>
              </a:rPr>
              <a:t>rd </a:t>
            </a:r>
            <a:r>
              <a:rPr lang="en-US" sz="3200" b="1" dirty="0">
                <a:solidFill>
                  <a:srgbClr val="0000FF"/>
                </a:solidFill>
                <a:latin typeface="Arial" charset="0"/>
                <a:ea typeface="ＭＳ Ｐゴシック" charset="0"/>
                <a:cs typeface="ＭＳ Ｐゴシック" charset="0"/>
              </a:rPr>
              <a:t>+ Messages</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Threat</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Take Actions</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Magnitude update ?</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Wave Forecasts</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Tsunami readings</a:t>
            </a:r>
          </a:p>
          <a:p>
            <a:pPr marL="475090" indent="-475090" algn="l">
              <a:spcAft>
                <a:spcPts val="1800"/>
              </a:spcAft>
              <a:buFont typeface="Arial"/>
              <a:buChar char="•"/>
              <a:defRPr/>
            </a:pPr>
            <a:endParaRPr lang="en-US" sz="3200" b="1" dirty="0">
              <a:solidFill>
                <a:srgbClr val="0000FF"/>
              </a:solidFill>
              <a:latin typeface="Arial" charset="0"/>
              <a:ea typeface="ＭＳ Ｐゴシック" charset="0"/>
              <a:cs typeface="ＭＳ Ｐゴシック" charset="0"/>
            </a:endParaRPr>
          </a:p>
        </p:txBody>
      </p:sp>
      <p:sp>
        <p:nvSpPr>
          <p:cNvPr id="66563" name="TextBox 3"/>
          <p:cNvSpPr txBox="1">
            <a:spLocks noChangeArrowheads="1"/>
          </p:cNvSpPr>
          <p:nvPr/>
        </p:nvSpPr>
        <p:spPr bwMode="auto">
          <a:xfrm>
            <a:off x="4107185" y="795867"/>
            <a:ext cx="5096082" cy="40722454"/>
          </a:xfrm>
          <a:prstGeom prst="rect">
            <a:avLst/>
          </a:prstGeom>
          <a:solidFill>
            <a:srgbClr val="FFFFFF"/>
          </a:solidFill>
          <a:ln w="9525">
            <a:solidFill>
              <a:schemeClr val="tx1"/>
            </a:solidFill>
            <a:miter lim="800000"/>
            <a:headEnd/>
            <a:tailEnd/>
          </a:ln>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MESSAGE NUMBER 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NWS PACIFIC TSUNAMI WARNING CENTER EWA BEACH HI</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0030 UTC WED DEC 2 2015</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MESSAGE...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NOTICE **** NOTICE **** NOTICE **** NOTICE **** NOTICE ****</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THIS MESSAGE IS ISSUED FOR INFORMATION ONLY IN SUPPORT OF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UNESCO/IOC TSUNAMI AND OTHER COASTAL HAZARDS WARNING SYSTEM FOR</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CARIBBEAN AND ADJACENT REGIONS AND IS MEANT FOR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AUTHORITIES IN EACH COUNTRY OF THAT SYSTEM.</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AUTHORITIES WILL DETERMINE THE APPROPRIATE LEVEL OF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ALERT FOR EACH COUNTRY AND MAY ISSUE ADDITIONAL OR MORE REFINED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INFORMATION.</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NOTICE **** NOTICE **** NOTICE **** NOTICE **** NOTICE ****</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PRELIMINARY EARTHQUAKE PARAMETERS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MAGNITUDE      8.4</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ORIGIN TIME    0000 UTC DEC 2 2015</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COORDINATES    10.0 NORTH  78.5 WEST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DEPTH          20 KM / 12 MILES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LOCATION       NORTH OF PANAMA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EVALUATION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AN EARTHQUAKE WITH A PRELIMINARY MAGNITUDE OF 8.4 OCCURRED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NORTH OF PANAMA AT 0000 UTC ON WEDNESDAY DECEMBER 2 2015.</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HAVE BEEN OBSERVED.</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BASED ON ALL AVAILABLE DATA... HAZARDOUS TSUNAMI WAVES ARE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FORECAST FOR SOME COASTS.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MORE THAN 3 METERS ABOVE THE TIDE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LEVEL ARE POSSIBLE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CUBA... DOMINICAN REPUBLIC... HAITI... PANAMA...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JAMAICA.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1 TO 3 METERS ABOVE THE TIDE LEVEL ARE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POSSIBLE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COLOMBIA... COSTA RICA... NICARAGUA... VENEZUELA...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ARUBA... BAHAMAS... CURACAO... PUERTO RICO AND VIRGIN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ISLANDS... AND SAN ANDRES AND PROVIDENCIA.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0.3 TO 1 METERS ABOVE THE TIDE LEVEL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ARE POSSIBLE FOR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BELIZE... HONDURAS... MEXICO... ANGUILLA... ANTIGUA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BARBUDA... BARBADOS... BONAIRE... CAYMAN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DOMINICA... GRENADA... GUADELOUPE... MARTINIQUE...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MONTSERRAT... SABA AND SAINT EUSTATIUS... SAINT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BARTHELEMY... SAINT KITTS AND NEVIS... SAINT LUCIA... SINT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MAARTEN... SAINT MARTIN... SAINT VINCENT AND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GRENADINES... AND TURKS AND CAICOS ISLANDS.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ACTUAL AMPLITUDES AT THE COAST MAY VARY FROM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AMPLITUDES DUE TO UNCERTAINTIES IN THE FORECAST AND LOCAL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FEATURES. IN PARTICULAR MAXIMUM TSUNAMI AMPLITUDES ON ATOLLS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 SMALL ISLANDS AND AT LOCATIONS WITH FRINGING OR BARRIER</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REEFS WILL LIKELY BE MUCH SMALLER THAN THE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INDICATES.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FOR ALL OTHER AREAS COVERED BY THIS MESSAGE... THERE IS NO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THREAT ALTHOUGH SMALL SEA LEVEL CHANGES MAY OCCUR.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RECOMMENDED ACTIONS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GOVERNMENT AGENCIES RESPONSIBLE FOR THREATENED COASTAL AREAS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SHOULD TAKE ACTION TO INFORM AND INSTRUCT ANY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POPULATIONS AT RISK IN ACCORDANCE WITH THEIR OWN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EVALUATION... PROCEDURES AND THE LEVEL OF THREAT.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LOCATED IN THREATENED COASTAL AREAS SHOULD STAY ALERT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INFORMATION AND FOLLOW INSTRUCTIONS FROM NATIONAL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LOCAL AUTHORITIES.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ESTIMATED TIMES OF ARRIVAL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ESTIMATED TIMES OF ARRIVAL -ETA- OF THE INITIAL TSUNAMI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PLACES WITHIN THREATENED REGIONS ARE GIVEN BELOW. ACTUAL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ARRIVAL TIMES MAY DIFFER AND THE INITIAL WAVE MAY NOT BE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LARGEST. A TSUNAMI IS A SERIES OF WAVES AND THE TIME BETWEEN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WAVES CAN BE FIVE MINUTES TO ONE HOUR.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         REGION             COORDINATES    ETA(UTC)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ALIGANDI         PANAMA             9.2N  78.0W   0019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CARRETO   PANAMA             8.8N  77.6W   0034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CARTAGENA        COLOMBIA          10.4N  75.6W   0040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OBALDIA   PANAMA             8.7N  77.4W   0048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PROVIDENCIA      SAN ANDRES PROVI  12.6N  81.7W   0049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ANDRES       SAN ANDRES PROVI  13.4N  81.4W   0052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COLON            PANAMA             9.4N  79.9W   0054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CARIBANA   COLOMBIA           8.6N  76.9W   0056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LIMON     COSTA RICA        10.0N  83.0W   0100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MARTA      COLOMBIA          11.2N  74.2W   0101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BOCAS DEL TORO   PANAMA             9.4N  82.2W   0112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BARRANQUILLA     COLOMBIA          11.1N  74.9W   0115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JACAMEL          HAITI             18.1N  72.5W   0136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ORANJESTAD       ARUBA             12.5N  70.0W   0148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RIOHACHA         COLOMBIA          11.6N  72.9W   0153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JEREMIE          HAITI             18.6N  74.1W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GORDA      NICARAGUA         11.4N  83.8W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CAYMAN BRAC      CAYMAN ISLANDS    19.7N  79.9W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KINGSTON         JAMAICA           17.9N  76.9W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SANTIAGO D CUBA  </a:t>
            </a:r>
            <a:r>
              <a:rPr lang="en-US" altLang="en-US" sz="1000" b="1" dirty="0" err="1">
                <a:solidFill>
                  <a:srgbClr val="000000"/>
                </a:solidFill>
                <a:latin typeface="Courier New" panose="02070309020205020404" pitchFamily="49" charset="0"/>
                <a:cs typeface="Courier New" panose="02070309020205020404" pitchFamily="49" charset="0"/>
              </a:rPr>
              <a:t>CUBA</a:t>
            </a:r>
            <a:r>
              <a:rPr lang="en-US" altLang="en-US" sz="1000" b="1" dirty="0">
                <a:solidFill>
                  <a:srgbClr val="000000"/>
                </a:solidFill>
                <a:latin typeface="Courier New" panose="02070309020205020404" pitchFamily="49" charset="0"/>
                <a:cs typeface="Courier New" panose="02070309020205020404" pitchFamily="49" charset="0"/>
              </a:rPr>
              <a:t>              19.9N  75.8W   0157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ONIMA            BONAIRE           12.3N  68.3W   0158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CAYMAN     </a:t>
            </a:r>
            <a:r>
              <a:rPr lang="en-US" altLang="en-US" sz="1000" b="1" dirty="0" err="1">
                <a:solidFill>
                  <a:srgbClr val="000000"/>
                </a:solidFill>
                <a:latin typeface="Courier New" panose="02070309020205020404" pitchFamily="49" charset="0"/>
                <a:cs typeface="Courier New" panose="02070309020205020404" pitchFamily="49" charset="0"/>
              </a:rPr>
              <a:t>CAYMAN</a:t>
            </a:r>
            <a:r>
              <a:rPr lang="en-US" altLang="en-US" sz="1000" b="1" dirty="0">
                <a:solidFill>
                  <a:srgbClr val="000000"/>
                </a:solidFill>
                <a:latin typeface="Courier New" panose="02070309020205020404" pitchFamily="49" charset="0"/>
                <a:cs typeface="Courier New" panose="02070309020205020404" pitchFamily="49" charset="0"/>
              </a:rPr>
              <a:t> ISLANDS    19.3N  81.3W   0204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SANTO DOMINGO    DOMINICAN REP     18.5N  69.9W   0206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BARACOA          CUBA              20.4N  74.5W   0216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PONCE            PUERTO RICO       18.0N  66.6W   0217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MONTEGO BAY      JAMAICA           18.5N  77.9W   0220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WILLEMSTAD       CURACAO           12.1N  68.9W   0222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GREAT INAGUA     BAHAMAS           20.9N  73.7W   0223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CIENFUEGOS       CUBA              22.0N  80.5W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MAYAGUEZ         PUERTO RICO       18.2N  67.2W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CAP HAITEN       HAITI             19.8N  72.2W   0228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CABO ENGANO      DOMINICAN REP     18.6N  68.3W   0229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CROIX         US VIRGIN ISLAND  17.8N  64.7W   0231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WEST CAICOS      TURKS N CAICOS    21.7N  72.5W   0232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MAIQUETIA        VENEZUELA         10.6N  67.0W   0235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GIBARA           CUBA              21.1N  76.1W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MAYAGUANA        BAHAMAS           22.3N  73.0W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PLATA     DOMINICAN REP     19.8N  70.7W   0239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JUAN         PUERTO RICO       18.5N  66.2W   0242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TURK       TURKS N CAICOS    21.5N  71.1W   0247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SABA             </a:t>
            </a:r>
            <a:r>
              <a:rPr lang="en-US" altLang="en-US" sz="1000" b="1" dirty="0" err="1">
                <a:solidFill>
                  <a:srgbClr val="000000"/>
                </a:solidFill>
                <a:latin typeface="Courier New" panose="02070309020205020404" pitchFamily="49" charset="0"/>
                <a:cs typeface="Courier New" panose="02070309020205020404" pitchFamily="49" charset="0"/>
              </a:rPr>
              <a:t>SABA</a:t>
            </a:r>
            <a:r>
              <a:rPr lang="en-US" altLang="en-US" sz="1000" b="1" dirty="0">
                <a:solidFill>
                  <a:srgbClr val="000000"/>
                </a:solidFill>
                <a:latin typeface="Courier New" panose="02070309020205020404" pitchFamily="49" charset="0"/>
                <a:cs typeface="Courier New" panose="02070309020205020404" pitchFamily="49" charset="0"/>
              </a:rPr>
              <a:t>              17.6N  63.2W   0251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BASSETERRE       SAINT KITTS       17.3N  62.7W   0253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PLYMOUTH         MONTSERRAT        16.7N  62.2W   0254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LONG ISLAND      BAHAMAS           23.3N  75.1W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SINT EUSTATIUS   SINT EUSTATIUS    17.5N  63.0W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 TERRE      GUADELOUPE        16.0N  61.7W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SALVADOR     BAHAMAS           24.1N  74.5W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THOMAS        US VIRGIN ISLAND  18.3N  64.9W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PORT AU PRINCE   HAITI             18.5N  72.4W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ROSEAU           DOMINICA          15.3N  61.4W   0258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COZUMEL          MEXICO            20.5N  87.0W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CORTES    HONDURAS          15.9N  88.0W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CASTRIES         SAINT LUCIA       14.0N  61.0W   0300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SIMPSON BAAI     SINT MAARTEN      18.0N  63.1W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KINGSTOWN        SAINT VINCENT     13.1N  61.2W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FORT DE FRANCE   MARTINIQUE        14.6N  61.1W   0305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EXUMA            BAHAMAS           23.6N  75.9W   0306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CUMANA           VENEZUELA         10.5N  64.2W   0307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VALLEY       ANGUILLA          18.3N  63.1W   0309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GEORGES    GRENADA           12.0N  61.8W   0311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CROOKED ISLAND   BAHAMAS           22.7N  74.1W   0311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CAT ISLAND       BAHAMAS           24.4N  75.5W   0315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FAJARDO          PUERTO RICO       18.3N  65.6W   0322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LUCAS       SAINT MARTIN      18.1N  63.0W   0323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ELEUTHERA ISLAN  BAHAMAS           25.2N  76.1W   0323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LA HABANA        CUBA              23.2N  82.4W   0325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GRAND CASE  SAINT MARTIN      18.1N  63.1W   0326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BRIDGETOWN       BARBADOS          13.1N  59.6W   0327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BARTHELEM  SAINT BARTHELEMY  17.9N  62.8W   0328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ANDROS ISLAND    BAHAMAS           25.0N  77.9W   0332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JOHNS      ANTIGUA           17.1N  61.9W   0333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PALMETTO POINT   BARBUDA           17.6N  61.9W   0336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BLANCHE     SAINT MARTIN      18.1N  63.0W   0342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NASSAU           BAHAMAS           25.1N  77.4W   0344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TRUJILLO         HONDURAS          15.9N  86.0W   0345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JOHN          US VIRGIN ISLAND  18.3N  64.8W   0346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FREEPORT         BAHAMAS           26.5N  78.8W   0356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TORTOLA          BR VIRGIN ISLAND  18.4N  64.6W   0357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ABACO ISLAND     BAHAMAS           26.6N  77.1W   0401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PUNTO FIJO       VENEZUELA         11.7N  70.2W   0408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BELIZE CITY      BELIZE            17.5N  88.2W   0409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BIMINI           BAHAMAS           25.8N  79.3W   0409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CRZ D SUR  CUBA              20.7N  78.0W   0458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GOLFO VENEZUELA  </a:t>
            </a:r>
            <a:r>
              <a:rPr lang="en-US" altLang="en-US" sz="1000" b="1" dirty="0" err="1">
                <a:solidFill>
                  <a:srgbClr val="000000"/>
                </a:solidFill>
                <a:latin typeface="Courier New" panose="02070309020205020404" pitchFamily="49" charset="0"/>
                <a:cs typeface="Courier New" panose="02070309020205020404" pitchFamily="49" charset="0"/>
              </a:rPr>
              <a:t>VENEZUELA</a:t>
            </a:r>
            <a:r>
              <a:rPr lang="en-US" altLang="en-US" sz="1000" b="1" dirty="0">
                <a:solidFill>
                  <a:srgbClr val="000000"/>
                </a:solidFill>
                <a:latin typeface="Courier New" panose="02070309020205020404" pitchFamily="49" charset="0"/>
                <a:cs typeface="Courier New" panose="02070309020205020404" pitchFamily="49" charset="0"/>
              </a:rPr>
              <a:t>         11.4N  71.2W   0507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CABEZAS   NICARAGUA         14.0N  83.4W   0542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NUEVA GERONA     CUBA              21.9N  82.8W   0615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PORLAMAR         VENEZUELA         10.9N  63.8W   0631 12/02</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POTENTIAL IMPACTS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 TSUNAMI IS A SERIES OF WAVES. THE TIME BETWEEN WAVE CRESTS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CAN VARY FROM 5 MINUTES TO AN HOUR. THE HAZARD MAY PERSIST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MANY HOURS OR LONGER AFTER THE INITIAL WAVE.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VARY SIGNIFICANTLY FROM ONE SECTION OF COAST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NEXT DUE TO LOCAL BATHYMETRY AND THE SHAPE AND ELEVATION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THE SHORELINE.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ALSO VARY DEPENDING UPON THE STATE OF THE TIDE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TIME OF THE MAXIMUM TSUNAMI WAVES.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CAUGHT IN THE WATER OF A TSUNAMI MAY DROWN... BE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CRUSHED BY DEBRIS IN THE WATER... OR BE SWEPT OUT TO SEA.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OBSERVATIONS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FOLLOWING ARE TSUNAMI WAVE OBSERVATIONS FROM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AND/OR DEEP-OCEAN SEA LEVEL GAUGES AT THE INDICATED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LOCATIONS. THE MAXIMUM TSUNAMI HEIGHT IS MEASURED WITH</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RESPECT TO THE NORMAL TIDE LEVEL.</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GAUGE      TIME OF   MAXIMUM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COORDINATES   MEASURE   TSUNAMI   PERIOD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GAUGE LOCATION        LAT   LON     (UTC)     HEIGHT    (MIN)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EL PORVENIR PM        9.6N  78.9W    0027   7.27M/23.9FT  16</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NEXT UPDATE AND ADDITIONAL INFORMATION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NEXT MESSAGE WILL BE ISSUED IN ONE HOUR... OR SOONER IF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SITUATION WARRANTS.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AUTHORITATIVE INFORMATION ABOUT THE EARTHQUAKE FROM THE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GEOLOGICAL SURVEY CAN BE FOUND ON THE INTERNET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EARTHQUAKE.USGS.GOV/EARTHQUAKES -ALL IN LOWERCASE LETTERS-.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FURTHER INFORMATION ABOUT THIS EVENT MAY BE FOUND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PTWC.WEATHER.GOV AND AT WWW.TSUNAMI.GOV.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PUERTO RICO... THE U.S. VIRGIN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 THE BRITISH VIRGIN ISLANDS SHOULD REFER TO U.S.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WARNING CENTER MESSAGES SPECIFICALLY FOR THOSE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PLACES THAT CAN BE FOUND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THE US GULF COAST... US EAST COAST...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MARITIME PROVINCES OF CANADA SHOULD REFER TO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TSUNAMI WARNING CENTER MESSAGES THAT CAN BE FOUND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p:txBody>
      </p:sp>
      <p:sp>
        <p:nvSpPr>
          <p:cNvPr id="66564" name="Rectangle 10"/>
          <p:cNvSpPr>
            <a:spLocks noChangeArrowheads="1"/>
          </p:cNvSpPr>
          <p:nvPr/>
        </p:nvSpPr>
        <p:spPr bwMode="auto">
          <a:xfrm>
            <a:off x="262890" y="6057895"/>
            <a:ext cx="3648710" cy="619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700" i="1" dirty="0">
                <a:solidFill>
                  <a:srgbClr val="0000FF"/>
                </a:solidFill>
              </a:rPr>
              <a:t>PTWC guidance information to           Country TWFP/NTWC</a:t>
            </a:r>
          </a:p>
        </p:txBody>
      </p:sp>
      <p:sp>
        <p:nvSpPr>
          <p:cNvPr id="13" name="Rectangle 12"/>
          <p:cNvSpPr/>
          <p:nvPr/>
        </p:nvSpPr>
        <p:spPr>
          <a:xfrm>
            <a:off x="4064001" y="5206992"/>
            <a:ext cx="5257799" cy="1701807"/>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endParaRPr lang="en-US" sz="1900">
              <a:solidFill>
                <a:srgbClr val="FFFFFF"/>
              </a:solidFill>
            </a:endParaRPr>
          </a:p>
        </p:txBody>
      </p:sp>
      <p:sp>
        <p:nvSpPr>
          <p:cNvPr id="8" name="Rectangle 7"/>
          <p:cNvSpPr/>
          <p:nvPr/>
        </p:nvSpPr>
        <p:spPr>
          <a:xfrm>
            <a:off x="3970866" y="1397532"/>
            <a:ext cx="5350934" cy="245002"/>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pPr>
              <a:defRPr/>
            </a:pPr>
            <a:endParaRPr lang="en-US" sz="1900">
              <a:solidFill>
                <a:srgbClr val="FFFFFF"/>
              </a:solidFill>
            </a:endParaRPr>
          </a:p>
        </p:txBody>
      </p:sp>
      <p:sp>
        <p:nvSpPr>
          <p:cNvPr id="9" name="TextBox 8"/>
          <p:cNvSpPr txBox="1"/>
          <p:nvPr/>
        </p:nvSpPr>
        <p:spPr>
          <a:xfrm>
            <a:off x="91485" y="6574679"/>
            <a:ext cx="3532249" cy="1200329"/>
          </a:xfrm>
          <a:prstGeom prst="rect">
            <a:avLst/>
          </a:prstGeom>
          <a:noFill/>
        </p:spPr>
        <p:txBody>
          <a:bodyPr wrap="none" rtlCol="0">
            <a:spAutoFit/>
          </a:bodyPr>
          <a:lstStyle/>
          <a:p>
            <a:r>
              <a:rPr lang="en-US" sz="2800" dirty="0">
                <a:solidFill>
                  <a:srgbClr val="CC0000"/>
                </a:solidFill>
              </a:rPr>
              <a:t>Posted on Tsunami.gov</a:t>
            </a:r>
            <a:endParaRPr lang="en-US" sz="1800" dirty="0">
              <a:solidFill>
                <a:srgbClr val="CC0000"/>
              </a:solidFill>
            </a:endParaRPr>
          </a:p>
          <a:p>
            <a:endParaRPr lang="en-US" dirty="0"/>
          </a:p>
        </p:txBody>
      </p:sp>
    </p:spTree>
    <p:extLst>
      <p:ext uri="{BB962C8B-B14F-4D97-AF65-F5344CB8AC3E}">
        <p14:creationId xmlns:p14="http://schemas.microsoft.com/office/powerpoint/2010/main" val="136679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78465" y="1314031"/>
            <a:ext cx="3533135" cy="1779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p>
            <a:pPr algn="l">
              <a:spcAft>
                <a:spcPts val="1248"/>
              </a:spcAft>
              <a:defRPr/>
            </a:pPr>
            <a:r>
              <a:rPr lang="en-US" sz="3300" b="1" dirty="0">
                <a:solidFill>
                  <a:srgbClr val="0000FF"/>
                </a:solidFill>
                <a:latin typeface="Arial" charset="0"/>
                <a:ea typeface="ＭＳ Ｐゴシック" charset="0"/>
                <a:cs typeface="ＭＳ Ｐゴシック" charset="0"/>
              </a:rPr>
              <a:t>2</a:t>
            </a:r>
            <a:r>
              <a:rPr lang="en-US" sz="3300" b="1" baseline="30000" dirty="0">
                <a:solidFill>
                  <a:srgbClr val="0000FF"/>
                </a:solidFill>
                <a:latin typeface="Arial" charset="0"/>
                <a:ea typeface="ＭＳ Ｐゴシック" charset="0"/>
                <a:cs typeface="ＭＳ Ｐゴシック" charset="0"/>
              </a:rPr>
              <a:t>nd</a:t>
            </a:r>
            <a:r>
              <a:rPr lang="en-US" sz="3300" b="1" dirty="0">
                <a:solidFill>
                  <a:srgbClr val="0000FF"/>
                </a:solidFill>
                <a:latin typeface="Arial" charset="0"/>
                <a:ea typeface="ＭＳ Ｐゴシック" charset="0"/>
                <a:cs typeface="ＭＳ Ｐゴシック" charset="0"/>
              </a:rPr>
              <a:t>-3</a:t>
            </a:r>
            <a:r>
              <a:rPr lang="en-US" sz="3300" b="1" baseline="30000" dirty="0">
                <a:solidFill>
                  <a:srgbClr val="0000FF"/>
                </a:solidFill>
                <a:latin typeface="Arial" charset="0"/>
                <a:ea typeface="ＭＳ Ｐゴシック" charset="0"/>
                <a:cs typeface="ＭＳ Ｐゴシック" charset="0"/>
              </a:rPr>
              <a:t>rd</a:t>
            </a:r>
            <a:r>
              <a:rPr lang="en-US" sz="3300" b="1" dirty="0">
                <a:solidFill>
                  <a:srgbClr val="0000FF"/>
                </a:solidFill>
                <a:latin typeface="Arial" charset="0"/>
                <a:ea typeface="ＭＳ Ｐゴシック" charset="0"/>
                <a:cs typeface="ＭＳ Ｐゴシック" charset="0"/>
              </a:rPr>
              <a:t> Message</a:t>
            </a:r>
          </a:p>
          <a:p>
            <a:pPr marL="475090" indent="-475090" algn="l">
              <a:buFont typeface="Arial"/>
              <a:buChar char="•"/>
              <a:defRPr/>
            </a:pPr>
            <a:r>
              <a:rPr lang="en-US" sz="3300" b="1" dirty="0">
                <a:solidFill>
                  <a:srgbClr val="0000FF"/>
                </a:solidFill>
                <a:latin typeface="Arial" charset="0"/>
                <a:ea typeface="ＭＳ Ｐゴシック" charset="0"/>
                <a:cs typeface="ＭＳ Ｐゴシック" charset="0"/>
              </a:rPr>
              <a:t>Threat</a:t>
            </a:r>
          </a:p>
          <a:p>
            <a:pPr marL="475090" indent="-475090" algn="l">
              <a:buFont typeface="Arial"/>
              <a:buChar char="•"/>
              <a:defRPr/>
            </a:pPr>
            <a:r>
              <a:rPr lang="en-US" sz="3300" b="1" dirty="0">
                <a:solidFill>
                  <a:srgbClr val="0000FF"/>
                </a:solidFill>
                <a:latin typeface="Arial" charset="0"/>
                <a:ea typeface="ＭＳ Ｐゴシック" charset="0"/>
                <a:cs typeface="ＭＳ Ｐゴシック" charset="0"/>
              </a:rPr>
              <a:t>Take Action</a:t>
            </a:r>
          </a:p>
        </p:txBody>
      </p:sp>
      <p:sp>
        <p:nvSpPr>
          <p:cNvPr id="66561" name="Title 1"/>
          <p:cNvSpPr>
            <a:spLocks noGrp="1"/>
          </p:cNvSpPr>
          <p:nvPr>
            <p:ph type="title"/>
          </p:nvPr>
        </p:nvSpPr>
        <p:spPr>
          <a:xfrm>
            <a:off x="155363" y="-81280"/>
            <a:ext cx="8933392" cy="812800"/>
          </a:xfrm>
        </p:spPr>
        <p:txBody>
          <a:bodyPr/>
          <a:lstStyle/>
          <a:p>
            <a:r>
              <a:rPr lang="en-US" altLang="en-US" sz="3700">
                <a:ea typeface="ＭＳ Ｐゴシック" pitchFamily="34" charset="-128"/>
              </a:rPr>
              <a:t>Public Text message – Threat Message</a:t>
            </a:r>
          </a:p>
        </p:txBody>
      </p:sp>
      <p:sp>
        <p:nvSpPr>
          <p:cNvPr id="57350" name="Rectangle 2"/>
          <p:cNvSpPr>
            <a:spLocks noChangeArrowheads="1"/>
          </p:cNvSpPr>
          <p:nvPr/>
        </p:nvSpPr>
        <p:spPr bwMode="auto">
          <a:xfrm>
            <a:off x="178222" y="1280159"/>
            <a:ext cx="4072045" cy="5512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p>
            <a:pPr algn="l">
              <a:spcAft>
                <a:spcPts val="1200"/>
              </a:spcAft>
              <a:defRPr/>
            </a:pPr>
            <a:r>
              <a:rPr lang="en-US" sz="3200" b="1" dirty="0">
                <a:solidFill>
                  <a:srgbClr val="0000FF"/>
                </a:solidFill>
                <a:latin typeface="Arial" charset="0"/>
                <a:ea typeface="ＭＳ Ｐゴシック" charset="0"/>
                <a:cs typeface="ＭＳ Ｐゴシック" charset="0"/>
              </a:rPr>
              <a:t>2</a:t>
            </a:r>
            <a:r>
              <a:rPr lang="en-US" sz="3200" b="1" baseline="30000" dirty="0">
                <a:solidFill>
                  <a:srgbClr val="0000FF"/>
                </a:solidFill>
                <a:latin typeface="Arial" charset="0"/>
                <a:ea typeface="ＭＳ Ｐゴシック" charset="0"/>
                <a:cs typeface="ＭＳ Ｐゴシック" charset="0"/>
              </a:rPr>
              <a:t>nd</a:t>
            </a:r>
            <a:r>
              <a:rPr lang="en-US" sz="3200" b="1" dirty="0">
                <a:solidFill>
                  <a:srgbClr val="0000FF"/>
                </a:solidFill>
                <a:latin typeface="Arial" charset="0"/>
                <a:ea typeface="ＭＳ Ｐゴシック" charset="0"/>
                <a:cs typeface="ＭＳ Ｐゴシック" charset="0"/>
              </a:rPr>
              <a:t>-3</a:t>
            </a:r>
            <a:r>
              <a:rPr lang="en-US" sz="3200" b="1" baseline="30000" dirty="0">
                <a:solidFill>
                  <a:srgbClr val="0000FF"/>
                </a:solidFill>
                <a:latin typeface="Arial" charset="0"/>
                <a:ea typeface="ＭＳ Ｐゴシック" charset="0"/>
                <a:cs typeface="ＭＳ Ｐゴシック" charset="0"/>
              </a:rPr>
              <a:t>rd </a:t>
            </a:r>
            <a:r>
              <a:rPr lang="en-US" sz="3200" b="1" dirty="0">
                <a:solidFill>
                  <a:srgbClr val="0000FF"/>
                </a:solidFill>
                <a:latin typeface="Arial" charset="0"/>
                <a:ea typeface="ＭＳ Ｐゴシック" charset="0"/>
                <a:cs typeface="ＭＳ Ｐゴシック" charset="0"/>
              </a:rPr>
              <a:t>+ Messages</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Threat</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Take Actions</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Magnitude update ?</a:t>
            </a:r>
          </a:p>
          <a:p>
            <a:pPr marL="475090" indent="-475090" algn="l">
              <a:spcAft>
                <a:spcPts val="1800"/>
              </a:spcAft>
              <a:buFont typeface="Arial"/>
              <a:buChar char="•"/>
              <a:defRPr/>
            </a:pPr>
            <a:r>
              <a:rPr lang="en-US" sz="3200" b="1" dirty="0">
                <a:solidFill>
                  <a:srgbClr val="0000FF"/>
                </a:solidFill>
                <a:latin typeface="Arial" charset="0"/>
                <a:ea typeface="ＭＳ Ｐゴシック" charset="0"/>
                <a:cs typeface="ＭＳ Ｐゴシック" charset="0"/>
              </a:rPr>
              <a:t>Wave Forecasts</a:t>
            </a:r>
          </a:p>
          <a:p>
            <a:pPr marL="475090" indent="-475090" algn="l">
              <a:buFont typeface="Arial"/>
              <a:buChar char="•"/>
              <a:defRPr/>
            </a:pPr>
            <a:r>
              <a:rPr lang="en-US" sz="3200" b="1" dirty="0">
                <a:solidFill>
                  <a:srgbClr val="0000FF"/>
                </a:solidFill>
                <a:latin typeface="Arial" charset="0"/>
                <a:ea typeface="ＭＳ Ｐゴシック" charset="0"/>
                <a:cs typeface="ＭＳ Ｐゴシック" charset="0"/>
              </a:rPr>
              <a:t>Tsunami readings</a:t>
            </a:r>
          </a:p>
          <a:p>
            <a:pPr marL="475090" indent="-475090" algn="l">
              <a:spcAft>
                <a:spcPts val="1800"/>
              </a:spcAft>
              <a:buFont typeface="Arial"/>
              <a:buChar char="•"/>
              <a:defRPr/>
            </a:pPr>
            <a:endParaRPr lang="en-US" sz="3200" b="1" dirty="0">
              <a:solidFill>
                <a:srgbClr val="0000FF"/>
              </a:solidFill>
              <a:latin typeface="Arial" charset="0"/>
              <a:ea typeface="ＭＳ Ｐゴシック" charset="0"/>
              <a:cs typeface="ＭＳ Ｐゴシック" charset="0"/>
            </a:endParaRPr>
          </a:p>
        </p:txBody>
      </p:sp>
      <p:sp>
        <p:nvSpPr>
          <p:cNvPr id="66563" name="TextBox 3"/>
          <p:cNvSpPr txBox="1">
            <a:spLocks noChangeArrowheads="1"/>
          </p:cNvSpPr>
          <p:nvPr/>
        </p:nvSpPr>
        <p:spPr bwMode="auto">
          <a:xfrm>
            <a:off x="3911600" y="829733"/>
            <a:ext cx="5274733" cy="34105258"/>
          </a:xfrm>
          <a:prstGeom prst="rect">
            <a:avLst/>
          </a:prstGeom>
          <a:solidFill>
            <a:srgbClr val="FFFFFF"/>
          </a:solidFill>
          <a:ln w="9525">
            <a:solidFill>
              <a:schemeClr val="tx1"/>
            </a:solidFill>
            <a:miter lim="800000"/>
            <a:headEnd/>
            <a:tailEnd/>
          </a:ln>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THREAT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MORE THAN 3 METERS ABOVE THE TIDE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LEVEL ARE POSSIBLE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CUBA... DOMINICAN REPUBLIC... HAITI... PANAMA...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JAMAICA.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1 TO 3 METERS ABOVE THE TIDE LEVEL ARE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POSSIBLE ALONG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COLOMBIA... COSTA RICA... NICARAGUA... VENEZUELA...</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ARUBA... BAHAMAS... CURACAO... PUERTO RICO AND VIRGIN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ISLANDS... AND SAN ANDRES AND PROVIDENCIA.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TSUNAMI WAVES REACHING 0.3 TO 1 METERS ABOVE THE TIDE LEVEL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ARE POSSIBLE FOR SOME COASTS OF</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BELIZE... HONDURAS... MEXICO... ANGUILLA... ANTIGUA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BARBUDA... BARBADOS... BONAIRE... CAYMAN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DOMINICA... GRENADA... GUADELOUPE... MARTINIQUE...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MONTSERRAT... SABA AND SAINT EUSTATIUS... SAINT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BARTHELEMY... SAINT KITTS AND NEVIS... SAINT LUCIA... SINT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MAARTEN... SAINT MARTIN... SAINT VINCENT AND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GRENADINES... AND TURKS AND CAICOS ISLANDS.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ACTUAL AMPLITUDES AT THE COAST MAY VARY FROM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AMPLITUDES DUE TO UNCERTAINTIES IN THE FORECAST AND LOCAL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FEATURES. IN PARTICULAR MAXIMUM TSUNAMI AMPLITUDES ON ATOLLS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 SMALL ISLANDS AND AT LOCATIONS WITH FRINGING OR BARRIER</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REEFS WILL LIKELY BE MUCH SMALLER THAN THE FORECAST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INDICATES.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FOR ALL OTHER AREAS COVERED BY THIS MESSAGE... THERE IS NO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THREAT ALTHOUGH SMALL SEA LEVEL CHANGES MAY OCCUR.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RECOMMENDED ACTIONS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GOVERNMENT AGENCIES RESPONSIBLE FOR THREATENED COASTAL AREAS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SHOULD TAKE ACTION TO INFORM AND INSTRUCT ANY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POPULATIONS AT RISK IN ACCORDANCE WITH THEIR OWN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EVALUATION... PROCEDURES AND THE LEVEL OF THREAT.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LOCATED IN THREATENED COASTAL AREAS SHOULD STAY ALERT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INFORMATION AND FOLLOW INSTRUCTIONS FROM NATIONAL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LOCAL AUTHORITIES.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ESTIMATED TIMES OF ARRIVAL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ESTIMATED TIMES OF ARRIVAL -ETA- OF THE INITIAL TSUNAMI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PLACES WITHIN THREATENED REGIONS ARE GIVEN BELOW. ACTUAL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ARRIVAL TIMES MAY DIFFER AND THE INITIAL WAVE MAY NOT BE THE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LARGEST. A TSUNAMI IS A SERIES OF WAVES AND THE TIME BETWEEN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WAVES CAN BE FIVE MINUTES TO ONE HOUR.</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         REGION             COORDINATES    ETA(UTC)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ALIGANDI         PANAMA             9.2N  78.0W   0019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CARRETO   PANAMA             8.8N  77.6W   0034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CARTAGENA        COLOMBIA          10.4N  75.6W   0040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OBALDIA   PANAMA             8.7N  77.4W   0048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PROVIDENCIA      SAN ANDRES PROVI  12.6N  81.7W   0049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ANDRES       SAN ANDRES PROVI  13.4N  81.4W   0052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COLON            PANAMA             9.4N  79.9W   0054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CARIBANA   COLOMBIA           8.6N  76.9W   0056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LIMON     COSTA RICA        10.0N  83.0W   0100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MARTA      COLOMBIA          11.2N  74.2W   0101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BOCAS DEL TORO   PANAMA             9.4N  82.2W   0112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BARRANQUILLA     COLOMBIA          11.1N  74.9W   0115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JACAMEL          HAITI             18.1N  72.5W   0136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ORANJESTAD       ARUBA             12.5N  70.0W   0148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RIOHACHA         COLOMBIA          11.6N  72.9W   0153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JEREMIE          HAITI             18.6N  74.1W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PUNTA GORDA      NICARAGUA         11.4N  83.8W   0154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CAYMAN BRAC      CAYMAN ISLANDS    19.7N  79.9W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KINGSTON         JAMAICA           17.9N  76.9W   0156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SANTIAGO D CUBA  </a:t>
            </a:r>
            <a:r>
              <a:rPr lang="en-US" altLang="en-US" sz="1000" b="1" dirty="0" err="1">
                <a:solidFill>
                  <a:srgbClr val="000000"/>
                </a:solidFill>
                <a:latin typeface="Courier New" panose="02070309020205020404" pitchFamily="49" charset="0"/>
                <a:cs typeface="Courier New" panose="02070309020205020404" pitchFamily="49" charset="0"/>
              </a:rPr>
              <a:t>CUBA</a:t>
            </a:r>
            <a:r>
              <a:rPr lang="en-US" altLang="en-US" sz="1000" b="1" dirty="0">
                <a:solidFill>
                  <a:srgbClr val="000000"/>
                </a:solidFill>
                <a:latin typeface="Courier New" panose="02070309020205020404" pitchFamily="49" charset="0"/>
                <a:cs typeface="Courier New" panose="02070309020205020404" pitchFamily="49" charset="0"/>
              </a:rPr>
              <a:t>              19.9N  75.8W   0157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ONIMA            BONAIRE           12.3N  68.3W   0158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CAYMAN     </a:t>
            </a:r>
            <a:r>
              <a:rPr lang="en-US" altLang="en-US" sz="1000" b="1" dirty="0" err="1">
                <a:solidFill>
                  <a:srgbClr val="000000"/>
                </a:solidFill>
                <a:latin typeface="Courier New" panose="02070309020205020404" pitchFamily="49" charset="0"/>
                <a:cs typeface="Courier New" panose="02070309020205020404" pitchFamily="49" charset="0"/>
              </a:rPr>
              <a:t>CAYMAN</a:t>
            </a:r>
            <a:r>
              <a:rPr lang="en-US" altLang="en-US" sz="1000" b="1" dirty="0">
                <a:solidFill>
                  <a:srgbClr val="000000"/>
                </a:solidFill>
                <a:latin typeface="Courier New" panose="02070309020205020404" pitchFamily="49" charset="0"/>
                <a:cs typeface="Courier New" panose="02070309020205020404" pitchFamily="49" charset="0"/>
              </a:rPr>
              <a:t> ISLANDS    19.3N  81.3W   0204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SANTO DOMINGO    DOMINICAN REP     18.5N  69.9W   0206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BARACOA          CUBA              20.4N  74.5W   0216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PONCE            PUERTO RICO       18.0N  66.6W   0217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MONTEGO BAY      JAMAICA           18.5N  77.9W   0220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WILLEMSTAD       CURACAO           12.1N  68.9W   0222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GREAT INAGUA     BAHAMAS           20.9N  73.7W   0223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CIENFUEGOS       CUBA              22.0N  80.5W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MAYAGUEZ         PUERTO RICO       18.2N  67.2W   0224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CAP HAITEN       HAITI             19.8N  72.2W   0228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CABO ENGANO      DOMINICAN REP     18.6N  68.3W   0229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CROIX         US VIRGIN ISLAND  17.8N  64.7W   0231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WEST CAICOS      TURKS N CAICOS    21.7N  72.5W   0232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MAIQUETIA        VENEZUELA         10.6N  67.0W   0235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GIBARA           CUBA              21.1N  76.1W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MAYAGUANA        BAHAMAS           22.3N  73.0W   0236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PLATA     DOMINICAN REP     19.8N  70.7W   0239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JUAN         PUERTO RICO       18.5N  66.2W   0242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GRAND TURK       TURKS N CAICOS    21.5N  71.1W   0247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SABA             </a:t>
            </a:r>
            <a:r>
              <a:rPr lang="en-US" altLang="en-US" sz="1000" b="1" dirty="0" err="1">
                <a:solidFill>
                  <a:srgbClr val="000000"/>
                </a:solidFill>
                <a:latin typeface="Courier New" panose="02070309020205020404" pitchFamily="49" charset="0"/>
                <a:cs typeface="Courier New" panose="02070309020205020404" pitchFamily="49" charset="0"/>
              </a:rPr>
              <a:t>SABA</a:t>
            </a:r>
            <a:r>
              <a:rPr lang="en-US" altLang="en-US" sz="1000" b="1" dirty="0">
                <a:solidFill>
                  <a:srgbClr val="000000"/>
                </a:solidFill>
                <a:latin typeface="Courier New" panose="02070309020205020404" pitchFamily="49" charset="0"/>
                <a:cs typeface="Courier New" panose="02070309020205020404" pitchFamily="49" charset="0"/>
              </a:rPr>
              <a:t>              17.6N  63.2W   0251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BASSETERRE       SAINT KITTS       17.3N  62.7W   0253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PLYMOUTH         MONTSERRAT        16.7N  62.2W   0254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LONG ISLAND      BAHAMAS           23.3N  75.1W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SINT EUSTATIUS   SINT EUSTATIUS    17.5N  63.0W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BASSE TERRE      GUADELOUPE        16.0N  61.7W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 SALVADOR     BAHAMAS           24.1N  74.5W   0256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THOMAS        US VIRGIN ISLAND  18.3N  64.9W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PORT AU PRINCE   HAITI             18.5N  72.4W   0257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ROSEAU           DOMINICA          15.3N  61.4W   0258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COZUMEL          MEXICO            20.5N  87.0W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CORTES    HONDURAS          15.9N  88.0W   0259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CASTRIES         SAINT LUCIA       14.0N  61.0W   0300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SIMPSON BAAI     SINT MAARTEN      18.0N  63.1W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KINGSTOWN        SAINT VINCENT     13.1N  61.2W   0301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FORT DE FRANCE   MARTINIQUE        14.6N  61.1W   0305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EXUMA            BAHAMAS           23.6N  75.9W   0306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CUMANA           VENEZUELA         10.5N  64.2W   0307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VALLEY       ANGUILLA          18.3N  63.1W   0309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GEORGES    GRENADA           12.0N  61.8W   0311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CROOKED ISLAND   BAHAMAS           22.7N  74.1W   0311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CAT ISLAND       BAHAMAS           24.4N  75.5W   0315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FAJARDO          PUERTO RICO       18.3N  65.6W   0322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LUCAS       SAINT MARTIN      18.1N  63.0W   0323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ELEUTHERA ISLAN  BAHAMAS           25.2N  76.1W   0323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LA HABANA        CUBA              23.2N  82.4W   0325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GRAND CASE  SAINT MARTIN      18.1N  63.1W   0326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BRIDGETOWN       BARBADOS          13.1N  59.6W   0327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BARTHELEM  SAINT BARTHELEMY  17.9N  62.8W   0328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ANDROS ISLAND    BAHAMAS           25.0N  77.9W   0332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SAINT JOHNS      ANTIGUA           17.1N  61.9W   0333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PALMETTO POINT   BARBUDA           17.6N  61.9W   0336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BAIE BLANCHE     SAINT MARTIN      18.1N  63.0W   0342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NASSAU           BAHAMAS           25.1N  77.4W   0344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TRUJILLO         HONDURAS          15.9N  86.0W   0345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ST JOHN          US VIRGIN ISLAND  18.3N  64.8W   0346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FREEPORT         BAHAMAS           26.5N  78.8W   0356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TORTOLA          BR VIRGIN ISLAND  18.4N  64.6W   0357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ABACO ISLAND     BAHAMAS           26.6N  77.1W   0401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PUNTO FIJO       VENEZUELA         11.7N  70.2W   0408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BELIZE CITY      BELIZE            17.5N  88.2W   0409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BIMINI           BAHAMAS           25.8N  79.3W   0409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SANTA CRZ D SUR  CUBA              20.7N  78.0W   0458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GOLFO VENEZUELA  </a:t>
            </a:r>
            <a:r>
              <a:rPr lang="en-US" altLang="en-US" sz="1000" b="1" dirty="0" err="1">
                <a:solidFill>
                  <a:srgbClr val="000000"/>
                </a:solidFill>
                <a:latin typeface="Courier New" panose="02070309020205020404" pitchFamily="49" charset="0"/>
                <a:cs typeface="Courier New" panose="02070309020205020404" pitchFamily="49" charset="0"/>
              </a:rPr>
              <a:t>VENEZUELA</a:t>
            </a:r>
            <a:r>
              <a:rPr lang="en-US" altLang="en-US" sz="1000" b="1" dirty="0">
                <a:solidFill>
                  <a:srgbClr val="000000"/>
                </a:solidFill>
                <a:latin typeface="Courier New" panose="02070309020205020404" pitchFamily="49" charset="0"/>
                <a:cs typeface="Courier New" panose="02070309020205020404" pitchFamily="49" charset="0"/>
              </a:rPr>
              <a:t>         11.4N  71.2W   0507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PUERTO CABEZAS   NICARAGUA         14.0N  83.4W   0542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NUEVA GERONA     CUBA              21.9N  82.8W   0615 12/02</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PORLAMAR         VENEZUELA         10.9N  63.8W   0631 12/02</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POTENTIAL IMPACTS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 TSUNAMI IS A SERIES OF WAVES. THE TIME BETWEEN WAVE CRESTS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CAN VARY FROM 5 MINUTES TO AN HOUR. THE HAZARD MAY PERSIST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FOR MANY HOURS OR LONGER AFTER THE INITIAL WAVE.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VARY SIGNIFICANTLY FROM ONE SECTION OF COAST TO</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NEXT DUE TO LOCAL BATHYMETRY AND THE SHAPE AND ELEVATION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OF THE SHORELINE.</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IMPACTS CAN ALSO VARY DEPENDING UPON THE STATE OF THE TIDE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TIME OF THE MAXIMUM TSUNAMI WAVES.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PERSONS CAUGHT IN THE WATER OF A TSUNAMI MAY DROWN... BE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CRUSHED BY DEBRIS IN THE WATER... OR BE SWEPT OUT TO SEA.</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TSUNAMI OBSERVATIONS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FOLLOWING ARE TSUNAMI WAVE OBSERVATIONS FROM COASTAL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AND/OR DEEP-OCEAN SEA LEVEL GAUGES AT THE INDICATED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LOCATIONS. THE MAXIMUM TSUNAMI HEIGHT IS MEASURED WITH</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RESPECT TO THE NORMAL TIDE LEVEL.</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GAUGE      TIME OF   MAXIMUM     WAVE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COORDINATES   MEASURE   TSUNAMI   PERIOD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GAUGE LOCATION        LAT   LON     (UTC)     HEIGHT    (MIN)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EL PORVENIR PM        9.6N  78.9W    0027   7.27M/23.9FT  16</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NEXT UPDATE AND ADDITIONAL INFORMATION</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THE NEXT MESSAGE WILL BE ISSUED IN ONE HOUR... OR SOONER IF</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SITUATION WARRANTS.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AUTHORITATIVE INFORMATION ABOUT THE EARTHQUAKE FROM THE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GEOLOGICAL SURVEY CAN BE FOUND ON THE INTERNET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EARTHQUAKE.USGS.GOV/EARTHQUAKES -ALL IN LOWERCASE LETTERS-.</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FURTHER INFORMATION ABOUT THIS EVENT MAY BE FOUND AT</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PTWC.WEATHER.GOV AND AT WWW.TSUNAMI.GOV.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PUERTO RICO... THE U.S. VIRGIN ISLANDS...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AND THE BRITISH VIRGIN ISLANDS SHOULD REFER TO U.S. NATIONAL</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TSUNAMI WARNING CENTER MESSAGES SPECIFICALLY FOR THOSE</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PLACES THAT CAN BE FOUND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 COASTAL REGIONS OF THE US GULF COAST... US EAST COAST... AND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THE MARITIME PROVINCES OF CANADA SHOULD REFER TO U.S.</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NATIONAL TSUNAMI WARNING CENTER MESSAGES THAT CAN BE FOUND</a:t>
            </a: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    AT NTWC.ARH.NOAA.GOV.</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a:p>
            <a:pPr algn="l" eaLnBrk="1" hangingPunct="1"/>
            <a:r>
              <a:rPr lang="en-US" altLang="en-US" sz="1000" b="1" dirty="0">
                <a:solidFill>
                  <a:srgbClr val="000000"/>
                </a:solidFill>
                <a:latin typeface="Courier New" panose="02070309020205020404" pitchFamily="49" charset="0"/>
                <a:cs typeface="Courier New" panose="02070309020205020404" pitchFamily="49" charset="0"/>
              </a:rPr>
              <a:t>$$</a:t>
            </a:r>
          </a:p>
          <a:p>
            <a:pPr algn="l" eaLnBrk="1" hangingPunct="1"/>
            <a:endParaRPr lang="en-US" altLang="en-US" sz="1000" b="1" dirty="0">
              <a:solidFill>
                <a:srgbClr val="000000"/>
              </a:solidFill>
              <a:latin typeface="Courier New" panose="02070309020205020404" pitchFamily="49" charset="0"/>
              <a:cs typeface="Courier New" panose="02070309020205020404" pitchFamily="49" charset="0"/>
            </a:endParaRPr>
          </a:p>
        </p:txBody>
      </p:sp>
      <p:sp>
        <p:nvSpPr>
          <p:cNvPr id="66564" name="Rectangle 10"/>
          <p:cNvSpPr>
            <a:spLocks noChangeArrowheads="1"/>
          </p:cNvSpPr>
          <p:nvPr/>
        </p:nvSpPr>
        <p:spPr bwMode="auto">
          <a:xfrm>
            <a:off x="323805" y="6125336"/>
            <a:ext cx="3386666" cy="619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1700" i="1" dirty="0">
                <a:solidFill>
                  <a:srgbClr val="0000FF"/>
                </a:solidFill>
              </a:rPr>
              <a:t>PTWC guidance information to           Country TWFP/NTWC</a:t>
            </a:r>
          </a:p>
        </p:txBody>
      </p:sp>
      <p:sp>
        <p:nvSpPr>
          <p:cNvPr id="13" name="Rectangle 12"/>
          <p:cNvSpPr/>
          <p:nvPr/>
        </p:nvSpPr>
        <p:spPr>
          <a:xfrm>
            <a:off x="3962401" y="1000124"/>
            <a:ext cx="5359400" cy="6315076"/>
          </a:xfrm>
          <a:prstGeom prst="rect">
            <a:avLst/>
          </a:prstGeom>
          <a:solidFill>
            <a:srgbClr val="FFAFAF">
              <a:alpha val="20000"/>
            </a:srgbClr>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5018" tIns="47510" rIns="95018" bIns="47510" anchor="ctr"/>
          <a:lstStyle/>
          <a:p>
            <a:endParaRPr lang="en-US" sz="1900">
              <a:solidFill>
                <a:srgbClr val="FFFFFF"/>
              </a:solidFill>
            </a:endParaRPr>
          </a:p>
        </p:txBody>
      </p:sp>
      <p:sp>
        <p:nvSpPr>
          <p:cNvPr id="8" name="TextBox 7"/>
          <p:cNvSpPr txBox="1"/>
          <p:nvPr/>
        </p:nvSpPr>
        <p:spPr>
          <a:xfrm>
            <a:off x="91485" y="6574679"/>
            <a:ext cx="3532249" cy="1200329"/>
          </a:xfrm>
          <a:prstGeom prst="rect">
            <a:avLst/>
          </a:prstGeom>
          <a:noFill/>
        </p:spPr>
        <p:txBody>
          <a:bodyPr wrap="none" rtlCol="0">
            <a:spAutoFit/>
          </a:bodyPr>
          <a:lstStyle/>
          <a:p>
            <a:r>
              <a:rPr lang="en-US" sz="2800" dirty="0">
                <a:solidFill>
                  <a:srgbClr val="CC0000"/>
                </a:solidFill>
              </a:rPr>
              <a:t>Posted on Tsunami.gov</a:t>
            </a:r>
            <a:endParaRPr lang="en-US" sz="1800" dirty="0">
              <a:solidFill>
                <a:srgbClr val="CC0000"/>
              </a:solidFill>
            </a:endParaRPr>
          </a:p>
          <a:p>
            <a:endParaRPr lang="en-US" dirty="0"/>
          </a:p>
        </p:txBody>
      </p:sp>
    </p:spTree>
    <p:extLst>
      <p:ext uri="{BB962C8B-B14F-4D97-AF65-F5344CB8AC3E}">
        <p14:creationId xmlns:p14="http://schemas.microsoft.com/office/powerpoint/2010/main" val="345955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9" name="Rectangle 1"/>
          <p:cNvSpPr>
            <a:spLocks noChangeArrowheads="1"/>
          </p:cNvSpPr>
          <p:nvPr/>
        </p:nvSpPr>
        <p:spPr bwMode="auto">
          <a:xfrm>
            <a:off x="539329" y="415292"/>
            <a:ext cx="8622665" cy="6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40" tIns="47520" rIns="95040" bIns="4752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ts val="624"/>
              </a:spcBef>
              <a:spcAft>
                <a:spcPts val="624"/>
              </a:spcAft>
            </a:pPr>
            <a:r>
              <a:rPr lang="en-US" altLang="en-US" sz="3300" b="1" dirty="0">
                <a:solidFill>
                  <a:srgbClr val="B90000"/>
                </a:solidFill>
                <a:cs typeface="Arial" pitchFamily="34" charset="0"/>
              </a:rPr>
              <a:t>Graphical Product:  Deep-Ocean Forecast</a:t>
            </a:r>
          </a:p>
        </p:txBody>
      </p:sp>
      <p:sp>
        <p:nvSpPr>
          <p:cNvPr id="6" name="Rectangle 5"/>
          <p:cNvSpPr/>
          <p:nvPr/>
        </p:nvSpPr>
        <p:spPr>
          <a:xfrm>
            <a:off x="2826280" y="6129057"/>
            <a:ext cx="5708120" cy="923330"/>
          </a:xfrm>
          <a:prstGeom prst="rect">
            <a:avLst/>
          </a:prstGeom>
          <a:solidFill>
            <a:srgbClr val="FFFEDE"/>
          </a:solidFill>
        </p:spPr>
        <p:txBody>
          <a:bodyPr wrap="square">
            <a:spAutoFit/>
          </a:bodyPr>
          <a:lstStyle/>
          <a:p>
            <a:pPr algn="l"/>
            <a:r>
              <a:rPr lang="en-US" sz="1800" b="1" dirty="0">
                <a:latin typeface="+mn-lt"/>
              </a:rPr>
              <a:t>This map should not be used to estimate coastal amplitudes or impacts.  Deep-ocean amplitudes are usually much smaller than coastal amplitudes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7025" y="1281545"/>
            <a:ext cx="6994524" cy="4831844"/>
          </a:xfrm>
          <a:prstGeom prst="rect">
            <a:avLst/>
          </a:prstGeom>
        </p:spPr>
      </p:pic>
      <p:sp>
        <p:nvSpPr>
          <p:cNvPr id="70657" name="Rectangle 5"/>
          <p:cNvSpPr>
            <a:spLocks noChangeArrowheads="1"/>
          </p:cNvSpPr>
          <p:nvPr/>
        </p:nvSpPr>
        <p:spPr bwMode="auto">
          <a:xfrm>
            <a:off x="118534" y="1365195"/>
            <a:ext cx="2184400" cy="5235817"/>
          </a:xfrm>
          <a:prstGeom prst="rect">
            <a:avLst/>
          </a:prstGeom>
          <a:noFill/>
          <a:ln w="3175">
            <a:noFill/>
            <a:miter lim="800000"/>
            <a:headEnd/>
            <a:tailEnd/>
          </a:ln>
          <a:extLst/>
        </p:spPr>
        <p:txBody>
          <a:bodyPr wrap="square" lIns="95018" tIns="47510" rIns="95018" bIns="47510">
            <a:spAutoFit/>
          </a:bodyPr>
          <a:lstStyle>
            <a:lvl1pPr marL="273050" indent="-273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ts val="600"/>
              </a:spcBef>
              <a:spcAft>
                <a:spcPts val="1800"/>
              </a:spcAft>
              <a:buFont typeface="Arial" pitchFamily="34" charset="0"/>
              <a:buChar char="•"/>
            </a:pPr>
            <a:r>
              <a:rPr lang="en-US" altLang="en-US" sz="2100" b="1" dirty="0">
                <a:solidFill>
                  <a:srgbClr val="0000FF"/>
                </a:solidFill>
                <a:cs typeface="Arial" pitchFamily="34" charset="0"/>
              </a:rPr>
              <a:t>Tsunami Travel Time contours (assumes point source)</a:t>
            </a:r>
          </a:p>
          <a:p>
            <a:pPr algn="l" eaLnBrk="1" hangingPunct="1">
              <a:spcBef>
                <a:spcPts val="600"/>
              </a:spcBef>
              <a:spcAft>
                <a:spcPts val="1800"/>
              </a:spcAft>
              <a:buFont typeface="Arial" pitchFamily="34" charset="0"/>
              <a:buChar char="•"/>
            </a:pPr>
            <a:r>
              <a:rPr lang="en-US" altLang="en-US" sz="2100" b="1" dirty="0">
                <a:solidFill>
                  <a:srgbClr val="0000FF"/>
                </a:solidFill>
                <a:cs typeface="Arial" pitchFamily="34" charset="0"/>
              </a:rPr>
              <a:t>Color range scaled so red / white show maxima</a:t>
            </a:r>
          </a:p>
          <a:p>
            <a:pPr algn="l" eaLnBrk="1" hangingPunct="1">
              <a:spcBef>
                <a:spcPts val="600"/>
              </a:spcBef>
              <a:spcAft>
                <a:spcPts val="1800"/>
              </a:spcAft>
              <a:buFont typeface="Arial" pitchFamily="34" charset="0"/>
              <a:buChar char="•"/>
            </a:pPr>
            <a:r>
              <a:rPr lang="en-US" altLang="en-US" sz="2100" b="1" dirty="0">
                <a:solidFill>
                  <a:srgbClr val="0000FF"/>
                </a:solidFill>
                <a:cs typeface="Arial" pitchFamily="34" charset="0"/>
              </a:rPr>
              <a:t>Shaded textures show energy distribution</a:t>
            </a:r>
          </a:p>
        </p:txBody>
      </p:sp>
    </p:spTree>
    <p:extLst>
      <p:ext uri="{BB962C8B-B14F-4D97-AF65-F5344CB8AC3E}">
        <p14:creationId xmlns:p14="http://schemas.microsoft.com/office/powerpoint/2010/main" val="359298201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
          <p:cNvSpPr>
            <a:spLocks noChangeArrowheads="1"/>
          </p:cNvSpPr>
          <p:nvPr/>
        </p:nvSpPr>
        <p:spPr bwMode="auto">
          <a:xfrm>
            <a:off x="525042" y="401006"/>
            <a:ext cx="8622665" cy="6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40" tIns="47520" rIns="95040" bIns="4752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ts val="624"/>
              </a:spcBef>
              <a:spcAft>
                <a:spcPts val="624"/>
              </a:spcAft>
            </a:pPr>
            <a:r>
              <a:rPr lang="en-US" altLang="en-US" sz="3300" b="1" dirty="0">
                <a:solidFill>
                  <a:srgbClr val="B90000"/>
                </a:solidFill>
                <a:cs typeface="Arial" pitchFamily="34" charset="0"/>
              </a:rPr>
              <a:t>Graphical Product:  Coastal Forecast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1720" y="1282410"/>
            <a:ext cx="6924729" cy="4783629"/>
          </a:xfrm>
          <a:prstGeom prst="rect">
            <a:avLst/>
          </a:prstGeom>
        </p:spPr>
      </p:pic>
      <p:sp>
        <p:nvSpPr>
          <p:cNvPr id="7" name="Rectangle 5"/>
          <p:cNvSpPr>
            <a:spLocks noChangeArrowheads="1"/>
          </p:cNvSpPr>
          <p:nvPr/>
        </p:nvSpPr>
        <p:spPr bwMode="auto">
          <a:xfrm>
            <a:off x="-1" y="1345781"/>
            <a:ext cx="3064934" cy="5789814"/>
          </a:xfrm>
          <a:prstGeom prst="rect">
            <a:avLst/>
          </a:prstGeom>
          <a:solidFill>
            <a:schemeClr val="bg1"/>
          </a:solidFill>
          <a:ln w="3175">
            <a:noFill/>
            <a:miter lim="800000"/>
            <a:headEnd/>
            <a:tailEnd/>
          </a:ln>
          <a:extLst/>
        </p:spPr>
        <p:txBody>
          <a:bodyPr wrap="square" lIns="95018" tIns="47510" rIns="95018" bIns="47510">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ts val="600"/>
              </a:spcBef>
              <a:spcAft>
                <a:spcPts val="900"/>
              </a:spcAft>
              <a:buFont typeface="Arial" pitchFamily="34" charset="0"/>
              <a:buChar char="•"/>
            </a:pPr>
            <a:r>
              <a:rPr lang="en-US" altLang="en-US" sz="2000" b="1" dirty="0">
                <a:solidFill>
                  <a:srgbClr val="0000FF"/>
                </a:solidFill>
                <a:cs typeface="Arial" pitchFamily="34" charset="0"/>
              </a:rPr>
              <a:t>Green’s Law used to propagate off-shore, deep-ocean to coast</a:t>
            </a:r>
          </a:p>
          <a:p>
            <a:pPr algn="l" eaLnBrk="1" hangingPunct="1">
              <a:spcBef>
                <a:spcPts val="600"/>
              </a:spcBef>
              <a:spcAft>
                <a:spcPts val="900"/>
              </a:spcAft>
              <a:buFont typeface="Arial" pitchFamily="34" charset="0"/>
              <a:buChar char="•"/>
            </a:pPr>
            <a:r>
              <a:rPr lang="en-US" altLang="en-US" sz="2000" b="1" dirty="0">
                <a:solidFill>
                  <a:srgbClr val="0000FF"/>
                </a:solidFill>
                <a:cs typeface="Arial" pitchFamily="34" charset="0"/>
              </a:rPr>
              <a:t>Tsunami Travel Time contours (assumes point source)</a:t>
            </a:r>
          </a:p>
          <a:p>
            <a:pPr algn="l" eaLnBrk="1" hangingPunct="1">
              <a:spcBef>
                <a:spcPts val="600"/>
              </a:spcBef>
              <a:spcAft>
                <a:spcPts val="900"/>
              </a:spcAft>
              <a:buFont typeface="Arial" pitchFamily="34" charset="0"/>
              <a:buChar char="•"/>
            </a:pPr>
            <a:r>
              <a:rPr lang="en-US" altLang="en-US" sz="2000" b="1" dirty="0">
                <a:solidFill>
                  <a:srgbClr val="0000FF"/>
                </a:solidFill>
                <a:cs typeface="Arial" pitchFamily="34" charset="0"/>
              </a:rPr>
              <a:t>Tsunami Wave Amplitudes at designated coastal forecast points (Green’s Law)</a:t>
            </a:r>
          </a:p>
          <a:p>
            <a:pPr algn="l" eaLnBrk="1" hangingPunct="1">
              <a:spcBef>
                <a:spcPts val="600"/>
              </a:spcBef>
              <a:spcAft>
                <a:spcPts val="900"/>
              </a:spcAft>
              <a:buFont typeface="Arial" pitchFamily="34" charset="0"/>
              <a:buChar char="•"/>
            </a:pPr>
            <a:r>
              <a:rPr lang="en-US" altLang="en-US" sz="2000" b="1" dirty="0">
                <a:solidFill>
                  <a:srgbClr val="0000FF"/>
                </a:solidFill>
                <a:cs typeface="Arial" pitchFamily="34" charset="0"/>
              </a:rPr>
              <a:t>Shaded textures show energy distribution</a:t>
            </a:r>
          </a:p>
          <a:p>
            <a:pPr algn="l" eaLnBrk="1" hangingPunct="1">
              <a:spcBef>
                <a:spcPts val="600"/>
              </a:spcBef>
              <a:spcAft>
                <a:spcPts val="900"/>
              </a:spcAft>
              <a:buFont typeface="Arial" pitchFamily="34" charset="0"/>
              <a:buChar char="•"/>
            </a:pPr>
            <a:r>
              <a:rPr lang="en-US" altLang="en-US" sz="2000" b="1" dirty="0">
                <a:solidFill>
                  <a:srgbClr val="0000FF"/>
                </a:solidFill>
                <a:cs typeface="Arial" pitchFamily="34" charset="0"/>
              </a:rPr>
              <a:t>Caribbean-wide, sub-region plot</a:t>
            </a:r>
          </a:p>
        </p:txBody>
      </p:sp>
      <p:sp>
        <p:nvSpPr>
          <p:cNvPr id="8" name="Rectangle 7"/>
          <p:cNvSpPr/>
          <p:nvPr/>
        </p:nvSpPr>
        <p:spPr>
          <a:xfrm>
            <a:off x="2658533" y="5990811"/>
            <a:ext cx="6502399" cy="1138773"/>
          </a:xfrm>
          <a:prstGeom prst="rect">
            <a:avLst/>
          </a:prstGeom>
          <a:solidFill>
            <a:srgbClr val="FFFEDE"/>
          </a:solidFill>
        </p:spPr>
        <p:txBody>
          <a:bodyPr wrap="square">
            <a:spAutoFit/>
          </a:bodyPr>
          <a:lstStyle/>
          <a:p>
            <a:pPr algn="l"/>
            <a:r>
              <a:rPr lang="en-US" sz="1700" b="1" dirty="0">
                <a:latin typeface="+mn-lt"/>
              </a:rPr>
              <a:t>Actual amplitudes at the coast may vary from forecast amplitudes due to uncertainties in the forecast and local features.  In particular, maximum tsunami amplitudes on atolls will likely be much smaller than the forecast indicates.</a:t>
            </a:r>
          </a:p>
        </p:txBody>
      </p:sp>
    </p:spTree>
    <p:extLst>
      <p:ext uri="{BB962C8B-B14F-4D97-AF65-F5344CB8AC3E}">
        <p14:creationId xmlns:p14="http://schemas.microsoft.com/office/powerpoint/2010/main" val="240038467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0" y="243842"/>
            <a:ext cx="9533466" cy="6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40" tIns="47520" rIns="95040" bIns="4752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spcBef>
                <a:spcPts val="624"/>
              </a:spcBef>
              <a:spcAft>
                <a:spcPts val="624"/>
              </a:spcAft>
            </a:pPr>
            <a:r>
              <a:rPr lang="en-US" altLang="en-US" sz="3300" b="1" dirty="0">
                <a:solidFill>
                  <a:srgbClr val="B90000"/>
                </a:solidFill>
                <a:cs typeface="Arial" pitchFamily="34" charset="0"/>
              </a:rPr>
              <a:t>Graphical Product:  Coastal Forecast Polygon</a:t>
            </a:r>
            <a:endParaRPr lang="en-US" altLang="en-US" sz="2100" b="1" dirty="0">
              <a:solidFill>
                <a:srgbClr val="B90000"/>
              </a:solidFill>
              <a:cs typeface="Arial"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7629" y="1193272"/>
            <a:ext cx="7682705" cy="5121803"/>
          </a:xfrm>
          <a:prstGeom prst="rect">
            <a:avLst/>
          </a:prstGeom>
        </p:spPr>
      </p:pic>
      <p:sp>
        <p:nvSpPr>
          <p:cNvPr id="7" name="Rectangle 6"/>
          <p:cNvSpPr/>
          <p:nvPr/>
        </p:nvSpPr>
        <p:spPr>
          <a:xfrm>
            <a:off x="0" y="1513312"/>
            <a:ext cx="2184400" cy="4097043"/>
          </a:xfrm>
          <a:prstGeom prst="rect">
            <a:avLst/>
          </a:prstGeom>
          <a:noFill/>
          <a:ln>
            <a:noFill/>
          </a:ln>
        </p:spPr>
        <p:txBody>
          <a:bodyPr wrap="square" lIns="95018" tIns="47510" rIns="95018" bIns="47510">
            <a:spAutoFit/>
          </a:bodyPr>
          <a:lstStyle/>
          <a:p>
            <a:pPr marL="285054" indent="-285054" algn="l" fontAlgn="auto">
              <a:spcBef>
                <a:spcPts val="600"/>
              </a:spcBef>
              <a:spcAft>
                <a:spcPts val="1800"/>
              </a:spcAft>
              <a:buFont typeface="Arial"/>
              <a:buChar char="•"/>
              <a:defRPr/>
            </a:pPr>
            <a:r>
              <a:rPr lang="en-US" sz="2000" b="1" dirty="0">
                <a:solidFill>
                  <a:srgbClr val="0000FF"/>
                </a:solidFill>
                <a:latin typeface="Arial"/>
                <a:ea typeface="ＭＳ Ｐゴシック" pitchFamily="34" charset="-128"/>
                <a:cs typeface="Arial"/>
              </a:rPr>
              <a:t>Threat level for designated forecast zones     (based on geographical, geopolitical)</a:t>
            </a:r>
          </a:p>
          <a:p>
            <a:pPr marL="285054" indent="-285054" algn="l" fontAlgn="auto">
              <a:spcBef>
                <a:spcPts val="600"/>
              </a:spcBef>
              <a:spcAft>
                <a:spcPts val="1800"/>
              </a:spcAft>
              <a:buFont typeface="Arial"/>
              <a:buChar char="•"/>
              <a:defRPr/>
            </a:pPr>
            <a:r>
              <a:rPr lang="en-US" sz="2000" b="1" dirty="0">
                <a:solidFill>
                  <a:srgbClr val="0000FF"/>
                </a:solidFill>
                <a:latin typeface="Arial"/>
                <a:ea typeface="ＭＳ Ｐゴシック" pitchFamily="34" charset="-128"/>
                <a:cs typeface="Arial"/>
              </a:rPr>
              <a:t>Grey-shaded textures shows bathymetry</a:t>
            </a:r>
          </a:p>
        </p:txBody>
      </p:sp>
      <p:sp>
        <p:nvSpPr>
          <p:cNvPr id="8" name="Rectangle 7"/>
          <p:cNvSpPr/>
          <p:nvPr/>
        </p:nvSpPr>
        <p:spPr>
          <a:xfrm>
            <a:off x="1887005" y="6114871"/>
            <a:ext cx="7434795" cy="1138773"/>
          </a:xfrm>
          <a:prstGeom prst="rect">
            <a:avLst/>
          </a:prstGeom>
          <a:solidFill>
            <a:srgbClr val="FFFEDE"/>
          </a:solidFill>
        </p:spPr>
        <p:txBody>
          <a:bodyPr wrap="square">
            <a:spAutoFit/>
          </a:bodyPr>
          <a:lstStyle/>
          <a:p>
            <a:pPr algn="l"/>
            <a:r>
              <a:rPr lang="en-US" sz="1700" b="1" dirty="0">
                <a:latin typeface="+mn-lt"/>
              </a:rPr>
              <a:t>Actual amplitudes at the coast may vary from forecast amplitudes due to uncertainties in the forecast and local features.  In particular, maximum tsunami amplitudes on atolls will likely be much smaller than the forecast indicates.</a:t>
            </a:r>
          </a:p>
        </p:txBody>
      </p:sp>
    </p:spTree>
    <p:extLst>
      <p:ext uri="{BB962C8B-B14F-4D97-AF65-F5344CB8AC3E}">
        <p14:creationId xmlns:p14="http://schemas.microsoft.com/office/powerpoint/2010/main" val="171051364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extBox 3"/>
          <p:cNvSpPr txBox="1">
            <a:spLocks noChangeArrowheads="1"/>
          </p:cNvSpPr>
          <p:nvPr/>
        </p:nvSpPr>
        <p:spPr bwMode="auto">
          <a:xfrm>
            <a:off x="14567" y="162563"/>
            <a:ext cx="8544983" cy="6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700" b="1" dirty="0">
                <a:solidFill>
                  <a:srgbClr val="B90000"/>
                </a:solidFill>
                <a:cs typeface="Arial" pitchFamily="34" charset="0"/>
              </a:rPr>
              <a:t>Text File:  Forecast Polygon Table</a:t>
            </a:r>
          </a:p>
        </p:txBody>
      </p:sp>
      <p:sp>
        <p:nvSpPr>
          <p:cNvPr id="5" name="Rectangle 4"/>
          <p:cNvSpPr/>
          <p:nvPr/>
        </p:nvSpPr>
        <p:spPr>
          <a:xfrm>
            <a:off x="1" y="1144272"/>
            <a:ext cx="9321799" cy="2381189"/>
          </a:xfrm>
          <a:prstGeom prst="rect">
            <a:avLst/>
          </a:prstGeom>
          <a:solidFill>
            <a:schemeClr val="bg1"/>
          </a:solidFill>
        </p:spPr>
        <p:txBody>
          <a:bodyPr wrap="square" lIns="95018" tIns="47510" rIns="95018" bIns="47510">
            <a:spAutoFit/>
          </a:bodyPr>
          <a:lstStyle/>
          <a:p>
            <a:pPr marL="285054" indent="-285054" algn="l" fontAlgn="auto">
              <a:spcBef>
                <a:spcPts val="600"/>
              </a:spcBef>
              <a:spcAft>
                <a:spcPts val="200"/>
              </a:spcAft>
              <a:buFont typeface="Arial"/>
              <a:buChar char="•"/>
              <a:defRPr/>
            </a:pPr>
            <a:r>
              <a:rPr lang="en-US" sz="1800" b="1" dirty="0">
                <a:solidFill>
                  <a:srgbClr val="0000FF"/>
                </a:solidFill>
                <a:latin typeface="Arial"/>
                <a:ea typeface="ＭＳ Ｐゴシック" pitchFamily="34" charset="-128"/>
                <a:cs typeface="Arial"/>
              </a:rPr>
              <a:t>Coastal and Deep-Ocean Forecasts for polygons</a:t>
            </a:r>
          </a:p>
          <a:p>
            <a:pPr marL="285054" indent="-285054" algn="l" fontAlgn="auto">
              <a:spcBef>
                <a:spcPts val="600"/>
              </a:spcBef>
              <a:spcAft>
                <a:spcPts val="200"/>
              </a:spcAft>
              <a:buFont typeface="Arial"/>
              <a:buChar char="•"/>
              <a:defRPr/>
            </a:pPr>
            <a:r>
              <a:rPr lang="en-US" sz="1800" b="1" dirty="0">
                <a:solidFill>
                  <a:srgbClr val="0000FF"/>
                </a:solidFill>
                <a:latin typeface="Arial"/>
                <a:ea typeface="ＭＳ Ｐゴシック" pitchFamily="34" charset="-128"/>
                <a:cs typeface="Arial"/>
              </a:rPr>
              <a:t>Includes statistics giving uncertainty / quality estimate.  </a:t>
            </a:r>
          </a:p>
          <a:p>
            <a:pPr marL="285054" indent="-285054" algn="l" fontAlgn="auto">
              <a:spcBef>
                <a:spcPts val="600"/>
              </a:spcBef>
              <a:spcAft>
                <a:spcPts val="200"/>
              </a:spcAft>
              <a:buFont typeface="Arial"/>
              <a:buChar char="•"/>
              <a:defRPr/>
            </a:pPr>
            <a:r>
              <a:rPr lang="en-US" sz="1800" b="1" dirty="0">
                <a:solidFill>
                  <a:srgbClr val="0000FF"/>
                </a:solidFill>
                <a:latin typeface="Arial"/>
                <a:ea typeface="ＭＳ Ｐゴシック" pitchFamily="34" charset="-128"/>
                <a:cs typeface="Arial"/>
              </a:rPr>
              <a:t>E.g., for each polygon (comprised of # forecast points),   max / mean / median / standard deviation of coastal and offshore (deep-ocean) wave amplitude for that polygon</a:t>
            </a:r>
          </a:p>
          <a:p>
            <a:pPr marL="285054" indent="-285054" algn="l" fontAlgn="auto">
              <a:spcBef>
                <a:spcPts val="600"/>
              </a:spcBef>
              <a:spcAft>
                <a:spcPts val="200"/>
              </a:spcAft>
              <a:buFont typeface="Arial"/>
              <a:buChar char="•"/>
              <a:defRPr/>
            </a:pPr>
            <a:r>
              <a:rPr lang="en-US" sz="1800" b="1" dirty="0">
                <a:solidFill>
                  <a:srgbClr val="0000FF"/>
                </a:solidFill>
                <a:latin typeface="Arial"/>
                <a:ea typeface="ＭＳ Ｐゴシック" pitchFamily="34" charset="-128"/>
                <a:cs typeface="Arial"/>
              </a:rPr>
              <a:t>Complements </a:t>
            </a:r>
            <a:r>
              <a:rPr lang="en-US" sz="1800" b="1" dirty="0" err="1">
                <a:solidFill>
                  <a:srgbClr val="0000FF"/>
                </a:solidFill>
                <a:latin typeface="Arial"/>
                <a:ea typeface="ＭＳ Ｐゴシック" pitchFamily="34" charset="-128"/>
                <a:cs typeface="Arial"/>
              </a:rPr>
              <a:t>GoogleEarth</a:t>
            </a:r>
            <a:r>
              <a:rPr lang="en-US" sz="1800" b="1" dirty="0">
                <a:solidFill>
                  <a:srgbClr val="0000FF"/>
                </a:solidFill>
                <a:latin typeface="Arial"/>
                <a:ea typeface="ＭＳ Ｐゴシック" pitchFamily="34" charset="-128"/>
                <a:cs typeface="Arial"/>
              </a:rPr>
              <a:t> .</a:t>
            </a:r>
            <a:r>
              <a:rPr lang="en-US" sz="1800" b="1" dirty="0" err="1">
                <a:solidFill>
                  <a:srgbClr val="0000FF"/>
                </a:solidFill>
                <a:latin typeface="Arial"/>
                <a:ea typeface="ＭＳ Ｐゴシック" pitchFamily="34" charset="-128"/>
                <a:cs typeface="Arial"/>
              </a:rPr>
              <a:t>kmz</a:t>
            </a:r>
            <a:r>
              <a:rPr lang="en-US" sz="1800" b="1" dirty="0">
                <a:solidFill>
                  <a:srgbClr val="0000FF"/>
                </a:solidFill>
                <a:latin typeface="Arial"/>
                <a:ea typeface="ＭＳ Ｐゴシック" pitchFamily="34" charset="-128"/>
                <a:cs typeface="Arial"/>
              </a:rPr>
              <a:t> tool - can show value variation from point-to-point. </a:t>
            </a:r>
          </a:p>
        </p:txBody>
      </p:sp>
      <p:pic>
        <p:nvPicPr>
          <p:cNvPr id="78851" name="Picture 6" descr="NOAAlogoclr-[Conver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7302" y="162563"/>
            <a:ext cx="684570"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2900" y="3310468"/>
            <a:ext cx="8643937" cy="11018401"/>
          </a:xfrm>
          <a:prstGeom prst="rect">
            <a:avLst/>
          </a:prstGeom>
          <a:noFill/>
        </p:spPr>
        <p:txBody>
          <a:bodyPr wrap="square" rtlCol="0">
            <a:spAutoFit/>
          </a:bodyPr>
          <a:lstStyle/>
          <a:p>
            <a:r>
              <a:rPr lang="en-US" sz="1000" b="1" dirty="0">
                <a:latin typeface="Courier New" panose="02070309020205020404" pitchFamily="49" charset="0"/>
                <a:cs typeface="Courier New" panose="02070309020205020404" pitchFamily="49" charset="0"/>
              </a:rPr>
              <a:t>PTWC TABLE OF FORECAST STATISTICS FOR REGIONAL POLYGONS - RUN ID 20151202204949</a:t>
            </a:r>
          </a:p>
          <a:p>
            <a:r>
              <a:rPr lang="en-US" sz="1000" b="1" dirty="0">
                <a:latin typeface="Courier New" panose="02070309020205020404" pitchFamily="49" charset="0"/>
                <a:cs typeface="Courier New" panose="02070309020205020404" pitchFamily="49" charset="0"/>
              </a:rPr>
              <a:t>(for internal use only - not for distribution)</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Earthquake - Origin: 12/02/2015 00:00:00 UTC  Coordinates: 10.0N  78.5W  Depth: 020km  Magnitude: 8.4</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This table is issued for information only in support the UNESCO/IOC Tsunami and Other Coastal Hazards</a:t>
            </a:r>
          </a:p>
          <a:p>
            <a:r>
              <a:rPr lang="en-US" sz="1000" b="1" dirty="0">
                <a:latin typeface="Courier New" panose="02070309020205020404" pitchFamily="49" charset="0"/>
                <a:cs typeface="Courier New" panose="02070309020205020404" pitchFamily="49" charset="0"/>
              </a:rPr>
              <a:t>Warning System for the Caribbean and Adjacent Regions and is meant for national authorities in each</a:t>
            </a:r>
          </a:p>
          <a:p>
            <a:r>
              <a:rPr lang="en-US" sz="1000" b="1" dirty="0">
                <a:latin typeface="Courier New" panose="02070309020205020404" pitchFamily="49" charset="0"/>
                <a:cs typeface="Courier New" panose="02070309020205020404" pitchFamily="49" charset="0"/>
              </a:rPr>
              <a:t>country of that system. National authorities will determine the appropriate level of alert for each</a:t>
            </a:r>
          </a:p>
          <a:p>
            <a:r>
              <a:rPr lang="en-US" sz="1000" b="1" dirty="0">
                <a:latin typeface="Courier New" panose="02070309020205020404" pitchFamily="49" charset="0"/>
                <a:cs typeface="Courier New" panose="02070309020205020404" pitchFamily="49" charset="0"/>
              </a:rPr>
              <a:t>country and may issue additional or more refined information.</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Actual amplitudes at the coast may vary from forecast amplitudes due to uncertainties in the forecast and</a:t>
            </a:r>
          </a:p>
          <a:p>
            <a:r>
              <a:rPr lang="en-US" sz="1000" b="1" dirty="0">
                <a:latin typeface="Courier New" panose="02070309020205020404" pitchFamily="49" charset="0"/>
                <a:cs typeface="Courier New" panose="02070309020205020404" pitchFamily="49" charset="0"/>
              </a:rPr>
              <a:t>local features. In particular, maximum tsunami amplitudes on small islands will likely be much smaller</a:t>
            </a:r>
          </a:p>
          <a:p>
            <a:r>
              <a:rPr lang="en-US" sz="1000" b="1" dirty="0">
                <a:latin typeface="Courier New" panose="02070309020205020404" pitchFamily="49" charset="0"/>
                <a:cs typeface="Courier New" panose="02070309020205020404" pitchFamily="49" charset="0"/>
              </a:rPr>
              <a:t>than the forecast indicates.</a:t>
            </a:r>
          </a:p>
          <a:p>
            <a:endParaRPr lang="en-US" sz="1000" b="1" dirty="0">
              <a:latin typeface="Courier New" panose="02070309020205020404" pitchFamily="49" charset="0"/>
              <a:cs typeface="Courier New" panose="02070309020205020404" pitchFamily="49" charset="0"/>
            </a:endParaRPr>
          </a:p>
          <a:p>
            <a:r>
              <a:rPr lang="en-US" sz="1000" b="1" dirty="0">
                <a:latin typeface="Courier New" panose="02070309020205020404" pitchFamily="49" charset="0"/>
                <a:cs typeface="Courier New" panose="02070309020205020404" pitchFamily="49" charset="0"/>
              </a:rPr>
              <a:t>                                        Coastal Forecast (meters)       Offshore Forecast (meters)    Total</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Region_Name</a:t>
            </a:r>
            <a:r>
              <a:rPr lang="en-US" sz="1000" b="1" dirty="0">
                <a:latin typeface="Courier New" panose="02070309020205020404" pitchFamily="49" charset="0"/>
                <a:cs typeface="Courier New" panose="02070309020205020404" pitchFamily="49" charset="0"/>
              </a:rPr>
              <a:t>  Maximum  Mean  Median   STD     Maximum  Mean  Median   STD    Points</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Caribbean_Coast_of_Panama</a:t>
            </a:r>
            <a:r>
              <a:rPr lang="en-US" sz="1000" b="1" dirty="0">
                <a:latin typeface="Courier New" panose="02070309020205020404" pitchFamily="49" charset="0"/>
                <a:cs typeface="Courier New" panose="02070309020205020404" pitchFamily="49" charset="0"/>
              </a:rPr>
              <a:t>    8.3    3.50   2.50   2.30       5.1    1.90   1.50   1.20      179</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Caribbean_Coast_of_Haiti</a:t>
            </a:r>
            <a:r>
              <a:rPr lang="en-US" sz="1000" b="1" dirty="0">
                <a:latin typeface="Courier New" panose="02070309020205020404" pitchFamily="49" charset="0"/>
                <a:cs typeface="Courier New" panose="02070309020205020404" pitchFamily="49" charset="0"/>
              </a:rPr>
              <a:t>    4.9    2.90   2.90   0.70       2.0    0.92   0.85   0.33       89</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Caribbean_Coast_of_Cuba</a:t>
            </a:r>
            <a:r>
              <a:rPr lang="en-US" sz="1000" b="1" dirty="0">
                <a:latin typeface="Courier New" panose="02070309020205020404" pitchFamily="49" charset="0"/>
                <a:cs typeface="Courier New" panose="02070309020205020404" pitchFamily="49" charset="0"/>
              </a:rPr>
              <a:t>    3.5    0.85   0.53   0.84       1.9    0.26   0.17   0.24      472</a:t>
            </a:r>
          </a:p>
          <a:p>
            <a:r>
              <a:rPr lang="en-US" sz="1000" b="1" dirty="0">
                <a:latin typeface="Courier New" panose="02070309020205020404" pitchFamily="49" charset="0"/>
                <a:cs typeface="Courier New" panose="02070309020205020404" pitchFamily="49" charset="0"/>
              </a:rPr>
              <a:t>                              Jamaica    3.4    1.80   1.50   0.73       2.8    0.79   0.71   0.43      146</a:t>
            </a:r>
          </a:p>
          <a:p>
            <a:r>
              <a:rPr lang="en-US" sz="1000" b="1" dirty="0" err="1">
                <a:latin typeface="Courier New" panose="02070309020205020404" pitchFamily="49" charset="0"/>
                <a:cs typeface="Courier New" panose="02070309020205020404" pitchFamily="49" charset="0"/>
              </a:rPr>
              <a:t>Caribbean_Coast_of_Dominican_Republic</a:t>
            </a:r>
            <a:r>
              <a:rPr lang="en-US" sz="1000" b="1" dirty="0">
                <a:latin typeface="Courier New" panose="02070309020205020404" pitchFamily="49" charset="0"/>
                <a:cs typeface="Courier New" panose="02070309020205020404" pitchFamily="49" charset="0"/>
              </a:rPr>
              <a:t>    3.2    2.20   2.20   0.53       3.2    1.20   1.00   0.60      148</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Caribbean_Coast_of_Colombia</a:t>
            </a:r>
            <a:r>
              <a:rPr lang="en-US" sz="1000" b="1" dirty="0">
                <a:latin typeface="Courier New" panose="02070309020205020404" pitchFamily="49" charset="0"/>
                <a:cs typeface="Courier New" panose="02070309020205020404" pitchFamily="49" charset="0"/>
              </a:rPr>
              <a:t>    2.6    1.90   1.90   0.32       2.7    1.20   1.20   0.39      255</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Puerto_Rico_and_Virgin_Islands</a:t>
            </a:r>
            <a:r>
              <a:rPr lang="en-US" sz="1000" b="1" dirty="0">
                <a:latin typeface="Courier New" panose="02070309020205020404" pitchFamily="49" charset="0"/>
                <a:cs typeface="Courier New" panose="02070309020205020404" pitchFamily="49" charset="0"/>
              </a:rPr>
              <a:t>    2.1    0.81   0.67   0.39       1.5    0.44   0.34   0.29      189</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Gulf_of_Gonave_Coast_of_Haiti</a:t>
            </a:r>
            <a:r>
              <a:rPr lang="en-US" sz="1000" b="1" dirty="0">
                <a:latin typeface="Courier New" panose="02070309020205020404" pitchFamily="49" charset="0"/>
                <a:cs typeface="Courier New" panose="02070309020205020404" pitchFamily="49" charset="0"/>
              </a:rPr>
              <a:t>    2.1    1.40   1.40   0.29       1.9    0.54   0.46   0.31      139</a:t>
            </a:r>
          </a:p>
          <a:p>
            <a:r>
              <a:rPr lang="en-US" sz="1000" b="1" dirty="0">
                <a:latin typeface="Courier New" panose="02070309020205020404" pitchFamily="49" charset="0"/>
                <a:cs typeface="Courier New" panose="02070309020205020404" pitchFamily="49" charset="0"/>
              </a:rPr>
              <a:t>                              Bahamas    1.9    0.16   0.06   0.27       1.1    0.09   0.03   0.15      442</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Caribbean_Coast_of_Costa_Rica</a:t>
            </a:r>
            <a:r>
              <a:rPr lang="en-US" sz="1000" b="1" dirty="0">
                <a:latin typeface="Courier New" panose="02070309020205020404" pitchFamily="49" charset="0"/>
                <a:cs typeface="Courier New" panose="02070309020205020404" pitchFamily="49" charset="0"/>
              </a:rPr>
              <a:t>    1.5    1.30   1.30   0.15       1.2    0.82   0.79   0.18       48</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Western_Coast_of_Venezuela</a:t>
            </a:r>
            <a:r>
              <a:rPr lang="en-US" sz="1000" b="1" dirty="0">
                <a:latin typeface="Courier New" panose="02070309020205020404" pitchFamily="49" charset="0"/>
                <a:cs typeface="Courier New" panose="02070309020205020404" pitchFamily="49" charset="0"/>
              </a:rPr>
              <a:t>    1.4    0.77   0.72   0.19       0.86   0.48   0.50   0.15      100</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Atlantic_Coast_of_Haiti</a:t>
            </a:r>
            <a:r>
              <a:rPr lang="en-US" sz="1000" b="1" dirty="0">
                <a:latin typeface="Courier New" panose="02070309020205020404" pitchFamily="49" charset="0"/>
                <a:cs typeface="Courier New" panose="02070309020205020404" pitchFamily="49" charset="0"/>
              </a:rPr>
              <a:t>    1.4    0.84   0.73   0.27       0.99   0.33   0.29   0.15       66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Caribbean_Coast_of_Nicaragua</a:t>
            </a:r>
            <a:r>
              <a:rPr lang="en-US" sz="1000" b="1" dirty="0">
                <a:latin typeface="Courier New" panose="02070309020205020404" pitchFamily="49" charset="0"/>
                <a:cs typeface="Courier New" panose="02070309020205020404" pitchFamily="49" charset="0"/>
              </a:rPr>
              <a:t>    1.4    1.20   1.20   0.11       0.81   0.43   0.42   0.13      139</a:t>
            </a:r>
          </a:p>
          <a:p>
            <a:r>
              <a:rPr lang="en-US" sz="1000" b="1" dirty="0">
                <a:latin typeface="Courier New" panose="02070309020205020404" pitchFamily="49" charset="0"/>
                <a:cs typeface="Courier New" panose="02070309020205020404" pitchFamily="49" charset="0"/>
              </a:rPr>
              <a:t>                              Curacao    1.2    0.77   0.66   0.23       0.62   0.29   0.27   0.11       27</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Atlantic_Coast_of_Dominican_Republic</a:t>
            </a:r>
            <a:r>
              <a:rPr lang="en-US" sz="1000" b="1" dirty="0">
                <a:latin typeface="Courier New" panose="02070309020205020404" pitchFamily="49" charset="0"/>
                <a:cs typeface="Courier New" panose="02070309020205020404" pitchFamily="49" charset="0"/>
              </a:rPr>
              <a:t>    1.1    0.35   0.32   0.17       1.8    0.24   0.16   0.27      129</a:t>
            </a:r>
          </a:p>
          <a:p>
            <a:r>
              <a:rPr lang="en-US" sz="1000" b="1" dirty="0">
                <a:latin typeface="Courier New" panose="02070309020205020404" pitchFamily="49" charset="0"/>
                <a:cs typeface="Courier New" panose="02070309020205020404" pitchFamily="49" charset="0"/>
              </a:rPr>
              <a:t>                                Aruba    1.1    0.98   0.99   0.11       0.80   0.46   0.39   0.17        8</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San_Andres_and_Providencia</a:t>
            </a:r>
            <a:r>
              <a:rPr lang="en-US" sz="1000" b="1" dirty="0">
                <a:latin typeface="Courier New" panose="02070309020205020404" pitchFamily="49" charset="0"/>
                <a:cs typeface="Courier New" panose="02070309020205020404" pitchFamily="49" charset="0"/>
              </a:rPr>
              <a:t>    1.1    1.10   1.10   0.02       0.50   0.50   0.50   0.00        4</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Atlantic_Coast_of_Cuba</a:t>
            </a:r>
            <a:r>
              <a:rPr lang="en-US" sz="1000" b="1" dirty="0">
                <a:latin typeface="Courier New" panose="02070309020205020404" pitchFamily="49" charset="0"/>
                <a:cs typeface="Courier New" panose="02070309020205020404" pitchFamily="49" charset="0"/>
              </a:rPr>
              <a:t>    1.0    0.18   0.11   0.21       0.47   0.07   0.03   0.09      267</a:t>
            </a:r>
          </a:p>
          <a:p>
            <a:r>
              <a:rPr lang="en-US" sz="1000" b="1" dirty="0">
                <a:latin typeface="Courier New" panose="02070309020205020404" pitchFamily="49" charset="0"/>
                <a:cs typeface="Courier New" panose="02070309020205020404" pitchFamily="49" charset="0"/>
              </a:rPr>
              <a:t>                              Bonaire    0.88   0.70   0.67   0.08       0.67   0.40   0.38   0.16       15</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Saint_Lucia</a:t>
            </a:r>
            <a:r>
              <a:rPr lang="en-US" sz="1000" b="1" dirty="0">
                <a:latin typeface="Courier New" panose="02070309020205020404" pitchFamily="49" charset="0"/>
                <a:cs typeface="Courier New" panose="02070309020205020404" pitchFamily="49" charset="0"/>
              </a:rPr>
              <a:t>    0.85   0.53   0.54   0.18       0.42   0.21   0.19   0.09       26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Saba_and_Saint_Eustatius</a:t>
            </a:r>
            <a:r>
              <a:rPr lang="en-US" sz="1000" b="1" dirty="0">
                <a:latin typeface="Courier New" panose="02070309020205020404" pitchFamily="49" charset="0"/>
                <a:cs typeface="Courier New" panose="02070309020205020404" pitchFamily="49" charset="0"/>
              </a:rPr>
              <a:t>    0.83   0.49   0.42   0.14       0.24   0.14   0.12   0.05        8</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Saint_Vincent_and_the_Grenadines</a:t>
            </a:r>
            <a:r>
              <a:rPr lang="en-US" sz="1000" b="1" dirty="0">
                <a:latin typeface="Courier New" panose="02070309020205020404" pitchFamily="49" charset="0"/>
                <a:cs typeface="Courier New" panose="02070309020205020404" pitchFamily="49" charset="0"/>
              </a:rPr>
              <a:t>    0.77   0.62   0.62   0.09       0.48   0.25   0.23   0.10       33</a:t>
            </a:r>
          </a:p>
          <a:p>
            <a:r>
              <a:rPr lang="en-US" sz="1000" b="1" dirty="0">
                <a:latin typeface="Courier New" panose="02070309020205020404" pitchFamily="49" charset="0"/>
                <a:cs typeface="Courier New" panose="02070309020205020404" pitchFamily="49" charset="0"/>
              </a:rPr>
              <a:t>                           Martinique    0.75   0.48   0.49   0.14       0.52   0.21   0.20   0.09       41</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Saint_Kitts_and_Nevis</a:t>
            </a:r>
            <a:r>
              <a:rPr lang="en-US" sz="1000" b="1" dirty="0">
                <a:latin typeface="Courier New" panose="02070309020205020404" pitchFamily="49" charset="0"/>
                <a:cs typeface="Courier New" panose="02070309020205020404" pitchFamily="49" charset="0"/>
              </a:rPr>
              <a:t>    0.74   0.54   0.53   0.16       0.47   0.21   0.19   0.10       29</a:t>
            </a:r>
          </a:p>
          <a:p>
            <a:r>
              <a:rPr lang="en-US" sz="1000" b="1" dirty="0">
                <a:latin typeface="Courier New" panose="02070309020205020404" pitchFamily="49" charset="0"/>
                <a:cs typeface="Courier New" panose="02070309020205020404" pitchFamily="49" charset="0"/>
              </a:rPr>
              <a:t>                           Guadeloupe    0.70   0.48   0.48   0.14       0.69   0.20   0.17   0.10       71</a:t>
            </a:r>
          </a:p>
          <a:p>
            <a:r>
              <a:rPr lang="en-US" sz="1000" b="1" dirty="0">
                <a:latin typeface="Courier New" panose="02070309020205020404" pitchFamily="49" charset="0"/>
                <a:cs typeface="Courier New" panose="02070309020205020404" pitchFamily="49" charset="0"/>
              </a:rPr>
              <a:t>                             Anguilla    0.69   0.50   0.50   0.10       0.99   0.51   0.45   0.20        8</a:t>
            </a:r>
          </a:p>
          <a:p>
            <a:r>
              <a:rPr lang="en-US" sz="1000" b="1" dirty="0">
                <a:latin typeface="Courier New" panose="02070309020205020404" pitchFamily="49" charset="0"/>
                <a:cs typeface="Courier New" panose="02070309020205020404" pitchFamily="49" charset="0"/>
              </a:rPr>
              <a:t>                           Montserrat    0.64   0.53   0.55   0.08       0.43   0.22   0.16   0.10       11</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Central_Coast_of_Venezuela</a:t>
            </a:r>
            <a:r>
              <a:rPr lang="en-US" sz="1000" b="1" dirty="0">
                <a:latin typeface="Courier New" panose="02070309020205020404" pitchFamily="49" charset="0"/>
                <a:cs typeface="Courier New" panose="02070309020205020404" pitchFamily="49" charset="0"/>
              </a:rPr>
              <a:t>    0.62   0.34   0.32   0.13       0.70   0.17   0.15   0.09      244</a:t>
            </a:r>
          </a:p>
          <a:p>
            <a:r>
              <a:rPr lang="en-US" sz="1000" b="1" dirty="0">
                <a:latin typeface="Courier New" panose="02070309020205020404" pitchFamily="49" charset="0"/>
                <a:cs typeface="Courier New" panose="02070309020205020404" pitchFamily="49" charset="0"/>
              </a:rPr>
              <a:t>                              Grenada    0.62   0.42   0.45   0.14       0.72   0.26   0.23   0.15       29</a:t>
            </a:r>
          </a:p>
          <a:p>
            <a:r>
              <a:rPr lang="en-US" sz="1000" b="1" dirty="0">
                <a:latin typeface="Courier New" panose="02070309020205020404" pitchFamily="49" charset="0"/>
                <a:cs typeface="Courier New" panose="02070309020205020404" pitchFamily="49" charset="0"/>
              </a:rPr>
              <a:t>                             Dominica    0.61   0.47   0.48   0.09       0.30   0.13   0.13   0.05       31</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Cayman_Islands</a:t>
            </a:r>
            <a:r>
              <a:rPr lang="en-US" sz="1000" b="1" dirty="0">
                <a:latin typeface="Courier New" panose="02070309020205020404" pitchFamily="49" charset="0"/>
                <a:cs typeface="Courier New" panose="02070309020205020404" pitchFamily="49" charset="0"/>
              </a:rPr>
              <a:t>    0.61   0.54   0.53   0.07       0.44   0.30   0.24   0.12        5</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Gulf_of_Mexico_Coast_of_Cuba</a:t>
            </a:r>
            <a:r>
              <a:rPr lang="en-US" sz="1000" b="1" dirty="0">
                <a:latin typeface="Courier New" panose="02070309020205020404" pitchFamily="49" charset="0"/>
                <a:cs typeface="Courier New" panose="02070309020205020404" pitchFamily="49" charset="0"/>
              </a:rPr>
              <a:t>    0.52   0.07   0.05   0.06       0.09   0.02   0.02   0.02      119</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Antigua_and_Barbuda</a:t>
            </a:r>
            <a:r>
              <a:rPr lang="en-US" sz="1000" b="1" dirty="0">
                <a:latin typeface="Courier New" panose="02070309020205020404" pitchFamily="49" charset="0"/>
                <a:cs typeface="Courier New" panose="02070309020205020404" pitchFamily="49" charset="0"/>
              </a:rPr>
              <a:t>    0.51   0.32   0.25   0.12       0.54   0.23   0.19   0.13       28</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Turks_and_Caicos_Islands</a:t>
            </a:r>
            <a:r>
              <a:rPr lang="en-US" sz="1000" b="1" dirty="0">
                <a:latin typeface="Courier New" panose="02070309020205020404" pitchFamily="49" charset="0"/>
                <a:cs typeface="Courier New" panose="02070309020205020404" pitchFamily="49" charset="0"/>
              </a:rPr>
              <a:t>    0.49   0.25   0.23   0.10       0.34   0.13   0.12   0.06       46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Quintana_Roo_Mexico</a:t>
            </a:r>
            <a:r>
              <a:rPr lang="en-US" sz="1000" b="1" dirty="0">
                <a:latin typeface="Courier New" panose="02070309020205020404" pitchFamily="49" charset="0"/>
                <a:cs typeface="Courier New" panose="02070309020205020404" pitchFamily="49" charset="0"/>
              </a:rPr>
              <a:t>    0.49   0.24   0.28   0.12       0.81   0.12   0.11   0.10      166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Sint_Maarten</a:t>
            </a:r>
            <a:r>
              <a:rPr lang="en-US" sz="1000" b="1" dirty="0">
                <a:latin typeface="Courier New" panose="02070309020205020404" pitchFamily="49" charset="0"/>
                <a:cs typeface="Courier New" panose="02070309020205020404" pitchFamily="49" charset="0"/>
              </a:rPr>
              <a:t>    0.47   0.43   0.42   0.02       0.60   0.35   0.27   0.18        6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Saint_Barthelemy</a:t>
            </a:r>
            <a:r>
              <a:rPr lang="en-US" sz="1000" b="1" dirty="0">
                <a:latin typeface="Courier New" panose="02070309020205020404" pitchFamily="49" charset="0"/>
                <a:cs typeface="Courier New" panose="02070309020205020404" pitchFamily="49" charset="0"/>
              </a:rPr>
              <a:t>    0.45   0.37   0.42   0.09       0.36   0.29   0.26   0.05        6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Saint_Martin</a:t>
            </a:r>
            <a:r>
              <a:rPr lang="en-US" sz="1000" b="1" dirty="0">
                <a:latin typeface="Courier New" panose="02070309020205020404" pitchFamily="49" charset="0"/>
                <a:cs typeface="Courier New" panose="02070309020205020404" pitchFamily="49" charset="0"/>
              </a:rPr>
              <a:t>    0.42   0.42   0.42   0.00       0.42   0.34   0.32   0.06        3</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Caribbean_Coast_of_Honduras</a:t>
            </a:r>
            <a:r>
              <a:rPr lang="en-US" sz="1000" b="1" dirty="0">
                <a:latin typeface="Courier New" panose="02070309020205020404" pitchFamily="49" charset="0"/>
                <a:cs typeface="Courier New" panose="02070309020205020404" pitchFamily="49" charset="0"/>
              </a:rPr>
              <a:t>    0.40   0.27   0.24   0.08       0.64   0.16   0.13   0.10      185</a:t>
            </a:r>
          </a:p>
          <a:p>
            <a:r>
              <a:rPr lang="en-US" sz="1000" b="1" dirty="0">
                <a:latin typeface="Courier New" panose="02070309020205020404" pitchFamily="49" charset="0"/>
                <a:cs typeface="Courier New" panose="02070309020205020404" pitchFamily="49" charset="0"/>
              </a:rPr>
              <a:t>                             Barbados    0.34   0.22   0.22   0.05       0.16   0.09   0.09   0.03       22</a:t>
            </a:r>
          </a:p>
          <a:p>
            <a:r>
              <a:rPr lang="en-US" sz="1000" b="1" dirty="0">
                <a:latin typeface="Courier New" panose="02070309020205020404" pitchFamily="49" charset="0"/>
                <a:cs typeface="Courier New" panose="02070309020205020404" pitchFamily="49" charset="0"/>
              </a:rPr>
              <a:t>                               Belize    0.31   0.23   0.23   0.03       0.38   0.08   0.07   0.05       90</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Trinidad_and_Tobago</a:t>
            </a:r>
            <a:r>
              <a:rPr lang="en-US" sz="1000" b="1" dirty="0">
                <a:latin typeface="Courier New" panose="02070309020205020404" pitchFamily="49" charset="0"/>
                <a:cs typeface="Courier New" panose="02070309020205020404" pitchFamily="49" charset="0"/>
              </a:rPr>
              <a:t>    0.21   0.15   0.16   0.05       0.19   0.09   0.08   0.04       77</a:t>
            </a:r>
          </a:p>
          <a:p>
            <a:r>
              <a:rPr lang="en-US" sz="1000" b="1" dirty="0">
                <a:latin typeface="Courier New" panose="02070309020205020404" pitchFamily="49" charset="0"/>
                <a:cs typeface="Courier New" panose="02070309020205020404" pitchFamily="49" charset="0"/>
              </a:rPr>
              <a:t>                              Bermuda    0.18   0.17   0.16   0.01       0.17   0.08   0.06   0.04        7</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Caribbean_Coast_of_Guatemala</a:t>
            </a:r>
            <a:r>
              <a:rPr lang="en-US" sz="1000" b="1" dirty="0">
                <a:latin typeface="Courier New" panose="02070309020205020404" pitchFamily="49" charset="0"/>
                <a:cs typeface="Courier New" panose="02070309020205020404" pitchFamily="49" charset="0"/>
              </a:rPr>
              <a:t>    0.18   0.18   0.18   0.01       0.20   0.07   0.06   0.04       13</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Yucatan_Mexico</a:t>
            </a:r>
            <a:r>
              <a:rPr lang="en-US" sz="1000" b="1" dirty="0">
                <a:latin typeface="Courier New" panose="02070309020205020404" pitchFamily="49" charset="0"/>
                <a:cs typeface="Courier New" panose="02070309020205020404" pitchFamily="49" charset="0"/>
              </a:rPr>
              <a:t>    0.14   0.04   0.01   0.05       0.08   0.01   0.01   0.01       59</a:t>
            </a:r>
          </a:p>
          <a:p>
            <a:r>
              <a:rPr lang="en-US" sz="1000" b="1" dirty="0">
                <a:latin typeface="Courier New" panose="02070309020205020404" pitchFamily="49" charset="0"/>
                <a:cs typeface="Courier New" panose="02070309020205020404" pitchFamily="49" charset="0"/>
              </a:rPr>
              <a:t>                               Guyana    0.14   0.09   0.09   0.02       0.08   0.02   0.02   0.01      101</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Atlantic_Coast_of_Venezuela</a:t>
            </a:r>
            <a:r>
              <a:rPr lang="en-US" sz="1000" b="1" dirty="0">
                <a:latin typeface="Courier New" panose="02070309020205020404" pitchFamily="49" charset="0"/>
                <a:cs typeface="Courier New" panose="02070309020205020404" pitchFamily="49" charset="0"/>
              </a:rPr>
              <a:t>    0.13   0.10   0.12   0.02       0.07   0.03   0.03   0.01       82</a:t>
            </a:r>
          </a:p>
          <a:p>
            <a:r>
              <a:rPr lang="en-US" sz="1000" b="1" dirty="0">
                <a:latin typeface="Courier New" panose="02070309020205020404" pitchFamily="49" charset="0"/>
                <a:cs typeface="Courier New" panose="02070309020205020404" pitchFamily="49" charset="0"/>
              </a:rPr>
              <a:t>                        Mainland-Gulf    0.10   0.03   0.02   0.02       0.09   0.01   0.01   0.01     1147</a:t>
            </a:r>
          </a:p>
          <a:p>
            <a:r>
              <a:rPr lang="en-US" sz="1000" b="1" dirty="0">
                <a:latin typeface="Courier New" panose="02070309020205020404" pitchFamily="49" charset="0"/>
                <a:cs typeface="Courier New" panose="02070309020205020404" pitchFamily="49" charset="0"/>
              </a:rPr>
              <a:t>                             Suriname    0.08   0.07   0.07   0.00       0.03   0.01   0.01   0.00      109</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French_Guyane</a:t>
            </a:r>
            <a:r>
              <a:rPr lang="en-US" sz="1000" b="1" dirty="0">
                <a:latin typeface="Courier New" panose="02070309020205020404" pitchFamily="49" charset="0"/>
                <a:cs typeface="Courier New" panose="02070309020205020404" pitchFamily="49" charset="0"/>
              </a:rPr>
              <a:t>    0.08   0.02   0.02   0.01       0.02   0.01   0.01   0.00       84</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Amapa_Brazil</a:t>
            </a:r>
            <a:r>
              <a:rPr lang="en-US" sz="1000" b="1" dirty="0">
                <a:latin typeface="Courier New" panose="02070309020205020404" pitchFamily="49" charset="0"/>
                <a:cs typeface="Courier New" panose="02070309020205020404" pitchFamily="49" charset="0"/>
              </a:rPr>
              <a:t>    0.02   0.02   0.02   0.00       0.01   0.01   0.01   0.00       45</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Tamaulipas_Mexico</a:t>
            </a:r>
            <a:r>
              <a:rPr lang="en-US" sz="1000" b="1" dirty="0">
                <a:latin typeface="Courier New" panose="02070309020205020404" pitchFamily="49" charset="0"/>
                <a:cs typeface="Courier New" panose="02070309020205020404" pitchFamily="49" charset="0"/>
              </a:rPr>
              <a:t>    0.01   0.01   0.01   0.00      126</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Veracruz_Mexico</a:t>
            </a:r>
            <a:r>
              <a:rPr lang="en-US" sz="1000" b="1" dirty="0">
                <a:latin typeface="Courier New" panose="02070309020205020404" pitchFamily="49" charset="0"/>
                <a:cs typeface="Courier New" panose="02070309020205020404" pitchFamily="49" charset="0"/>
              </a:rPr>
              <a:t>    0.01   0.01   0.01   0.00      152</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Tabasco_and_Campeche_Mexico</a:t>
            </a:r>
            <a:r>
              <a:rPr lang="en-US" sz="1000" b="1" dirty="0">
                <a:latin typeface="Courier New" panose="02070309020205020404" pitchFamily="49" charset="0"/>
                <a:cs typeface="Courier New" panose="02070309020205020404" pitchFamily="49" charset="0"/>
              </a:rPr>
              <a:t>    0.01   0.01   0.01   0.00      183</a:t>
            </a:r>
          </a:p>
          <a:p>
            <a:endParaRPr lang="en-US" sz="1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7392329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852572"/>
            <a:ext cx="9321800" cy="447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898" name="TextBox 4"/>
          <p:cNvSpPr txBox="1">
            <a:spLocks noChangeArrowheads="1"/>
          </p:cNvSpPr>
          <p:nvPr/>
        </p:nvSpPr>
        <p:spPr bwMode="auto">
          <a:xfrm>
            <a:off x="500076" y="371477"/>
            <a:ext cx="6415087" cy="6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3700" b="1" dirty="0" err="1">
                <a:solidFill>
                  <a:srgbClr val="B90000"/>
                </a:solidFill>
                <a:cs typeface="Arial" pitchFamily="34" charset="0"/>
              </a:rPr>
              <a:t>kmz</a:t>
            </a:r>
            <a:r>
              <a:rPr lang="en-US" altLang="en-US" sz="3700" b="1" dirty="0">
                <a:solidFill>
                  <a:srgbClr val="B90000"/>
                </a:solidFill>
                <a:cs typeface="Arial" pitchFamily="34" charset="0"/>
              </a:rPr>
              <a:t> file in Google Earth</a:t>
            </a:r>
          </a:p>
        </p:txBody>
      </p:sp>
      <p:pic>
        <p:nvPicPr>
          <p:cNvPr id="80900" name="Picture 14" descr="NOAAlogoclr-[Converte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7302" y="162563"/>
            <a:ext cx="684570"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5"/>
          <p:cNvSpPr txBox="1">
            <a:spLocks noChangeArrowheads="1"/>
          </p:cNvSpPr>
          <p:nvPr/>
        </p:nvSpPr>
        <p:spPr bwMode="auto">
          <a:xfrm>
            <a:off x="7758219" y="1435948"/>
            <a:ext cx="1320588" cy="2250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n-US" altLang="en-US" sz="2000" b="1" dirty="0">
                <a:solidFill>
                  <a:srgbClr val="0000FF"/>
                </a:solidFill>
                <a:cs typeface="Arial" pitchFamily="34" charset="0"/>
              </a:rPr>
              <a:t>Mouse-over balloon gives value of forecast point.  </a:t>
            </a:r>
          </a:p>
        </p:txBody>
      </p:sp>
      <p:cxnSp>
        <p:nvCxnSpPr>
          <p:cNvPr id="16" name="Straight Arrow Connector 15"/>
          <p:cNvCxnSpPr/>
          <p:nvPr/>
        </p:nvCxnSpPr>
        <p:spPr>
          <a:xfrm flipH="1">
            <a:off x="7112847" y="2526457"/>
            <a:ext cx="388408" cy="193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904" name="TextBox 10"/>
          <p:cNvSpPr txBox="1">
            <a:spLocks noChangeArrowheads="1"/>
          </p:cNvSpPr>
          <p:nvPr/>
        </p:nvSpPr>
        <p:spPr bwMode="auto">
          <a:xfrm>
            <a:off x="118534" y="1713652"/>
            <a:ext cx="2019723" cy="1634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2000" b="1" dirty="0">
                <a:solidFill>
                  <a:srgbClr val="0000FF"/>
                </a:solidFill>
                <a:cs typeface="Arial" pitchFamily="34" charset="0"/>
              </a:rPr>
              <a:t>Forecast computed for model grid points nearest the coast.  </a:t>
            </a:r>
          </a:p>
        </p:txBody>
      </p:sp>
      <p:cxnSp>
        <p:nvCxnSpPr>
          <p:cNvPr id="20" name="Straight Arrow Connector 19"/>
          <p:cNvCxnSpPr/>
          <p:nvPr/>
        </p:nvCxnSpPr>
        <p:spPr>
          <a:xfrm>
            <a:off x="2255734" y="5428826"/>
            <a:ext cx="318133" cy="3115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906" name="TextBox 12"/>
          <p:cNvSpPr txBox="1">
            <a:spLocks noChangeArrowheads="1"/>
          </p:cNvSpPr>
          <p:nvPr/>
        </p:nvSpPr>
        <p:spPr bwMode="auto">
          <a:xfrm>
            <a:off x="1380067" y="6357478"/>
            <a:ext cx="7620000" cy="957722"/>
          </a:xfrm>
          <a:prstGeom prst="rect">
            <a:avLst/>
          </a:prstGeom>
          <a:solidFill>
            <a:srgbClr val="FFEEA6"/>
          </a:solidFill>
          <a:ln>
            <a:noFill/>
          </a:ln>
          <a:extLst/>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indent="-457200" algn="l" eaLnBrk="1" hangingPunct="1">
              <a:buFont typeface="Wingdings" charset="2"/>
              <a:buChar char="Ø"/>
            </a:pPr>
            <a:r>
              <a:rPr lang="en-US" altLang="en-US" sz="2700" b="1" dirty="0">
                <a:solidFill>
                  <a:srgbClr val="0000FF"/>
                </a:solidFill>
                <a:cs typeface="Arial" pitchFamily="34" charset="0"/>
              </a:rPr>
              <a:t>Zoom in to area of interest</a:t>
            </a:r>
          </a:p>
          <a:p>
            <a:pPr indent="-457200" algn="l" eaLnBrk="1" hangingPunct="1">
              <a:buFont typeface="Wingdings" charset="2"/>
              <a:buChar char="Ø"/>
            </a:pPr>
            <a:r>
              <a:rPr lang="en-US" altLang="en-US" sz="2700" b="1" dirty="0">
                <a:solidFill>
                  <a:srgbClr val="0000FF"/>
                </a:solidFill>
                <a:cs typeface="Arial" pitchFamily="34" charset="0"/>
              </a:rPr>
              <a:t>Trends more important than individual </a:t>
            </a:r>
            <a:r>
              <a:rPr lang="en-US" altLang="en-US" sz="2700" b="1" dirty="0" err="1">
                <a:solidFill>
                  <a:srgbClr val="0000FF"/>
                </a:solidFill>
                <a:cs typeface="Arial" pitchFamily="34" charset="0"/>
              </a:rPr>
              <a:t>pts</a:t>
            </a:r>
            <a:endParaRPr lang="en-US" altLang="en-US" sz="2700" b="1" dirty="0">
              <a:solidFill>
                <a:srgbClr val="0000FF"/>
              </a:solidFill>
              <a:cs typeface="Arial" pitchFamily="34" charset="0"/>
            </a:endParaRPr>
          </a:p>
        </p:txBody>
      </p:sp>
      <p:sp>
        <p:nvSpPr>
          <p:cNvPr id="12" name="TextBox 8"/>
          <p:cNvSpPr txBox="1">
            <a:spLocks noChangeArrowheads="1"/>
          </p:cNvSpPr>
          <p:nvPr/>
        </p:nvSpPr>
        <p:spPr bwMode="auto">
          <a:xfrm>
            <a:off x="0" y="4602482"/>
            <a:ext cx="3251200" cy="711501"/>
          </a:xfrm>
          <a:prstGeom prst="rect">
            <a:avLst/>
          </a:prstGeom>
          <a:solidFill>
            <a:schemeClr val="bg1"/>
          </a:solidFill>
          <a:ln>
            <a:noFill/>
          </a:ln>
          <a:extLst/>
        </p:spPr>
        <p:txBody>
          <a:bodyPr wrap="square" lIns="95018" tIns="47510" rIns="95018" bIns="4751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2000" b="1" dirty="0">
                <a:solidFill>
                  <a:srgbClr val="0000FF"/>
                </a:solidFill>
                <a:cs typeface="Arial" pitchFamily="34" charset="0"/>
              </a:rPr>
              <a:t>Color-scale indicates values of forecast points.  </a:t>
            </a:r>
          </a:p>
        </p:txBody>
      </p:sp>
    </p:spTree>
    <p:extLst>
      <p:ext uri="{BB962C8B-B14F-4D97-AF65-F5344CB8AC3E}">
        <p14:creationId xmlns:p14="http://schemas.microsoft.com/office/powerpoint/2010/main" val="236566625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947" y="3300984"/>
          <a:ext cx="9321800" cy="3681984"/>
        </p:xfrm>
        <a:graphic>
          <a:graphicData uri="http://schemas.openxmlformats.org/drawingml/2006/table">
            <a:tbl>
              <a:tblPr/>
              <a:tblGrid>
                <a:gridCol w="1553633">
                  <a:extLst>
                    <a:ext uri="{9D8B030D-6E8A-4147-A177-3AD203B41FA5}">
                      <a16:colId xmlns:a16="http://schemas.microsoft.com/office/drawing/2014/main" xmlns="" val="20000"/>
                    </a:ext>
                  </a:extLst>
                </a:gridCol>
                <a:gridCol w="7768167">
                  <a:extLst>
                    <a:ext uri="{9D8B030D-6E8A-4147-A177-3AD203B41FA5}">
                      <a16:colId xmlns:a16="http://schemas.microsoft.com/office/drawing/2014/main" xmlns="" val="20001"/>
                    </a:ext>
                  </a:extLst>
                </a:gridCol>
              </a:tblGrid>
              <a:tr h="27432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0 min</a:t>
                      </a:r>
                      <a:endParaRPr kumimoji="0" lang="en-US" altLang="en-US" sz="1800" b="0" i="0" u="none" strike="noStrike" cap="none" normalizeH="0" baseline="0" dirty="0">
                        <a:ln>
                          <a:noFill/>
                        </a:ln>
                        <a:solidFill>
                          <a:srgbClr val="0000FF"/>
                        </a:solidFill>
                        <a:effectLst/>
                        <a:latin typeface="Times New Roman" pitchFamily="18" charset="0"/>
                        <a:ea typeface="ＭＳ Ｐゴシック" pitchFamily="34" charset="-128"/>
                      </a:endParaRPr>
                    </a:p>
                  </a:txBody>
                  <a:tcPr marL="74445" marR="74445"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 large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earthquake occurs</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en-US" sz="1800" b="0" i="0" u="none" strike="noStrike" cap="none" normalizeH="0" baseline="0" dirty="0">
                        <a:ln>
                          <a:noFill/>
                        </a:ln>
                        <a:solidFill>
                          <a:schemeClr val="tx1"/>
                        </a:solidFill>
                        <a:effectLst/>
                        <a:latin typeface="Times New Roman" pitchFamily="18" charset="0"/>
                        <a:ea typeface="ＭＳ Ｐゴシック" pitchFamily="34" charset="-128"/>
                      </a:endParaRPr>
                    </a:p>
                  </a:txBody>
                  <a:tcPr marL="74445" marR="74445"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4592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1 - 3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Detect</a:t>
                      </a:r>
                    </a:p>
                  </a:txBody>
                  <a:tcPr marL="74445" marR="74445"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Vibrations from the earthquake reach seismic stations near the earthquake epicenter, triggering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event alarms at PTWC</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PTWC duty analysts respond to the operations center and begin to analyze the event.  [PTWC currently monitors ~ 600 seismic stations from around the world, with data collected at most of those stations reaching PTWC within a minute of when it is collected.]</a:t>
                      </a:r>
                      <a:endParaRPr kumimoji="0" lang="en-US" altLang="en-US" sz="1800" b="0" i="0" u="none" strike="noStrike" cap="none" normalizeH="0" baseline="0" dirty="0">
                        <a:ln>
                          <a:noFill/>
                        </a:ln>
                        <a:solidFill>
                          <a:schemeClr val="tx1"/>
                        </a:solidFill>
                        <a:effectLst/>
                        <a:latin typeface="Times New Roman" pitchFamily="18" charset="0"/>
                        <a:ea typeface="ＭＳ Ｐゴシック" pitchFamily="34" charset="-128"/>
                      </a:endParaRPr>
                    </a:p>
                  </a:txBody>
                  <a:tcPr marL="74445" marR="74445"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96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2 - 6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EQ Analyzed</a:t>
                      </a:r>
                      <a:endParaRPr kumimoji="0" lang="en-US" altLang="en-US" sz="1800" b="1" i="0" u="none" strike="noStrike" cap="none" normalizeH="0" baseline="0" dirty="0">
                        <a:ln>
                          <a:noFill/>
                        </a:ln>
                        <a:solidFill>
                          <a:srgbClr val="C00000"/>
                        </a:solidFill>
                        <a:effectLst/>
                        <a:latin typeface="Times New Roman" pitchFamily="18" charset="0"/>
                        <a:ea typeface="ＭＳ Ｐゴシック" pitchFamily="34" charset="-128"/>
                      </a:endParaRPr>
                    </a:p>
                  </a:txBody>
                  <a:tcPr marL="74445" marR="74445"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Using a combination of automatic and interactive analyses, duty analysts complete their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preliminary determination of the earthquake epicenter, depth, and magnitude</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en-US" sz="1800" b="0" i="0" u="none" strike="noStrike" cap="none" normalizeH="0" baseline="0" dirty="0">
                        <a:ln>
                          <a:noFill/>
                        </a:ln>
                        <a:solidFill>
                          <a:schemeClr val="tx1"/>
                        </a:solidFill>
                        <a:effectLst/>
                        <a:latin typeface="Times New Roman" pitchFamily="18" charset="0"/>
                        <a:ea typeface="ＭＳ Ｐゴシック" pitchFamily="34" charset="-128"/>
                      </a:endParaRPr>
                    </a:p>
                  </a:txBody>
                  <a:tcPr marL="74445" marR="74445"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864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rgbClr val="0000FF"/>
                          </a:solidFill>
                          <a:effectLst/>
                          <a:latin typeface="Arial" pitchFamily="34" charset="0"/>
                          <a:ea typeface="ＭＳ Ｐゴシック" pitchFamily="34" charset="-128"/>
                          <a:cs typeface="+mn-cs"/>
                        </a:rPr>
                        <a:t>5 - 8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rgbClr val="C00000"/>
                          </a:solidFill>
                          <a:effectLst/>
                          <a:latin typeface="Arial" pitchFamily="34" charset="0"/>
                          <a:ea typeface="ＭＳ Ｐゴシック" pitchFamily="34" charset="-128"/>
                          <a:cs typeface="+mn-cs"/>
                        </a:rPr>
                        <a:t>1</a:t>
                      </a:r>
                      <a:r>
                        <a:rPr kumimoji="0" lang="en-US" altLang="en-US" sz="1800" b="1" i="0" u="none" strike="noStrike" kern="1200" cap="none" normalizeH="0" baseline="30000" dirty="0">
                          <a:ln>
                            <a:noFill/>
                          </a:ln>
                          <a:solidFill>
                            <a:srgbClr val="C00000"/>
                          </a:solidFill>
                          <a:effectLst/>
                          <a:latin typeface="Arial" pitchFamily="34" charset="0"/>
                          <a:ea typeface="ＭＳ Ｐゴシック" pitchFamily="34" charset="-128"/>
                          <a:cs typeface="+mn-cs"/>
                        </a:rPr>
                        <a:t>st</a:t>
                      </a:r>
                      <a:r>
                        <a:rPr kumimoji="0" lang="en-US" altLang="en-US" sz="1800" b="1" i="0" u="none" strike="noStrike" kern="1200" cap="none" normalizeH="0" baseline="0" dirty="0">
                          <a:ln>
                            <a:noFill/>
                          </a:ln>
                          <a:solidFill>
                            <a:srgbClr val="C00000"/>
                          </a:solidFill>
                          <a:effectLst/>
                          <a:latin typeface="Arial" pitchFamily="34" charset="0"/>
                          <a:ea typeface="ＭＳ Ｐゴシック" pitchFamily="34" charset="-128"/>
                          <a:cs typeface="+mn-cs"/>
                        </a:rPr>
                        <a:t> Product</a:t>
                      </a:r>
                    </a:p>
                  </a:txBody>
                  <a:tcPr marL="74445" marR="74445" marT="48768" marB="48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kern="1200" cap="none" normalizeH="0" baseline="0" dirty="0">
                          <a:ln>
                            <a:noFill/>
                          </a:ln>
                          <a:solidFill>
                            <a:schemeClr val="tx1"/>
                          </a:solidFill>
                          <a:effectLst/>
                          <a:latin typeface="Arial" pitchFamily="34" charset="0"/>
                          <a:ea typeface="ＭＳ Ｐゴシック" pitchFamily="34" charset="-128"/>
                          <a:cs typeface="+mn-cs"/>
                        </a:rPr>
                        <a:t>If criteria are met, then an </a:t>
                      </a:r>
                      <a:r>
                        <a:rPr kumimoji="0" lang="en-US" altLang="en-US" sz="1800" b="1" i="0" u="none" strike="noStrike" kern="1200" cap="none" normalizeH="0" baseline="0" dirty="0">
                          <a:ln>
                            <a:noFill/>
                          </a:ln>
                          <a:solidFill>
                            <a:srgbClr val="FF0000"/>
                          </a:solidFill>
                          <a:effectLst/>
                          <a:latin typeface="Arial" pitchFamily="34" charset="0"/>
                          <a:ea typeface="ＭＳ Ｐゴシック" pitchFamily="34" charset="-128"/>
                          <a:cs typeface="+mn-cs"/>
                        </a:rPr>
                        <a:t>initial product is issued </a:t>
                      </a:r>
                      <a:r>
                        <a:rPr kumimoji="0" lang="en-US" altLang="en-US" sz="1800" b="0" i="0" u="none" strike="noStrike" kern="1200" cap="none" normalizeH="0" baseline="0" dirty="0">
                          <a:ln>
                            <a:noFill/>
                          </a:ln>
                          <a:solidFill>
                            <a:schemeClr val="tx1"/>
                          </a:solidFill>
                          <a:effectLst/>
                          <a:latin typeface="Arial" pitchFamily="34" charset="0"/>
                          <a:ea typeface="ＭＳ Ｐゴシック" pitchFamily="34" charset="-128"/>
                          <a:cs typeface="+mn-cs"/>
                        </a:rPr>
                        <a:t>that is either a Tsunami Information Statement or a Tsunami Threat Message.</a:t>
                      </a:r>
                    </a:p>
                  </a:txBody>
                  <a:tcPr marL="74445" marR="74445" marT="48768" marB="487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448055" y="625856"/>
            <a:ext cx="8640699" cy="419134"/>
          </a:xfrm>
          <a:prstGeom prst="rect">
            <a:avLst/>
          </a:prstGeom>
          <a:noFill/>
        </p:spPr>
        <p:txBody>
          <a:bodyPr wrap="square" lIns="95040" tIns="47520" rIns="95040" bIns="47520">
            <a:spAutoFit/>
          </a:bodyPr>
          <a:lstStyle/>
          <a:p>
            <a:pPr algn="l">
              <a:defRPr/>
            </a:pPr>
            <a:r>
              <a:rPr lang="en-US" sz="2100" b="1" dirty="0">
                <a:solidFill>
                  <a:srgbClr val="C00000"/>
                </a:solidFill>
                <a:latin typeface="Arial" pitchFamily="34" charset="0"/>
                <a:ea typeface="ＭＳ Ｐゴシック" pitchFamily="34" charset="-128"/>
              </a:rPr>
              <a:t>Typical Timeline of PTWC Activities for an Earthquake / Tsunami</a:t>
            </a:r>
          </a:p>
        </p:txBody>
      </p:sp>
      <p:sp>
        <p:nvSpPr>
          <p:cNvPr id="13" name="TextBox 12"/>
          <p:cNvSpPr txBox="1"/>
          <p:nvPr/>
        </p:nvSpPr>
        <p:spPr>
          <a:xfrm>
            <a:off x="-54864" y="1554480"/>
            <a:ext cx="1225296" cy="307777"/>
          </a:xfrm>
          <a:prstGeom prst="rect">
            <a:avLst/>
          </a:prstGeom>
          <a:noFill/>
        </p:spPr>
        <p:txBody>
          <a:bodyPr vert="horz" wrap="square" rtlCol="0">
            <a:spAutoFit/>
          </a:bodyPr>
          <a:lstStyle/>
          <a:p>
            <a:r>
              <a:rPr lang="en-US" sz="1400" b="1" cap="all" dirty="0">
                <a:latin typeface="Calibri" panose="020F0502020204030204" pitchFamily="34" charset="0"/>
              </a:rPr>
              <a:t>Earthquake</a:t>
            </a:r>
          </a:p>
        </p:txBody>
      </p:sp>
      <p:sp>
        <p:nvSpPr>
          <p:cNvPr id="31" name="TextBox 30"/>
          <p:cNvSpPr txBox="1"/>
          <p:nvPr/>
        </p:nvSpPr>
        <p:spPr>
          <a:xfrm>
            <a:off x="1685544" y="1551432"/>
            <a:ext cx="1432560" cy="307777"/>
          </a:xfrm>
          <a:prstGeom prst="rect">
            <a:avLst/>
          </a:prstGeom>
          <a:noFill/>
        </p:spPr>
        <p:txBody>
          <a:bodyPr vert="horz" wrap="square" rtlCol="0">
            <a:spAutoFit/>
          </a:bodyPr>
          <a:lstStyle/>
          <a:p>
            <a:r>
              <a:rPr lang="en-US" sz="1400" b="1" cap="all" dirty="0">
                <a:solidFill>
                  <a:srgbClr val="FF9900"/>
                </a:solidFill>
                <a:latin typeface="Calibri" panose="020F0502020204030204" pitchFamily="34" charset="0"/>
              </a:rPr>
              <a:t>Alarm sounds</a:t>
            </a:r>
          </a:p>
        </p:txBody>
      </p:sp>
      <p:sp>
        <p:nvSpPr>
          <p:cNvPr id="39" name="TextBox 38"/>
          <p:cNvSpPr txBox="1"/>
          <p:nvPr/>
        </p:nvSpPr>
        <p:spPr>
          <a:xfrm>
            <a:off x="3319272" y="1557528"/>
            <a:ext cx="1819656" cy="307777"/>
          </a:xfrm>
          <a:prstGeom prst="rect">
            <a:avLst/>
          </a:prstGeom>
          <a:noFill/>
        </p:spPr>
        <p:txBody>
          <a:bodyPr vert="horz" wrap="square" rtlCol="0">
            <a:spAutoFit/>
          </a:bodyPr>
          <a:lstStyle/>
          <a:p>
            <a:r>
              <a:rPr lang="en-US" sz="1400" b="1" cap="all" dirty="0">
                <a:solidFill>
                  <a:srgbClr val="0000CC"/>
                </a:solidFill>
                <a:latin typeface="Calibri" panose="020F0502020204030204" pitchFamily="34" charset="0"/>
              </a:rPr>
              <a:t>Seismic analyses</a:t>
            </a:r>
          </a:p>
        </p:txBody>
      </p:sp>
      <p:sp>
        <p:nvSpPr>
          <p:cNvPr id="46" name="TextBox 45"/>
          <p:cNvSpPr txBox="1"/>
          <p:nvPr/>
        </p:nvSpPr>
        <p:spPr>
          <a:xfrm>
            <a:off x="5602224" y="1554480"/>
            <a:ext cx="1819656" cy="307777"/>
          </a:xfrm>
          <a:prstGeom prst="rect">
            <a:avLst/>
          </a:prstGeom>
          <a:noFill/>
        </p:spPr>
        <p:txBody>
          <a:bodyPr vert="horz" wrap="square" rtlCol="0">
            <a:spAutoFit/>
          </a:bodyPr>
          <a:lstStyle/>
          <a:p>
            <a:r>
              <a:rPr lang="en-US" sz="1400" b="1" cap="all" dirty="0">
                <a:solidFill>
                  <a:srgbClr val="FF0000"/>
                </a:solidFill>
                <a:latin typeface="Calibri" panose="020F0502020204030204" pitchFamily="34" charset="0"/>
              </a:rPr>
              <a:t>Initial product</a:t>
            </a:r>
          </a:p>
        </p:txBody>
      </p:sp>
      <p:grpSp>
        <p:nvGrpSpPr>
          <p:cNvPr id="58" name="Group 57"/>
          <p:cNvGrpSpPr/>
          <p:nvPr/>
        </p:nvGrpSpPr>
        <p:grpSpPr>
          <a:xfrm>
            <a:off x="448056" y="1862257"/>
            <a:ext cx="8421624" cy="1111626"/>
            <a:chOff x="448056" y="1862257"/>
            <a:chExt cx="8449056" cy="1111626"/>
          </a:xfrm>
        </p:grpSpPr>
        <p:sp>
          <p:nvSpPr>
            <p:cNvPr id="12" name="Right Arrow 11"/>
            <p:cNvSpPr/>
            <p:nvPr/>
          </p:nvSpPr>
          <p:spPr>
            <a:xfrm>
              <a:off x="566928" y="2093976"/>
              <a:ext cx="8330184" cy="365760"/>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2"/>
            </p:cNvCxnSpPr>
            <p:nvPr/>
          </p:nvCxnSpPr>
          <p:spPr>
            <a:xfrm>
              <a:off x="557784" y="1862257"/>
              <a:ext cx="9144" cy="597479"/>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481328"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a:off x="2401824"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3322320"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4242816"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5163312"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6083808"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7004304"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7924800" y="2193000"/>
              <a:ext cx="0" cy="263617"/>
            </a:xfrm>
            <a:prstGeom prst="lin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p:nvPr/>
          </p:nvCxnSpPr>
          <p:spPr>
            <a:xfrm>
              <a:off x="1444752" y="1929384"/>
              <a:ext cx="1901952" cy="0"/>
            </a:xfrm>
            <a:prstGeom prst="straightConnector1">
              <a:avLst/>
            </a:prstGeom>
            <a:ln w="381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401824" y="2066544"/>
              <a:ext cx="3681984" cy="2"/>
            </a:xfrm>
            <a:prstGeom prst="straightConnector1">
              <a:avLst/>
            </a:pr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175504" y="1929384"/>
              <a:ext cx="2749296"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48056" y="2450663"/>
              <a:ext cx="8275320" cy="523220"/>
            </a:xfrm>
            <a:prstGeom prst="rect">
              <a:avLst/>
            </a:prstGeom>
            <a:noFill/>
          </p:spPr>
          <p:txBody>
            <a:bodyPr vert="horz" wrap="square" rtlCol="0">
              <a:spAutoFit/>
            </a:bodyPr>
            <a:lstStyle/>
            <a:p>
              <a:pPr algn="l"/>
              <a:r>
                <a:rPr lang="en-US" sz="1400" b="1" cap="all" dirty="0">
                  <a:latin typeface="Calibri" panose="020F0502020204030204" pitchFamily="34" charset="0"/>
                </a:rPr>
                <a:t>0	1	2	3	4	5	6	7	8</a:t>
              </a:r>
            </a:p>
            <a:p>
              <a:r>
                <a:rPr lang="en-US" sz="1400" b="1" cap="all" dirty="0">
                  <a:latin typeface="Calibri" panose="020F0502020204030204" pitchFamily="34" charset="0"/>
                </a:rPr>
                <a:t>elapsed minutes since Earthquake</a:t>
              </a:r>
            </a:p>
          </p:txBody>
        </p:sp>
      </p:grpSp>
    </p:spTree>
    <p:extLst>
      <p:ext uri="{BB962C8B-B14F-4D97-AF65-F5344CB8AC3E}">
        <p14:creationId xmlns:p14="http://schemas.microsoft.com/office/powerpoint/2010/main" val="251788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055" y="625856"/>
            <a:ext cx="8640699" cy="419134"/>
          </a:xfrm>
          <a:prstGeom prst="rect">
            <a:avLst/>
          </a:prstGeom>
          <a:noFill/>
        </p:spPr>
        <p:txBody>
          <a:bodyPr wrap="square" lIns="95040" tIns="47520" rIns="95040" bIns="47520">
            <a:spAutoFit/>
          </a:bodyPr>
          <a:lstStyle/>
          <a:p>
            <a:pPr algn="l">
              <a:defRPr/>
            </a:pPr>
            <a:r>
              <a:rPr lang="en-US" sz="2100" b="1" dirty="0">
                <a:solidFill>
                  <a:srgbClr val="C00000"/>
                </a:solidFill>
                <a:latin typeface="Arial" pitchFamily="34" charset="0"/>
                <a:ea typeface="ＭＳ Ｐゴシック" pitchFamily="34" charset="-128"/>
              </a:rPr>
              <a:t>Typical Timeline of PTWC Activities for an Earthquake / Tsunami</a:t>
            </a:r>
          </a:p>
        </p:txBody>
      </p:sp>
      <p:graphicFrame>
        <p:nvGraphicFramePr>
          <p:cNvPr id="23" name="Table 22"/>
          <p:cNvGraphicFramePr>
            <a:graphicFrameLocks noGrp="1"/>
          </p:cNvGraphicFramePr>
          <p:nvPr>
            <p:extLst/>
          </p:nvPr>
        </p:nvGraphicFramePr>
        <p:xfrm>
          <a:off x="0" y="1480312"/>
          <a:ext cx="9321800" cy="1469124"/>
        </p:xfrm>
        <a:graphic>
          <a:graphicData uri="http://schemas.openxmlformats.org/drawingml/2006/table">
            <a:tbl>
              <a:tblPr/>
              <a:tblGrid>
                <a:gridCol w="1553633">
                  <a:extLst>
                    <a:ext uri="{9D8B030D-6E8A-4147-A177-3AD203B41FA5}">
                      <a16:colId xmlns:a16="http://schemas.microsoft.com/office/drawing/2014/main" xmlns="" val="20000"/>
                    </a:ext>
                  </a:extLst>
                </a:gridCol>
                <a:gridCol w="7768167">
                  <a:extLst>
                    <a:ext uri="{9D8B030D-6E8A-4147-A177-3AD203B41FA5}">
                      <a16:colId xmlns:a16="http://schemas.microsoft.com/office/drawing/2014/main" xmlns="" val="20001"/>
                    </a:ext>
                  </a:extLst>
                </a:gridCol>
              </a:tblGrid>
              <a:tr h="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5 – 8 min</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normalizeH="0" baseline="0" dirty="0">
                          <a:ln>
                            <a:noFill/>
                          </a:ln>
                          <a:solidFill>
                            <a:srgbClr val="C00000"/>
                          </a:solidFill>
                          <a:effectLst/>
                          <a:latin typeface="Arial" pitchFamily="34" charset="0"/>
                          <a:ea typeface="ＭＳ Ｐゴシック" pitchFamily="34" charset="-128"/>
                          <a:cs typeface="+mn-cs"/>
                        </a:rPr>
                        <a:t>1</a:t>
                      </a:r>
                      <a:r>
                        <a:rPr kumimoji="0" lang="en-US" altLang="en-US" sz="1800" b="1" i="0" u="none" strike="noStrike" kern="1200" cap="none" normalizeH="0" baseline="30000" dirty="0">
                          <a:ln>
                            <a:noFill/>
                          </a:ln>
                          <a:solidFill>
                            <a:srgbClr val="C00000"/>
                          </a:solidFill>
                          <a:effectLst/>
                          <a:latin typeface="Arial" pitchFamily="34" charset="0"/>
                          <a:ea typeface="ＭＳ Ｐゴシック" pitchFamily="34" charset="-128"/>
                          <a:cs typeface="+mn-cs"/>
                        </a:rPr>
                        <a:t>st</a:t>
                      </a:r>
                      <a:r>
                        <a:rPr kumimoji="0" lang="en-US" altLang="en-US" sz="1800" b="1" i="0" u="none" strike="noStrike" kern="1200" cap="none" normalizeH="0" baseline="0" dirty="0">
                          <a:ln>
                            <a:noFill/>
                          </a:ln>
                          <a:solidFill>
                            <a:srgbClr val="C00000"/>
                          </a:solidFill>
                          <a:effectLst/>
                          <a:latin typeface="Arial" pitchFamily="34" charset="0"/>
                          <a:ea typeface="ＭＳ Ｐゴシック" pitchFamily="34" charset="-128"/>
                          <a:cs typeface="+mn-cs"/>
                        </a:rPr>
                        <a:t> Product</a:t>
                      </a:r>
                    </a:p>
                  </a:txBody>
                  <a:tcPr marL="74445" marR="74445" marT="48762" marB="487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ts val="800"/>
                        </a:spcAft>
                        <a:buClrTx/>
                        <a:buSzTx/>
                        <a:buFontTx/>
                        <a:buNone/>
                        <a:tabLst/>
                      </a:pPr>
                      <a:r>
                        <a:rPr kumimoji="0" lang="en-US" altLang="en-US" sz="1800" b="0" i="0" u="sng" strike="noStrike" cap="none" normalizeH="0" baseline="0" dirty="0">
                          <a:ln>
                            <a:noFill/>
                          </a:ln>
                          <a:solidFill>
                            <a:srgbClr val="0000FF"/>
                          </a:solidFill>
                          <a:effectLst/>
                          <a:latin typeface="Arial" pitchFamily="34" charset="0"/>
                          <a:ea typeface="ＭＳ Ｐゴシック" pitchFamily="34" charset="-128"/>
                        </a:rPr>
                        <a:t>Initial text products</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are generated and issued according to the following general procedures.  Some deviation from these procedures may occur based upon the scientific judgments of the duty staff. A </a:t>
                      </a:r>
                      <a:r>
                        <a:rPr kumimoji="0" lang="en-US" altLang="en-US" sz="1800" b="0" i="0" u="sng" strike="noStrike" cap="none" normalizeH="0" baseline="0" dirty="0">
                          <a:ln>
                            <a:noFill/>
                          </a:ln>
                          <a:solidFill>
                            <a:srgbClr val="0000FF"/>
                          </a:solidFill>
                          <a:effectLst/>
                          <a:latin typeface="Arial" pitchFamily="34" charset="0"/>
                          <a:ea typeface="ＭＳ Ｐゴシック" pitchFamily="34" charset="-128"/>
                        </a:rPr>
                        <a:t>quantitative forecast is not issued yet due to having too little information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this early on to properly constrain such a forecast.</a:t>
                      </a:r>
                    </a:p>
                  </a:txBody>
                  <a:tcPr marL="74445" marR="74445" marT="48762" marB="487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32" name="Table 31"/>
          <p:cNvGraphicFramePr>
            <a:graphicFrameLocks noGrp="1"/>
          </p:cNvGraphicFramePr>
          <p:nvPr>
            <p:extLst/>
          </p:nvPr>
        </p:nvGraphicFramePr>
        <p:xfrm>
          <a:off x="226059" y="3136699"/>
          <a:ext cx="8869682" cy="3596640"/>
        </p:xfrm>
        <a:graphic>
          <a:graphicData uri="http://schemas.openxmlformats.org/drawingml/2006/table">
            <a:tbl>
              <a:tblPr firstRow="1" bandRow="1">
                <a:tableStyleId>{5C22544A-7EE6-4342-B048-85BDC9FD1C3A}</a:tableStyleId>
              </a:tblPr>
              <a:tblGrid>
                <a:gridCol w="4800603">
                  <a:extLst>
                    <a:ext uri="{9D8B030D-6E8A-4147-A177-3AD203B41FA5}">
                      <a16:colId xmlns:a16="http://schemas.microsoft.com/office/drawing/2014/main" xmlns="" val="20000"/>
                    </a:ext>
                  </a:extLst>
                </a:gridCol>
                <a:gridCol w="4069079">
                  <a:extLst>
                    <a:ext uri="{9D8B030D-6E8A-4147-A177-3AD203B41FA5}">
                      <a16:colId xmlns:a16="http://schemas.microsoft.com/office/drawing/2014/main" xmlns="" val="20001"/>
                    </a:ext>
                  </a:extLst>
                </a:gridCol>
              </a:tblGrid>
              <a:tr h="370840">
                <a:tc>
                  <a:txBody>
                    <a:bodyPr/>
                    <a:lstStyle/>
                    <a:p>
                      <a:pPr marL="0" marR="0" lvl="0" indent="0" algn="ctr" defTabSz="912813" rtl="0" eaLnBrk="1" fontAlgn="base" latinLnBrk="0" hangingPunct="1">
                        <a:lnSpc>
                          <a:spcPct val="100000"/>
                        </a:lnSpc>
                        <a:spcBef>
                          <a:spcPts val="300"/>
                        </a:spcBef>
                        <a:spcAft>
                          <a:spcPts val="1000"/>
                        </a:spcAft>
                        <a:buClrTx/>
                        <a:buSzTx/>
                        <a:buFont typeface="Arial" pitchFamily="34" charset="0"/>
                        <a:buNone/>
                        <a:tabLst/>
                      </a:pPr>
                      <a:r>
                        <a:rPr kumimoji="0" lang="en-US" altLang="en-US" sz="2000" b="1" i="0" u="none" strike="noStrike" cap="none" normalizeH="0" baseline="0" dirty="0">
                          <a:ln>
                            <a:noFill/>
                          </a:ln>
                          <a:solidFill>
                            <a:schemeClr val="tx1"/>
                          </a:solidFill>
                          <a:effectLst/>
                          <a:latin typeface="Arial" pitchFamily="34" charset="0"/>
                          <a:ea typeface="ＭＳ Ｐゴシック" pitchFamily="34" charset="-128"/>
                        </a:rPr>
                        <a:t>Criteria for Initial Product</a:t>
                      </a:r>
                    </a:p>
                  </a:txBody>
                  <a:tcPr/>
                </a:tc>
                <a:tc>
                  <a:txBody>
                    <a:bodyPr/>
                    <a:lstStyle/>
                    <a:p>
                      <a:pPr algn="ctr"/>
                      <a:r>
                        <a:rPr lang="en-US" sz="2000" dirty="0"/>
                        <a:t>Initial Product Type</a:t>
                      </a:r>
                    </a:p>
                  </a:txBody>
                  <a:tcPr/>
                </a:tc>
                <a:extLst>
                  <a:ext uri="{0D108BD9-81ED-4DB2-BD59-A6C34878D82A}">
                    <a16:rowId xmlns:a16="http://schemas.microsoft.com/office/drawing/2014/main" xmlns="" val="10000"/>
                  </a:ext>
                </a:extLst>
              </a:tr>
              <a:tr h="370840">
                <a:tc>
                  <a:txBody>
                    <a:bodyPr/>
                    <a:lstStyle/>
                    <a:p>
                      <a:pPr marL="0" marR="0" lvl="0" indent="0" algn="l" defTabSz="912813" rtl="0" eaLnBrk="1" fontAlgn="base" latinLnBrk="0" hangingPunct="1">
                        <a:lnSpc>
                          <a:spcPct val="100000"/>
                        </a:lnSpc>
                        <a:spcBef>
                          <a:spcPts val="300"/>
                        </a:spcBef>
                        <a:spcAft>
                          <a:spcPts val="1000"/>
                        </a:spcAft>
                        <a:buClrTx/>
                        <a:buSzTx/>
                        <a:buFont typeface="Arial" pitchFamily="34" charset="0"/>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The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EQ is deep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(≥100km depth) or is located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far inland</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with a magnitude </a:t>
                      </a: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6.0/6.5*</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en-US" sz="2000" b="0" i="0" u="none" strike="noStrike" cap="none" normalizeH="0" baseline="0" dirty="0">
                        <a:ln>
                          <a:noFill/>
                        </a:ln>
                        <a:solidFill>
                          <a:schemeClr val="tx1"/>
                        </a:solidFill>
                        <a:effectLst/>
                        <a:latin typeface="Arial" pitchFamily="34" charset="0"/>
                        <a:ea typeface="ＭＳ Ｐゴシック" pitchFamily="34" charset="-128"/>
                      </a:endParaRPr>
                    </a:p>
                  </a:txBody>
                  <a:tcPr anchor="ctr"/>
                </a:tc>
                <a:tc rowSpan="2">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Tsunami Information Statement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TIS</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a:t>
                      </a:r>
                      <a:endParaRPr lang="en-US" sz="1800" dirty="0"/>
                    </a:p>
                  </a:txBody>
                  <a:tcPr anchor="ctr"/>
                </a:tc>
                <a:extLst>
                  <a:ext uri="{0D108BD9-81ED-4DB2-BD59-A6C34878D82A}">
                    <a16:rowId xmlns:a16="http://schemas.microsoft.com/office/drawing/2014/main" xmlns="" val="10001"/>
                  </a:ext>
                </a:extLst>
              </a:tr>
              <a:tr h="370840">
                <a:tc>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The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EQ is shallow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(&lt;100km depth) and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undersea</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with a magnitude of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6.0/6.5* to 7.0</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a:t>
                      </a:r>
                    </a:p>
                  </a:txBody>
                  <a:tcPr anchor="ctr"/>
                </a:tc>
                <a:tc vMerge="1">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endParaRPr lang="en-US" sz="1800" dirty="0"/>
                    </a:p>
                  </a:txBody>
                  <a:tcPr anchor="ctr"/>
                </a:tc>
                <a:extLst>
                  <a:ext uri="{0D108BD9-81ED-4DB2-BD59-A6C34878D82A}">
                    <a16:rowId xmlns:a16="http://schemas.microsoft.com/office/drawing/2014/main" xmlns="" val="10002"/>
                  </a:ext>
                </a:extLst>
              </a:tr>
              <a:tr h="370840">
                <a:tc>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The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EQ is shallow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(&lt;100km depth) and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undersea</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and has a magnitude of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7.1 to 7.5</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t>
                      </a:r>
                    </a:p>
                  </a:txBody>
                  <a:tcPr anchor="ctr"/>
                </a:tc>
                <a:tc>
                  <a:txBody>
                    <a:bodyPr/>
                    <a:lstStyle/>
                    <a:p>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Tsunami Threat Message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TTM</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for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coasts within 300 km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of epicenter.</a:t>
                      </a:r>
                      <a:endParaRPr lang="en-US" sz="1800" dirty="0">
                        <a:solidFill>
                          <a:schemeClr val="tx1"/>
                        </a:solidFill>
                      </a:endParaRPr>
                    </a:p>
                  </a:txBody>
                  <a:tcPr anchor="ctr"/>
                </a:tc>
                <a:extLst>
                  <a:ext uri="{0D108BD9-81ED-4DB2-BD59-A6C34878D82A}">
                    <a16:rowId xmlns:a16="http://schemas.microsoft.com/office/drawing/2014/main" xmlns="" val="10003"/>
                  </a:ext>
                </a:extLst>
              </a:tr>
              <a:tr h="370840">
                <a:tc>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a:t>
                      </a:r>
                      <a:r>
                        <a:rPr kumimoji="0" lang="en-US" altLang="en-US" sz="1800" b="0" i="0" u="none" strike="noStrike" kern="1200" cap="none" spc="0" normalizeH="0" baseline="0" noProof="0" dirty="0">
                          <a:ln>
                            <a:noFill/>
                          </a:ln>
                          <a:solidFill>
                            <a:srgbClr val="0000FF"/>
                          </a:solidFill>
                          <a:effectLst/>
                          <a:uLnTx/>
                          <a:uFillTx/>
                          <a:latin typeface="Arial" pitchFamily="34" charset="0"/>
                          <a:ea typeface="ＭＳ Ｐゴシック" pitchFamily="34" charset="-128"/>
                          <a:cs typeface="+mn-cs"/>
                        </a:rPr>
                        <a:t>EQ is shallow </a:t>
                      </a: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(&lt;100km depth) and </a:t>
                      </a:r>
                      <a:r>
                        <a:rPr kumimoji="0" lang="en-US" altLang="en-US" sz="1800" b="0" i="0" u="none" strike="noStrike" kern="1200" cap="none" spc="0" normalizeH="0" baseline="0" noProof="0" dirty="0">
                          <a:ln>
                            <a:noFill/>
                          </a:ln>
                          <a:solidFill>
                            <a:srgbClr val="0000FF"/>
                          </a:solidFill>
                          <a:effectLst/>
                          <a:uLnTx/>
                          <a:uFillTx/>
                          <a:latin typeface="Arial" pitchFamily="34" charset="0"/>
                          <a:ea typeface="ＭＳ Ｐゴシック" pitchFamily="34" charset="-128"/>
                          <a:cs typeface="+mn-cs"/>
                        </a:rPr>
                        <a:t>undersea</a:t>
                      </a: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and has a magnitude of </a:t>
                      </a:r>
                      <a:r>
                        <a:rPr kumimoji="0" lang="en-US" altLang="en-US" sz="18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7.6 to 7.8</a:t>
                      </a: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a:t>
                      </a:r>
                      <a:endParaRPr lang="en-US" dirty="0"/>
                    </a:p>
                  </a:txBody>
                  <a:tcPr anchor="ctr"/>
                </a:tc>
                <a:tc>
                  <a:txBody>
                    <a:bodyPr/>
                    <a:lstStyle/>
                    <a:p>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Tsunami Threat Message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TTM</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for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coasts within 1000 km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of epicenter.</a:t>
                      </a:r>
                      <a:endParaRPr lang="en-US" sz="1800" dirty="0">
                        <a:solidFill>
                          <a:schemeClr val="tx1"/>
                        </a:solidFill>
                      </a:endParaRPr>
                    </a:p>
                  </a:txBody>
                  <a:tcPr anchor="ctr"/>
                </a:tc>
                <a:extLst>
                  <a:ext uri="{0D108BD9-81ED-4DB2-BD59-A6C34878D82A}">
                    <a16:rowId xmlns:a16="http://schemas.microsoft.com/office/drawing/2014/main" xmlns="" val="10004"/>
                  </a:ext>
                </a:extLst>
              </a:tr>
              <a:tr h="370840">
                <a:tc>
                  <a:txBody>
                    <a:bodyPr/>
                    <a:lstStyle/>
                    <a:p>
                      <a:pPr marL="0" marR="0" lvl="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The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EQ is shallow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(&lt;100km depth) and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undersea</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and has a magnitude </a:t>
                      </a: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7.9</a:t>
                      </a:r>
                      <a:r>
                        <a:rPr kumimoji="0" lang="en-US" altLang="en-US" sz="1800" b="0" i="0" u="none" strike="noStrike" kern="1200" cap="none" normalizeH="0" baseline="0" dirty="0">
                          <a:ln>
                            <a:noFill/>
                          </a:ln>
                          <a:solidFill>
                            <a:schemeClr val="tx1"/>
                          </a:solidFill>
                          <a:effectLst/>
                          <a:latin typeface="Arial" pitchFamily="34" charset="0"/>
                          <a:ea typeface="ＭＳ Ｐゴシック" pitchFamily="34" charset="-128"/>
                          <a:cs typeface="+mn-cs"/>
                        </a:rPr>
                        <a:t>.</a:t>
                      </a:r>
                    </a:p>
                  </a:txBody>
                  <a:tcPr/>
                </a:tc>
                <a:tc>
                  <a:txBody>
                    <a:bodyPr/>
                    <a:lstStyle/>
                    <a:p>
                      <a:pPr marL="0" marR="0" indent="0" algn="l" defTabSz="950289"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Tsunami Threat Message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TTM</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for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coasts within 3 hours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of tsunami ETA.</a:t>
                      </a:r>
                      <a:endParaRPr lang="en-US" sz="1800" dirty="0">
                        <a:solidFill>
                          <a:schemeClr val="tx1"/>
                        </a:solidFill>
                      </a:endParaRPr>
                    </a:p>
                  </a:txBody>
                  <a:tcPr anchor="ctr"/>
                </a:tc>
                <a:extLst>
                  <a:ext uri="{0D108BD9-81ED-4DB2-BD59-A6C34878D82A}">
                    <a16:rowId xmlns:a16="http://schemas.microsoft.com/office/drawing/2014/main" xmlns="" val="10005"/>
                  </a:ext>
                </a:extLst>
              </a:tr>
            </a:tbl>
          </a:graphicData>
        </a:graphic>
      </p:graphicFrame>
      <p:sp>
        <p:nvSpPr>
          <p:cNvPr id="4" name="TextBox 3"/>
          <p:cNvSpPr txBox="1"/>
          <p:nvPr/>
        </p:nvSpPr>
        <p:spPr>
          <a:xfrm>
            <a:off x="278979" y="6819256"/>
            <a:ext cx="2836190" cy="369332"/>
          </a:xfrm>
          <a:prstGeom prst="rect">
            <a:avLst/>
          </a:prstGeom>
          <a:noFill/>
        </p:spPr>
        <p:txBody>
          <a:bodyPr wrap="square" rtlCol="0">
            <a:spAutoFit/>
          </a:bodyPr>
          <a:lstStyle/>
          <a:p>
            <a:pPr algn="l"/>
            <a:r>
              <a:rPr lang="en-US" altLang="en-US" sz="1800" b="1" dirty="0">
                <a:solidFill>
                  <a:srgbClr val="B90000"/>
                </a:solidFill>
                <a:latin typeface="Arial" pitchFamily="34" charset="0"/>
                <a:ea typeface="ＭＳ Ｐゴシック" pitchFamily="34" charset="-128"/>
              </a:rPr>
              <a:t>* Caribbean/Atlantic</a:t>
            </a:r>
            <a:endParaRPr lang="en-US" sz="1800" b="1" dirty="0">
              <a:solidFill>
                <a:srgbClr val="B90000"/>
              </a:solidFill>
              <a:latin typeface="Arial" pitchFamily="34" charset="0"/>
              <a:ea typeface="ＭＳ Ｐゴシック" pitchFamily="34" charset="-128"/>
            </a:endParaRPr>
          </a:p>
        </p:txBody>
      </p:sp>
    </p:spTree>
    <p:extLst>
      <p:ext uri="{BB962C8B-B14F-4D97-AF65-F5344CB8AC3E}">
        <p14:creationId xmlns:p14="http://schemas.microsoft.com/office/powerpoint/2010/main" val="115656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338072"/>
          <a:ext cx="9321800" cy="4858532"/>
        </p:xfrm>
        <a:graphic>
          <a:graphicData uri="http://schemas.openxmlformats.org/drawingml/2006/table">
            <a:tbl>
              <a:tblPr/>
              <a:tblGrid>
                <a:gridCol w="1553633">
                  <a:extLst>
                    <a:ext uri="{9D8B030D-6E8A-4147-A177-3AD203B41FA5}">
                      <a16:colId xmlns:a16="http://schemas.microsoft.com/office/drawing/2014/main" xmlns="" val="20000"/>
                    </a:ext>
                  </a:extLst>
                </a:gridCol>
                <a:gridCol w="7768167">
                  <a:extLst>
                    <a:ext uri="{9D8B030D-6E8A-4147-A177-3AD203B41FA5}">
                      <a16:colId xmlns:a16="http://schemas.microsoft.com/office/drawing/2014/main" xmlns="" val="20001"/>
                    </a:ext>
                  </a:extLst>
                </a:gridCol>
              </a:tblGrid>
              <a:tr h="109728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15 – 20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continue</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analyses</a:t>
                      </a:r>
                      <a:endParaRPr kumimoji="0" lang="en-US" altLang="en-US" sz="1800" b="1" i="0" u="none" strike="noStrike" cap="none" normalizeH="0" baseline="0" dirty="0">
                        <a:ln>
                          <a:noFill/>
                        </a:ln>
                        <a:solidFill>
                          <a:srgbClr val="C00000"/>
                        </a:solidFill>
                        <a:effectLst/>
                        <a:latin typeface="Times New Roman" pitchFamily="18" charset="0"/>
                        <a:ea typeface="ＭＳ Ｐゴシック" pitchFamily="34" charset="-128"/>
                      </a:endParaRPr>
                    </a:p>
                  </a:txBody>
                  <a:tcPr marL="74445" marR="74445" marT="48773" marB="48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Seismic analyses continue as data from additional seismic stations arrive and are processed.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If the earthquake parameters change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significantly based on these analyses then the appropriate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supplemental text product will be issued</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using the procedures described above.</a:t>
                      </a:r>
                      <a:endParaRPr kumimoji="0" lang="en-US" altLang="en-US" sz="1800" b="0" i="0" u="none" strike="noStrike" cap="none" normalizeH="0" baseline="0" dirty="0">
                        <a:ln>
                          <a:noFill/>
                        </a:ln>
                        <a:solidFill>
                          <a:schemeClr val="tx1"/>
                        </a:solidFill>
                        <a:effectLst/>
                        <a:latin typeface="Times New Roman" pitchFamily="18" charset="0"/>
                        <a:ea typeface="ＭＳ Ｐゴシック" pitchFamily="34" charset="-128"/>
                      </a:endParaRPr>
                    </a:p>
                  </a:txBody>
                  <a:tcPr marL="74445" marR="74445" marT="48773" marB="48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66160">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20 – 30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Forecast</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Arial" pitchFamily="34" charset="0"/>
                          <a:ea typeface="ＭＳ Ｐゴシック" pitchFamily="34" charset="-128"/>
                        </a:rPr>
                        <a:t>Issued</a:t>
                      </a:r>
                      <a:endParaRPr kumimoji="0" lang="en-US" altLang="en-US" sz="1800" b="1" i="0" u="none" strike="noStrike" cap="none" normalizeH="0" baseline="0" dirty="0">
                        <a:ln>
                          <a:noFill/>
                        </a:ln>
                        <a:solidFill>
                          <a:srgbClr val="C00000"/>
                        </a:solidFill>
                        <a:effectLst/>
                        <a:latin typeface="Times New Roman" pitchFamily="18" charset="0"/>
                        <a:ea typeface="ＭＳ Ｐゴシック" pitchFamily="34" charset="-128"/>
                      </a:endParaRPr>
                    </a:p>
                  </a:txBody>
                  <a:tcPr marL="74445" marR="74445" marT="48773" marB="48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For earthquakes with a tsunami threat, the </a:t>
                      </a:r>
                      <a:r>
                        <a:rPr kumimoji="0" lang="en-US" altLang="en-US" sz="1800" b="0" i="0" u="sng" strike="noStrike" cap="none" normalizeH="0" baseline="0" dirty="0">
                          <a:ln>
                            <a:noFill/>
                          </a:ln>
                          <a:solidFill>
                            <a:srgbClr val="0000FF"/>
                          </a:solidFill>
                          <a:effectLst/>
                          <a:latin typeface="Arial" pitchFamily="34" charset="0"/>
                          <a:ea typeface="ＭＳ Ｐゴシック" pitchFamily="34" charset="-128"/>
                        </a:rPr>
                        <a:t>W-phase Centroid Moment Tensor</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(WCMT) analysis</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is triggered with results typically available about 20 - 30 minutes after the earthquake. The WCMT analysis not only gives a more accurate estimate of the earthquake’s location, depth and magnitude, but also an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estimate of the earthquake’s faulting mechanism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 the strike angle of the fault, the dip angle of the fault, and the direction and amount of slip along the fault.  These parameters are critical to constrain the estimate of seafloor deformation that is the tsunami source. They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are used to drive a run of the tsunami </a:t>
                      </a:r>
                      <a:r>
                        <a:rPr kumimoji="0" lang="en-US" altLang="en-US" sz="1800" b="0" i="0" u="sng" strike="noStrike" cap="none" normalizeH="0" baseline="0" dirty="0">
                          <a:ln>
                            <a:noFill/>
                          </a:ln>
                          <a:solidFill>
                            <a:srgbClr val="0000FF"/>
                          </a:solidFill>
                          <a:effectLst/>
                          <a:latin typeface="Arial" pitchFamily="34" charset="0"/>
                          <a:ea typeface="ＭＳ Ｐゴシック" pitchFamily="34" charset="-128"/>
                        </a:rPr>
                        <a:t>forecast</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model covering the </a:t>
                      </a:r>
                      <a:r>
                        <a:rPr kumimoji="0" lang="en-US" altLang="en-US" sz="1800" b="0" i="0" u="sng" strike="noStrike" cap="none" normalizeH="0" baseline="0" dirty="0">
                          <a:ln>
                            <a:noFill/>
                          </a:ln>
                          <a:solidFill>
                            <a:srgbClr val="0000FF"/>
                          </a:solidFill>
                          <a:effectLst/>
                          <a:latin typeface="Arial" pitchFamily="34" charset="0"/>
                          <a:ea typeface="ＭＳ Ｐゴシック" pitchFamily="34" charset="-128"/>
                        </a:rPr>
                        <a:t>region nearest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the epicenter. </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For events with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forecast coastal amplitudes above 0.3 m </a:t>
                      </a:r>
                      <a:r>
                        <a:rPr kumimoji="0" lang="en-US" altLang="en-US" sz="1800" b="0" i="0" u="none" strike="noStrike" cap="none" normalizeH="0" baseline="0" dirty="0">
                          <a:ln>
                            <a:noFill/>
                          </a:ln>
                          <a:solidFill>
                            <a:srgbClr val="000000"/>
                          </a:solidFill>
                          <a:effectLst/>
                          <a:latin typeface="Arial" pitchFamily="34" charset="0"/>
                          <a:ea typeface="ＭＳ Ｐゴシック" pitchFamily="34" charset="-128"/>
                        </a:rPr>
                        <a:t>anywhere within the PTWC area of responsibility, a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Tsunami Threat Message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TTM</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 is issued along with accompanying </a:t>
                      </a:r>
                      <a:r>
                        <a:rPr kumimoji="0" lang="en-US" altLang="en-US" sz="1800" b="1" i="0" u="none" strike="noStrike" cap="none" normalizeH="0" baseline="0" dirty="0">
                          <a:ln>
                            <a:noFill/>
                          </a:ln>
                          <a:solidFill>
                            <a:srgbClr val="B90000"/>
                          </a:solidFill>
                          <a:effectLst/>
                          <a:latin typeface="Arial" pitchFamily="34" charset="0"/>
                          <a:ea typeface="ＭＳ Ｐゴシック" pitchFamily="34" charset="-128"/>
                        </a:rPr>
                        <a:t>graphical maps, statistics table, and KMZ file </a:t>
                      </a:r>
                      <a:r>
                        <a:rPr kumimoji="0" lang="en-US" altLang="en-US" sz="1800" b="0" i="0" u="none" strike="noStrike" cap="none" normalizeH="0" baseline="0" dirty="0">
                          <a:ln>
                            <a:noFill/>
                          </a:ln>
                          <a:solidFill>
                            <a:srgbClr val="0000FF"/>
                          </a:solidFill>
                          <a:effectLst/>
                          <a:latin typeface="Arial" pitchFamily="34" charset="0"/>
                          <a:ea typeface="ＭＳ Ｐゴシック" pitchFamily="34" charset="-128"/>
                        </a:rPr>
                        <a:t>that covers the affected region</a:t>
                      </a:r>
                      <a:r>
                        <a:rPr kumimoji="0" lang="en-US" altLang="en-US" sz="1800" b="0" i="0" u="none" strike="noStrike" cap="none" normalizeH="0" baseline="0" dirty="0">
                          <a:ln>
                            <a:noFill/>
                          </a:ln>
                          <a:solidFill>
                            <a:schemeClr val="tx1"/>
                          </a:solidFill>
                          <a:effectLst/>
                          <a:latin typeface="Arial" pitchFamily="34" charset="0"/>
                          <a:ea typeface="ＭＳ Ｐゴシック" pitchFamily="34" charset="-128"/>
                        </a:rPr>
                        <a:t>.</a:t>
                      </a:r>
                      <a:endParaRPr kumimoji="0" lang="en-US" altLang="en-US" sz="1800" b="0" i="0" u="none" strike="noStrike" cap="none" normalizeH="0" baseline="0" dirty="0">
                        <a:ln>
                          <a:noFill/>
                        </a:ln>
                        <a:solidFill>
                          <a:schemeClr val="tx1"/>
                        </a:solidFill>
                        <a:effectLst/>
                        <a:latin typeface="Times New Roman" pitchFamily="18" charset="0"/>
                        <a:ea typeface="ＭＳ Ｐゴシック" pitchFamily="34" charset="-128"/>
                      </a:endParaRPr>
                    </a:p>
                  </a:txBody>
                  <a:tcPr marL="74445" marR="74445" marT="48773" marB="48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448055" y="625856"/>
            <a:ext cx="8640699" cy="419134"/>
          </a:xfrm>
          <a:prstGeom prst="rect">
            <a:avLst/>
          </a:prstGeom>
          <a:noFill/>
        </p:spPr>
        <p:txBody>
          <a:bodyPr wrap="square" lIns="95040" tIns="47520" rIns="95040" bIns="47520">
            <a:spAutoFit/>
          </a:bodyPr>
          <a:lstStyle/>
          <a:p>
            <a:pPr algn="l">
              <a:defRPr/>
            </a:pPr>
            <a:r>
              <a:rPr lang="en-US" sz="2100" b="1" dirty="0">
                <a:solidFill>
                  <a:srgbClr val="C00000"/>
                </a:solidFill>
                <a:latin typeface="Arial" pitchFamily="34" charset="0"/>
                <a:ea typeface="ＭＳ Ｐゴシック" pitchFamily="34" charset="-128"/>
              </a:rPr>
              <a:t>Typical Timeline of PTWC Activities for an Earthquake / Tsunami</a:t>
            </a:r>
          </a:p>
        </p:txBody>
      </p:sp>
    </p:spTree>
    <p:extLst>
      <p:ext uri="{BB962C8B-B14F-4D97-AF65-F5344CB8AC3E}">
        <p14:creationId xmlns:p14="http://schemas.microsoft.com/office/powerpoint/2010/main" val="17886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719"/>
          <a:stretch/>
        </p:blipFill>
        <p:spPr>
          <a:xfrm>
            <a:off x="3587702" y="1259592"/>
            <a:ext cx="2470404" cy="2636369"/>
          </a:xfrm>
          <a:prstGeom prst="rect">
            <a:avLst/>
          </a:prstGeom>
          <a:effectLst/>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3988" y="1259592"/>
            <a:ext cx="3252920" cy="2660597"/>
          </a:xfrm>
          <a:prstGeom prst="rect">
            <a:avLst/>
          </a:prstGeom>
        </p:spPr>
      </p:pic>
      <p:pic>
        <p:nvPicPr>
          <p:cNvPr id="9"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21057"/>
          <a:stretch/>
        </p:blipFill>
        <p:spPr bwMode="auto">
          <a:xfrm>
            <a:off x="6442158" y="1473123"/>
            <a:ext cx="1908289" cy="2876674"/>
          </a:xfrm>
          <a:prstGeom prst="rect">
            <a:avLst/>
          </a:prstGeom>
          <a:noFill/>
          <a:ln w="9525">
            <a:noFill/>
            <a:miter lim="800000"/>
            <a:headEnd/>
            <a:tailEnd/>
          </a:ln>
        </p:spPr>
      </p:pic>
      <p:sp>
        <p:nvSpPr>
          <p:cNvPr id="10" name="TextBox 9"/>
          <p:cNvSpPr txBox="1"/>
          <p:nvPr/>
        </p:nvSpPr>
        <p:spPr>
          <a:xfrm>
            <a:off x="-622287" y="4016828"/>
            <a:ext cx="4748814" cy="584775"/>
          </a:xfrm>
          <a:prstGeom prst="rect">
            <a:avLst/>
          </a:prstGeom>
          <a:noFill/>
        </p:spPr>
        <p:txBody>
          <a:bodyPr wrap="square" rtlCol="0">
            <a:spAutoFit/>
          </a:bodyPr>
          <a:lstStyle/>
          <a:p>
            <a:r>
              <a:rPr lang="en-US" sz="1600" dirty="0"/>
              <a:t>1867- US Virgin Islands</a:t>
            </a:r>
          </a:p>
          <a:p>
            <a:r>
              <a:rPr lang="en-US" sz="1600" dirty="0"/>
              <a:t>30 deaths</a:t>
            </a:r>
          </a:p>
        </p:txBody>
      </p:sp>
      <p:sp>
        <p:nvSpPr>
          <p:cNvPr id="11" name="TextBox 10"/>
          <p:cNvSpPr txBox="1"/>
          <p:nvPr/>
        </p:nvSpPr>
        <p:spPr>
          <a:xfrm>
            <a:off x="5722999" y="3973938"/>
            <a:ext cx="3566802" cy="584775"/>
          </a:xfrm>
          <a:prstGeom prst="rect">
            <a:avLst/>
          </a:prstGeom>
          <a:noFill/>
        </p:spPr>
        <p:txBody>
          <a:bodyPr wrap="square" rtlCol="0">
            <a:spAutoFit/>
          </a:bodyPr>
          <a:lstStyle/>
          <a:p>
            <a:r>
              <a:rPr lang="en-US" sz="1600" dirty="0"/>
              <a:t>1918- Puerto Rico</a:t>
            </a:r>
          </a:p>
          <a:p>
            <a:r>
              <a:rPr lang="en-US" sz="1600" dirty="0"/>
              <a:t>140 deaths</a:t>
            </a:r>
          </a:p>
        </p:txBody>
      </p:sp>
      <p:sp>
        <p:nvSpPr>
          <p:cNvPr id="12" name="TextBox 11"/>
          <p:cNvSpPr txBox="1"/>
          <p:nvPr/>
        </p:nvSpPr>
        <p:spPr>
          <a:xfrm>
            <a:off x="3655856" y="4042103"/>
            <a:ext cx="2422458" cy="584775"/>
          </a:xfrm>
          <a:prstGeom prst="rect">
            <a:avLst/>
          </a:prstGeom>
          <a:noFill/>
        </p:spPr>
        <p:txBody>
          <a:bodyPr wrap="none" rtlCol="0">
            <a:spAutoFit/>
          </a:bodyPr>
          <a:lstStyle/>
          <a:p>
            <a:r>
              <a:rPr lang="en-US" sz="1600" dirty="0"/>
              <a:t>1946- Dominican Republic</a:t>
            </a:r>
          </a:p>
          <a:p>
            <a:r>
              <a:rPr lang="en-US" sz="1600" dirty="0"/>
              <a:t>1790 deaths</a:t>
            </a:r>
          </a:p>
        </p:txBody>
      </p:sp>
      <p:sp>
        <p:nvSpPr>
          <p:cNvPr id="16" name="Title 15"/>
          <p:cNvSpPr>
            <a:spLocks noGrp="1"/>
          </p:cNvSpPr>
          <p:nvPr>
            <p:ph type="title"/>
          </p:nvPr>
        </p:nvSpPr>
        <p:spPr>
          <a:xfrm>
            <a:off x="1300955" y="150727"/>
            <a:ext cx="5296011" cy="841574"/>
          </a:xfrm>
        </p:spPr>
        <p:txBody>
          <a:bodyPr/>
          <a:lstStyle/>
          <a:p>
            <a:r>
              <a:rPr lang="en-US" b="1" dirty="0"/>
              <a:t>Then and Now</a:t>
            </a:r>
          </a:p>
        </p:txBody>
      </p:sp>
      <p:pic>
        <p:nvPicPr>
          <p:cNvPr id="819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9443" y="4636688"/>
            <a:ext cx="2428663" cy="221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3" descr="DSC07028.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987" y="4636688"/>
            <a:ext cx="3252920" cy="2232026"/>
          </a:xfrm>
          <a:prstGeom prst="rect">
            <a:avLst/>
          </a:prstGeom>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2159" y="4636689"/>
            <a:ext cx="2564132" cy="2211036"/>
          </a:xfrm>
          <a:prstGeom prst="rect">
            <a:avLst/>
          </a:prstGeom>
        </p:spPr>
      </p:pic>
    </p:spTree>
    <p:extLst>
      <p:ext uri="{BB962C8B-B14F-4D97-AF65-F5344CB8AC3E}">
        <p14:creationId xmlns:p14="http://schemas.microsoft.com/office/powerpoint/2010/main" val="1955197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1381762"/>
          <a:ext cx="9321800" cy="5169416"/>
        </p:xfrm>
        <a:graphic>
          <a:graphicData uri="http://schemas.openxmlformats.org/drawingml/2006/table">
            <a:tbl>
              <a:tblPr/>
              <a:tblGrid>
                <a:gridCol w="1553633">
                  <a:extLst>
                    <a:ext uri="{9D8B030D-6E8A-4147-A177-3AD203B41FA5}">
                      <a16:colId xmlns:a16="http://schemas.microsoft.com/office/drawing/2014/main" xmlns="" val="20000"/>
                    </a:ext>
                  </a:extLst>
                </a:gridCol>
                <a:gridCol w="7768167">
                  <a:extLst>
                    <a:ext uri="{9D8B030D-6E8A-4147-A177-3AD203B41FA5}">
                      <a16:colId xmlns:a16="http://schemas.microsoft.com/office/drawing/2014/main" xmlns="" val="20001"/>
                    </a:ext>
                  </a:extLst>
                </a:gridCol>
              </a:tblGrid>
              <a:tr h="1853188">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15 min</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to</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2 hours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C00000"/>
                          </a:solidFill>
                          <a:effectLst/>
                          <a:latin typeface="Arial" pitchFamily="34" charset="0"/>
                          <a:ea typeface="ＭＳ Ｐゴシック" pitchFamily="34" charset="-128"/>
                        </a:rPr>
                        <a:t>Detect</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C00000"/>
                          </a:solidFill>
                          <a:effectLst/>
                          <a:latin typeface="Arial" pitchFamily="34" charset="0"/>
                          <a:ea typeface="ＭＳ Ｐゴシック" pitchFamily="34" charset="-128"/>
                        </a:rPr>
                        <a:t>Tsunami</a:t>
                      </a:r>
                      <a:endParaRPr kumimoji="0" lang="en-US" altLang="en-US" sz="1900" b="1" i="0" u="none" strike="noStrike" cap="none" normalizeH="0" baseline="0" dirty="0">
                        <a:ln>
                          <a:noFill/>
                        </a:ln>
                        <a:solidFill>
                          <a:srgbClr val="C00000"/>
                        </a:solidFill>
                        <a:effectLst/>
                        <a:latin typeface="Times New Roman" pitchFamily="18" charset="0"/>
                        <a:ea typeface="ＭＳ Ｐゴシック" pitchFamily="34" charset="-128"/>
                      </a:endParaRPr>
                    </a:p>
                  </a:txBody>
                  <a:tcPr marL="74445" marR="74445" marT="48770" marB="48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900" b="0" i="0" u="sng" strike="noStrike" cap="none" normalizeH="0" baseline="0" dirty="0">
                          <a:ln>
                            <a:noFill/>
                          </a:ln>
                          <a:solidFill>
                            <a:srgbClr val="0000FF"/>
                          </a:solidFill>
                          <a:effectLst/>
                          <a:latin typeface="Arial" pitchFamily="34" charset="0"/>
                          <a:ea typeface="ＭＳ Ｐゴシック" pitchFamily="34" charset="-128"/>
                        </a:rPr>
                        <a:t>Sea level gauges </a:t>
                      </a: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are monitored </a:t>
                      </a:r>
                      <a:r>
                        <a:rPr kumimoji="0" lang="en-US" altLang="en-US" sz="1900" b="0" i="0" u="none" strike="noStrike" cap="none" normalizeH="0" baseline="0" dirty="0">
                          <a:ln>
                            <a:noFill/>
                          </a:ln>
                          <a:solidFill>
                            <a:schemeClr val="tx1"/>
                          </a:solidFill>
                          <a:effectLst/>
                          <a:latin typeface="Arial" pitchFamily="34" charset="0"/>
                          <a:ea typeface="ＭＳ Ｐゴシック" pitchFamily="34" charset="-128"/>
                        </a:rPr>
                        <a:t>for tsunami signals.  Within the first 30 minutes to an hour the tsunami may arrive on the nearest one or two coastal gauges and one or two deep-ocean gauges.  Tsunami amplitudes are measured and compared, when possible, with forecast amplitudes produced by the models.  The </a:t>
                      </a: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model forecast may be adjusted to be more consistent with observations.</a:t>
                      </a:r>
                      <a:endParaRPr kumimoji="0" lang="en-US" altLang="en-US" sz="1900" b="0" i="0" u="none" strike="noStrike" cap="none" normalizeH="0" baseline="0" dirty="0">
                        <a:ln>
                          <a:noFill/>
                        </a:ln>
                        <a:solidFill>
                          <a:srgbClr val="0000FF"/>
                        </a:solidFill>
                        <a:effectLst/>
                        <a:latin typeface="Times New Roman" pitchFamily="18" charset="0"/>
                        <a:ea typeface="ＭＳ Ｐゴシック" pitchFamily="34" charset="-128"/>
                      </a:endParaRPr>
                    </a:p>
                  </a:txBody>
                  <a:tcPr marL="74445" marR="74445" marT="48770" marB="48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16228">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Beyond</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FF"/>
                          </a:solidFill>
                          <a:effectLst/>
                          <a:latin typeface="Arial" pitchFamily="34" charset="0"/>
                          <a:ea typeface="ＭＳ Ｐゴシック" pitchFamily="34" charset="-128"/>
                        </a:rPr>
                        <a:t>2 hours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C00000"/>
                          </a:solidFill>
                          <a:effectLst/>
                          <a:latin typeface="Arial" pitchFamily="34" charset="0"/>
                          <a:ea typeface="ＭＳ Ｐゴシック" pitchFamily="34" charset="-128"/>
                        </a:rPr>
                        <a:t>Monitor</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C00000"/>
                          </a:solidFill>
                          <a:effectLst/>
                          <a:latin typeface="Arial" pitchFamily="34" charset="0"/>
                          <a:ea typeface="ＭＳ Ｐゴシック" pitchFamily="34" charset="-128"/>
                        </a:rPr>
                        <a:t>Tsunami</a:t>
                      </a:r>
                      <a:endParaRPr kumimoji="0" lang="en-US" altLang="en-US" sz="1900" b="1" i="0" u="none" strike="noStrike" cap="none" normalizeH="0" baseline="0" dirty="0">
                        <a:ln>
                          <a:noFill/>
                        </a:ln>
                        <a:solidFill>
                          <a:srgbClr val="C00000"/>
                        </a:solidFill>
                        <a:effectLst/>
                        <a:latin typeface="Times New Roman" pitchFamily="18" charset="0"/>
                        <a:ea typeface="ＭＳ Ｐゴシック" pitchFamily="34" charset="-128"/>
                      </a:endParaRPr>
                    </a:p>
                  </a:txBody>
                  <a:tcPr marL="74445" marR="74445" marT="48770" marB="48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2813" eaLnBrk="0" hangingPunct="0">
                        <a:lnSpc>
                          <a:spcPct val="90000"/>
                        </a:lnSpc>
                        <a:spcBef>
                          <a:spcPct val="20000"/>
                        </a:spcBef>
                        <a:buClr>
                          <a:schemeClr val="accent2"/>
                        </a:buClr>
                        <a:buSzPct val="80000"/>
                        <a:buFont typeface="Wingdings" pitchFamily="2" charset="2"/>
                        <a:defRPr sz="2600" b="1">
                          <a:solidFill>
                            <a:schemeClr val="tx1"/>
                          </a:solidFill>
                          <a:latin typeface="Arial" pitchFamily="34" charset="0"/>
                          <a:ea typeface="ＭＳ Ｐゴシック" pitchFamily="34" charset="-128"/>
                        </a:defRPr>
                      </a:lvl1pPr>
                      <a:lvl2pPr marL="742950" indent="-285750" defTabSz="912813" eaLnBrk="0" hangingPunct="0">
                        <a:lnSpc>
                          <a:spcPct val="90000"/>
                        </a:lnSpc>
                        <a:spcBef>
                          <a:spcPct val="20000"/>
                        </a:spcBef>
                        <a:buClr>
                          <a:schemeClr val="accent2"/>
                        </a:buClr>
                        <a:buSzPct val="80000"/>
                        <a:buFont typeface="Wingdings" pitchFamily="2" charset="2"/>
                        <a:defRPr sz="2400">
                          <a:solidFill>
                            <a:schemeClr val="tx1"/>
                          </a:solidFill>
                          <a:latin typeface="Arial" pitchFamily="34" charset="0"/>
                          <a:ea typeface="ＭＳ Ｐゴシック" pitchFamily="34" charset="-128"/>
                        </a:defRPr>
                      </a:lvl2pPr>
                      <a:lvl3pPr marL="11430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3pPr>
                      <a:lvl4pPr marL="1600200" indent="-228600" defTabSz="912813" eaLnBrk="0" hangingPunct="0">
                        <a:lnSpc>
                          <a:spcPct val="90000"/>
                        </a:lnSpc>
                        <a:spcBef>
                          <a:spcPct val="20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4pPr>
                      <a:lvl5pPr marL="2057400" indent="-228600" defTabSz="912813" eaLnBrk="0" hangingPunct="0">
                        <a:lnSpc>
                          <a:spcPct val="90000"/>
                        </a:lnSpc>
                        <a:spcBef>
                          <a:spcPct val="25000"/>
                        </a:spcBef>
                        <a:buClr>
                          <a:schemeClr val="accent2"/>
                        </a:buClr>
                        <a:buSzPct val="80000"/>
                        <a:buFont typeface="Wingdings" pitchFamily="2" charset="2"/>
                        <a:defRPr sz="2000">
                          <a:solidFill>
                            <a:schemeClr val="tx1"/>
                          </a:solidFill>
                          <a:latin typeface="Arial" pitchFamily="34" charset="0"/>
                          <a:ea typeface="ＭＳ Ｐゴシック" pitchFamily="34" charset="-128"/>
                        </a:defRPr>
                      </a:lvl5pPr>
                      <a:lvl6pPr marL="25146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6pPr>
                      <a:lvl7pPr marL="29718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7pPr>
                      <a:lvl8pPr marL="34290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8pPr>
                      <a:lvl9pPr marL="3886200" indent="-228600" defTabSz="912813" eaLnBrk="0" fontAlgn="base" hangingPunct="0">
                        <a:lnSpc>
                          <a:spcPct val="90000"/>
                        </a:lnSpc>
                        <a:spcBef>
                          <a:spcPct val="25000"/>
                        </a:spcBef>
                        <a:spcAft>
                          <a:spcPct val="0"/>
                        </a:spcAft>
                        <a:buClr>
                          <a:schemeClr val="accent2"/>
                        </a:buClr>
                        <a:buSzPct val="80000"/>
                        <a:buFont typeface="Wingdings" pitchFamily="2" charset="2"/>
                        <a:defRPr sz="2000">
                          <a:solidFill>
                            <a:schemeClr val="tx1"/>
                          </a:solidFill>
                          <a:latin typeface="Arial"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itchFamily="34" charset="0"/>
                          <a:ea typeface="ＭＳ Ｐゴシック" pitchFamily="34" charset="-128"/>
                        </a:rPr>
                        <a:t>The process of refining the earthquake parameters and collecting additional sea level observations continues, with that information used to constrain the forecast if necessary.  The tsunami is monitored as it advances.  </a:t>
                      </a:r>
                      <a:r>
                        <a:rPr kumimoji="0" lang="en-US" altLang="en-US" sz="1900" b="0" i="0" u="none" strike="noStrike" cap="none" normalizeH="0" baseline="0">
                          <a:ln>
                            <a:noFill/>
                          </a:ln>
                          <a:solidFill>
                            <a:srgbClr val="0000FF"/>
                          </a:solidFill>
                          <a:effectLst/>
                          <a:latin typeface="Arial" pitchFamily="34" charset="0"/>
                          <a:ea typeface="ＭＳ Ｐゴシック" pitchFamily="34" charset="-128"/>
                        </a:rPr>
                        <a:t>When it is likely that there is </a:t>
                      </a:r>
                      <a:r>
                        <a:rPr kumimoji="0" lang="en-US" altLang="en-US" sz="1900" b="1" i="0" u="none" strike="noStrike" cap="none" normalizeH="0" baseline="0">
                          <a:ln>
                            <a:noFill/>
                          </a:ln>
                          <a:solidFill>
                            <a:srgbClr val="B90000"/>
                          </a:solidFill>
                          <a:effectLst/>
                          <a:latin typeface="Arial" pitchFamily="34" charset="0"/>
                          <a:ea typeface="ＭＳ Ｐゴシック" pitchFamily="34" charset="-128"/>
                        </a:rPr>
                        <a:t>no longer a significant continuing tsunami threat for most areas </a:t>
                      </a:r>
                      <a:r>
                        <a:rPr kumimoji="0" lang="en-US" altLang="en-US" sz="1900" b="0" i="0" u="none" strike="noStrike" cap="none" normalizeH="0" baseline="0">
                          <a:ln>
                            <a:noFill/>
                          </a:ln>
                          <a:solidFill>
                            <a:srgbClr val="0000FF"/>
                          </a:solidFill>
                          <a:effectLst/>
                          <a:latin typeface="Arial" pitchFamily="34" charset="0"/>
                          <a:ea typeface="ＭＳ Ｐゴシック" pitchFamily="34" charset="-128"/>
                        </a:rPr>
                        <a:t>then a </a:t>
                      </a:r>
                      <a:r>
                        <a:rPr kumimoji="0" lang="en-US" altLang="en-US" sz="1900" b="1" i="0" u="sng" strike="noStrike" cap="none" normalizeH="0" baseline="0">
                          <a:ln>
                            <a:noFill/>
                          </a:ln>
                          <a:solidFill>
                            <a:srgbClr val="B90000"/>
                          </a:solidFill>
                          <a:effectLst/>
                          <a:latin typeface="Arial" pitchFamily="34" charset="0"/>
                          <a:ea typeface="ＭＳ Ｐゴシック" pitchFamily="34" charset="-128"/>
                        </a:rPr>
                        <a:t>final product</a:t>
                      </a:r>
                      <a:r>
                        <a:rPr kumimoji="0" lang="en-US" altLang="en-US" sz="1900" b="1" i="0" u="none" strike="noStrike" cap="none" normalizeH="0" baseline="0">
                          <a:ln>
                            <a:noFill/>
                          </a:ln>
                          <a:solidFill>
                            <a:srgbClr val="B90000"/>
                          </a:solidFill>
                          <a:effectLst/>
                          <a:latin typeface="Arial" pitchFamily="34" charset="0"/>
                          <a:ea typeface="ＭＳ Ｐゴシック" pitchFamily="34" charset="-128"/>
                        </a:rPr>
                        <a:t> </a:t>
                      </a:r>
                      <a:r>
                        <a:rPr kumimoji="0" lang="en-US" altLang="en-US" sz="1900" b="0" i="0" u="none" strike="noStrike" cap="none" normalizeH="0" baseline="0">
                          <a:ln>
                            <a:noFill/>
                          </a:ln>
                          <a:solidFill>
                            <a:srgbClr val="0000FF"/>
                          </a:solidFill>
                          <a:effectLst/>
                          <a:latin typeface="Arial" pitchFamily="34" charset="0"/>
                          <a:ea typeface="ＭＳ Ｐゴシック" pitchFamily="34" charset="-128"/>
                        </a:rPr>
                        <a:t>is issued</a:t>
                      </a:r>
                      <a:r>
                        <a:rPr kumimoji="0" lang="en-US" altLang="en-US" sz="1900" b="0" i="0" u="none" strike="noStrike" cap="none" normalizeH="0" baseline="0">
                          <a:ln>
                            <a:noFill/>
                          </a:ln>
                          <a:solidFill>
                            <a:schemeClr val="tx1"/>
                          </a:solidFill>
                          <a:effectLst/>
                          <a:latin typeface="Arial" pitchFamily="34" charset="0"/>
                          <a:ea typeface="ＭＳ Ｐゴシック" pitchFamily="34" charset="-128"/>
                        </a:rPr>
                        <a:t>. Due to resonances in enclosed bays, and to tsunami energy that gets trapped around islands and along continental shelves or is re-energized by reflections, some areas may continue to experience hazardous sea level oscillations. It is </a:t>
                      </a:r>
                      <a:r>
                        <a:rPr kumimoji="0" lang="en-US" altLang="en-US" sz="1900" b="0" i="0" u="none" strike="noStrike" cap="none" normalizeH="0" baseline="0">
                          <a:ln>
                            <a:noFill/>
                          </a:ln>
                          <a:solidFill>
                            <a:srgbClr val="0000FF"/>
                          </a:solidFill>
                          <a:effectLst/>
                          <a:latin typeface="Arial" pitchFamily="34" charset="0"/>
                          <a:ea typeface="ＭＳ Ｐゴシック" pitchFamily="34" charset="-128"/>
                        </a:rPr>
                        <a:t>up to local officials to determine when coasts are safe, persons can return to evacuated areas, and normal activities may resume</a:t>
                      </a:r>
                      <a:r>
                        <a:rPr kumimoji="0" lang="en-US" altLang="en-US" sz="1900" b="0" i="0" u="none" strike="noStrike" cap="none" normalizeH="0" baseline="0">
                          <a:ln>
                            <a:noFill/>
                          </a:ln>
                          <a:solidFill>
                            <a:schemeClr val="tx1"/>
                          </a:solidFill>
                          <a:effectLst/>
                          <a:latin typeface="Arial" pitchFamily="34" charset="0"/>
                          <a:ea typeface="ＭＳ Ｐゴシック" pitchFamily="34" charset="-128"/>
                        </a:rPr>
                        <a:t>.</a:t>
                      </a:r>
                      <a:endParaRPr kumimoji="0" lang="en-US" altLang="en-US" sz="1900" b="0" i="0" u="none" strike="noStrike" cap="none" normalizeH="0" baseline="0">
                        <a:ln>
                          <a:noFill/>
                        </a:ln>
                        <a:solidFill>
                          <a:schemeClr val="tx1"/>
                        </a:solidFill>
                        <a:effectLst/>
                        <a:latin typeface="Times New Roman" pitchFamily="18" charset="0"/>
                        <a:ea typeface="ＭＳ Ｐゴシック" pitchFamily="34" charset="-128"/>
                      </a:endParaRPr>
                    </a:p>
                  </a:txBody>
                  <a:tcPr marL="74445" marR="74445" marT="48770" marB="48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448055" y="625856"/>
            <a:ext cx="8640699" cy="419134"/>
          </a:xfrm>
          <a:prstGeom prst="rect">
            <a:avLst/>
          </a:prstGeom>
          <a:noFill/>
        </p:spPr>
        <p:txBody>
          <a:bodyPr wrap="square" lIns="95040" tIns="47520" rIns="95040" bIns="47520">
            <a:spAutoFit/>
          </a:bodyPr>
          <a:lstStyle/>
          <a:p>
            <a:pPr algn="l">
              <a:defRPr/>
            </a:pPr>
            <a:r>
              <a:rPr lang="en-US" sz="2100" b="1" dirty="0">
                <a:solidFill>
                  <a:srgbClr val="C00000"/>
                </a:solidFill>
                <a:latin typeface="Arial" pitchFamily="34" charset="0"/>
                <a:ea typeface="ＭＳ Ｐゴシック" pitchFamily="34" charset="-128"/>
              </a:rPr>
              <a:t>Typical Timeline of PTWC Activities for an Earthquake / Tsunami</a:t>
            </a:r>
          </a:p>
        </p:txBody>
      </p:sp>
    </p:spTree>
    <p:extLst>
      <p:ext uri="{BB962C8B-B14F-4D97-AF65-F5344CB8AC3E}">
        <p14:creationId xmlns:p14="http://schemas.microsoft.com/office/powerpoint/2010/main" val="2755939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99383" y="130857"/>
            <a:ext cx="8772466" cy="776817"/>
          </a:xfrm>
        </p:spPr>
        <p:txBody>
          <a:bodyPr/>
          <a:lstStyle/>
          <a:p>
            <a:pPr eaLnBrk="1" hangingPunct="1"/>
            <a:r>
              <a:rPr lang="en-US" sz="2854" dirty="0"/>
              <a:t>PTWC Timeline for Jan 10 Honduras Tsunami</a:t>
            </a:r>
          </a:p>
        </p:txBody>
      </p:sp>
      <p:sp>
        <p:nvSpPr>
          <p:cNvPr id="48131" name="Rectangle 3"/>
          <p:cNvSpPr>
            <a:spLocks noGrp="1" noChangeArrowheads="1"/>
          </p:cNvSpPr>
          <p:nvPr>
            <p:ph idx="4294967295"/>
          </p:nvPr>
        </p:nvSpPr>
        <p:spPr>
          <a:xfrm>
            <a:off x="375654" y="1482514"/>
            <a:ext cx="8681796" cy="5496848"/>
          </a:xfrm>
        </p:spPr>
        <p:txBody>
          <a:bodyPr/>
          <a:lstStyle/>
          <a:p>
            <a:pPr marL="0" indent="0">
              <a:buNone/>
            </a:pPr>
            <a:endParaRPr lang="en-US" sz="2039" b="0" dirty="0"/>
          </a:p>
          <a:p>
            <a:pPr marL="0" indent="0">
              <a:buNone/>
            </a:pPr>
            <a:endParaRPr lang="en-US" sz="2447" b="0" dirty="0"/>
          </a:p>
        </p:txBody>
      </p:sp>
      <p:graphicFrame>
        <p:nvGraphicFramePr>
          <p:cNvPr id="2" name="Table 1"/>
          <p:cNvGraphicFramePr>
            <a:graphicFrameLocks noGrp="1"/>
          </p:cNvGraphicFramePr>
          <p:nvPr>
            <p:extLst>
              <p:ext uri="{D42A27DB-BD31-4B8C-83A1-F6EECF244321}">
                <p14:modId xmlns:p14="http://schemas.microsoft.com/office/powerpoint/2010/main" val="3054091860"/>
              </p:ext>
            </p:extLst>
          </p:nvPr>
        </p:nvGraphicFramePr>
        <p:xfrm>
          <a:off x="499382" y="907674"/>
          <a:ext cx="8558068" cy="6185711"/>
        </p:xfrm>
        <a:graphic>
          <a:graphicData uri="http://schemas.openxmlformats.org/drawingml/2006/table">
            <a:tbl>
              <a:tblPr firstRow="1" bandRow="1">
                <a:tableStyleId>{5C22544A-7EE6-4342-B048-85BDC9FD1C3A}</a:tableStyleId>
              </a:tblPr>
              <a:tblGrid>
                <a:gridCol w="1233915">
                  <a:extLst>
                    <a:ext uri="{9D8B030D-6E8A-4147-A177-3AD203B41FA5}">
                      <a16:colId xmlns:a16="http://schemas.microsoft.com/office/drawing/2014/main" xmlns="" val="20000"/>
                    </a:ext>
                  </a:extLst>
                </a:gridCol>
                <a:gridCol w="1181030">
                  <a:extLst>
                    <a:ext uri="{9D8B030D-6E8A-4147-A177-3AD203B41FA5}">
                      <a16:colId xmlns:a16="http://schemas.microsoft.com/office/drawing/2014/main" xmlns="" val="20001"/>
                    </a:ext>
                  </a:extLst>
                </a:gridCol>
                <a:gridCol w="6143123">
                  <a:extLst>
                    <a:ext uri="{9D8B030D-6E8A-4147-A177-3AD203B41FA5}">
                      <a16:colId xmlns:a16="http://schemas.microsoft.com/office/drawing/2014/main" xmlns="" val="20002"/>
                    </a:ext>
                  </a:extLst>
                </a:gridCol>
              </a:tblGrid>
              <a:tr h="758083">
                <a:tc>
                  <a:txBody>
                    <a:bodyPr/>
                    <a:lstStyle/>
                    <a:p>
                      <a:pPr algn="ctr"/>
                      <a:r>
                        <a:rPr lang="en-US" sz="1900" dirty="0"/>
                        <a:t>Time (UTC)</a:t>
                      </a:r>
                    </a:p>
                  </a:txBody>
                  <a:tcPr marL="93218" marR="93218" marT="46609" marB="46609" anchor="ctr"/>
                </a:tc>
                <a:tc>
                  <a:txBody>
                    <a:bodyPr/>
                    <a:lstStyle/>
                    <a:p>
                      <a:pPr algn="ctr"/>
                      <a:r>
                        <a:rPr lang="en-US" sz="1900" dirty="0"/>
                        <a:t>Elapsed</a:t>
                      </a:r>
                    </a:p>
                    <a:p>
                      <a:pPr algn="ctr"/>
                      <a:r>
                        <a:rPr lang="en-US" sz="1900" dirty="0"/>
                        <a:t>Time</a:t>
                      </a:r>
                    </a:p>
                  </a:txBody>
                  <a:tcPr marL="93218" marR="93218" marT="46609" marB="46609" anchor="ctr"/>
                </a:tc>
                <a:tc>
                  <a:txBody>
                    <a:bodyPr/>
                    <a:lstStyle/>
                    <a:p>
                      <a:pPr algn="ctr"/>
                      <a:r>
                        <a:rPr lang="en-US" sz="1900" dirty="0"/>
                        <a:t>Event</a:t>
                      </a:r>
                    </a:p>
                  </a:txBody>
                  <a:tcPr marL="93218" marR="93218" marT="46609" marB="46609" anchor="ctr"/>
                </a:tc>
                <a:extLst>
                  <a:ext uri="{0D108BD9-81ED-4DB2-BD59-A6C34878D82A}">
                    <a16:rowId xmlns:a16="http://schemas.microsoft.com/office/drawing/2014/main" xmlns="" val="10000"/>
                  </a:ext>
                </a:extLst>
              </a:tr>
              <a:tr h="529455">
                <a:tc>
                  <a:txBody>
                    <a:bodyPr/>
                    <a:lstStyle/>
                    <a:p>
                      <a:pPr algn="ctr"/>
                      <a:r>
                        <a:rPr lang="en-US" sz="1900" dirty="0"/>
                        <a:t>02:51:31</a:t>
                      </a:r>
                    </a:p>
                  </a:txBody>
                  <a:tcPr marL="93218" marR="93218" marT="46609" marB="46609" anchor="ctr"/>
                </a:tc>
                <a:tc>
                  <a:txBody>
                    <a:bodyPr/>
                    <a:lstStyle/>
                    <a:p>
                      <a:pPr algn="ctr"/>
                      <a:r>
                        <a:rPr lang="en-US" sz="1900" dirty="0"/>
                        <a:t>00:00:00</a:t>
                      </a:r>
                    </a:p>
                  </a:txBody>
                  <a:tcPr marL="93218" marR="93218" marT="46609" marB="46609" anchor="ctr"/>
                </a:tc>
                <a:tc>
                  <a:txBody>
                    <a:bodyPr/>
                    <a:lstStyle/>
                    <a:p>
                      <a:pPr algn="l"/>
                      <a:r>
                        <a:rPr lang="en-US" sz="1900" dirty="0"/>
                        <a:t>Earthquake occurs at 17.5°N, 83.6°W</a:t>
                      </a:r>
                    </a:p>
                  </a:txBody>
                  <a:tcPr marL="93218" marR="93218" marT="46609" marB="46609" anchor="ctr"/>
                </a:tc>
                <a:extLst>
                  <a:ext uri="{0D108BD9-81ED-4DB2-BD59-A6C34878D82A}">
                    <a16:rowId xmlns:a16="http://schemas.microsoft.com/office/drawing/2014/main" xmlns="" val="10001"/>
                  </a:ext>
                </a:extLst>
              </a:tr>
              <a:tr h="529455">
                <a:tc>
                  <a:txBody>
                    <a:bodyPr/>
                    <a:lstStyle/>
                    <a:p>
                      <a:pPr algn="ctr"/>
                      <a:r>
                        <a:rPr lang="en-US" sz="1900" dirty="0"/>
                        <a:t>02:52:09</a:t>
                      </a:r>
                    </a:p>
                  </a:txBody>
                  <a:tcPr marL="93218" marR="93218" marT="46609" marB="46609" anchor="ctr"/>
                </a:tc>
                <a:tc>
                  <a:txBody>
                    <a:bodyPr/>
                    <a:lstStyle/>
                    <a:p>
                      <a:pPr algn="ctr"/>
                      <a:r>
                        <a:rPr lang="en-US" sz="1900" dirty="0"/>
                        <a:t>00:01:38</a:t>
                      </a:r>
                    </a:p>
                  </a:txBody>
                  <a:tcPr marL="93218" marR="93218" marT="46609" marB="46609" anchor="ctr"/>
                </a:tc>
                <a:tc>
                  <a:txBody>
                    <a:bodyPr/>
                    <a:lstStyle/>
                    <a:p>
                      <a:pPr algn="l"/>
                      <a:r>
                        <a:rPr lang="en-US" sz="1900" dirty="0"/>
                        <a:t>PTWC duty staff paged</a:t>
                      </a:r>
                    </a:p>
                  </a:txBody>
                  <a:tcPr marL="93218" marR="93218" marT="46609" marB="46609" anchor="ctr"/>
                </a:tc>
                <a:extLst>
                  <a:ext uri="{0D108BD9-81ED-4DB2-BD59-A6C34878D82A}">
                    <a16:rowId xmlns:a16="http://schemas.microsoft.com/office/drawing/2014/main" xmlns="" val="10002"/>
                  </a:ext>
                </a:extLst>
              </a:tr>
              <a:tr h="758083">
                <a:tc>
                  <a:txBody>
                    <a:bodyPr/>
                    <a:lstStyle/>
                    <a:p>
                      <a:pPr algn="ctr"/>
                      <a:r>
                        <a:rPr lang="en-US" sz="1900" dirty="0"/>
                        <a:t>02:55:40</a:t>
                      </a:r>
                    </a:p>
                  </a:txBody>
                  <a:tcPr marL="93218" marR="93218" marT="46609" marB="46609" anchor="ctr"/>
                </a:tc>
                <a:tc>
                  <a:txBody>
                    <a:bodyPr/>
                    <a:lstStyle/>
                    <a:p>
                      <a:pPr algn="ctr"/>
                      <a:r>
                        <a:rPr lang="en-US" sz="1900" dirty="0"/>
                        <a:t>00:04:09</a:t>
                      </a:r>
                    </a:p>
                  </a:txBody>
                  <a:tcPr marL="93218" marR="93218" marT="46609" marB="46609" anchor="ctr"/>
                </a:tc>
                <a:tc>
                  <a:txBody>
                    <a:bodyPr/>
                    <a:lstStyle/>
                    <a:p>
                      <a:pPr algn="l"/>
                      <a:r>
                        <a:rPr lang="en-US" sz="1900" dirty="0"/>
                        <a:t>Observatory Message issued with preliminary earthquake location, depth, and magnitude (Mw=7.8)</a:t>
                      </a:r>
                    </a:p>
                  </a:txBody>
                  <a:tcPr marL="93218" marR="93218" marT="46609" marB="46609" anchor="ctr"/>
                </a:tc>
                <a:extLst>
                  <a:ext uri="{0D108BD9-81ED-4DB2-BD59-A6C34878D82A}">
                    <a16:rowId xmlns:a16="http://schemas.microsoft.com/office/drawing/2014/main" xmlns="" val="10003"/>
                  </a:ext>
                </a:extLst>
              </a:tr>
              <a:tr h="1563801">
                <a:tc>
                  <a:txBody>
                    <a:bodyPr/>
                    <a:lstStyle/>
                    <a:p>
                      <a:pPr algn="ctr"/>
                      <a:r>
                        <a:rPr lang="en-US" sz="1900" dirty="0"/>
                        <a:t>02:57:02</a:t>
                      </a:r>
                    </a:p>
                  </a:txBody>
                  <a:tcPr marL="93218" marR="93218" marT="46609" marB="46609" anchor="ctr"/>
                </a:tc>
                <a:tc>
                  <a:txBody>
                    <a:bodyPr/>
                    <a:lstStyle/>
                    <a:p>
                      <a:pPr algn="ctr"/>
                      <a:r>
                        <a:rPr lang="en-US" sz="1900" dirty="0"/>
                        <a:t>00:05:31</a:t>
                      </a:r>
                    </a:p>
                  </a:txBody>
                  <a:tcPr marL="93218" marR="93218" marT="46609" marB="46609" anchor="ctr"/>
                </a:tc>
                <a:tc>
                  <a:txBody>
                    <a:bodyPr/>
                    <a:lstStyle/>
                    <a:p>
                      <a:pPr algn="l"/>
                      <a:r>
                        <a:rPr lang="en-US" sz="1900" dirty="0"/>
                        <a:t>Message #1</a:t>
                      </a:r>
                      <a:r>
                        <a:rPr lang="en-US" sz="1900" baseline="0" dirty="0"/>
                        <a:t> - </a:t>
                      </a:r>
                      <a:r>
                        <a:rPr lang="en-US" sz="1900" dirty="0"/>
                        <a:t>Tsunami Threat</a:t>
                      </a:r>
                    </a:p>
                    <a:p>
                      <a:pPr algn="l"/>
                      <a:r>
                        <a:rPr lang="en-US" sz="1900" baseline="0" dirty="0"/>
                        <a:t>Potential threat within 1000 km of earthquake - Cayman Islands, Jamaica, Mexico, Honduras, Cuba, Belize, San Andres and Providencia, Costa Rica, Panama, Nicaragua, and Guatemala</a:t>
                      </a:r>
                      <a:endParaRPr lang="en-US" sz="1900" dirty="0"/>
                    </a:p>
                  </a:txBody>
                  <a:tcPr marL="93218" marR="93218" marT="46609" marB="46609" anchor="ctr"/>
                </a:tc>
                <a:extLst>
                  <a:ext uri="{0D108BD9-81ED-4DB2-BD59-A6C34878D82A}">
                    <a16:rowId xmlns:a16="http://schemas.microsoft.com/office/drawing/2014/main" xmlns="" val="10004"/>
                  </a:ext>
                </a:extLst>
              </a:tr>
              <a:tr h="682278">
                <a:tc>
                  <a:txBody>
                    <a:bodyPr/>
                    <a:lstStyle/>
                    <a:p>
                      <a:pPr algn="ctr"/>
                      <a:r>
                        <a:rPr lang="en-US" sz="1900" dirty="0"/>
                        <a:t>03:20:09</a:t>
                      </a:r>
                    </a:p>
                  </a:txBody>
                  <a:tcPr marL="93218" marR="93218" marT="46609" marB="46609" anchor="ctr"/>
                </a:tc>
                <a:tc>
                  <a:txBody>
                    <a:bodyPr/>
                    <a:lstStyle/>
                    <a:p>
                      <a:pPr algn="ctr"/>
                      <a:r>
                        <a:rPr lang="en-US" sz="1900" dirty="0"/>
                        <a:t>00:28:38</a:t>
                      </a:r>
                    </a:p>
                  </a:txBody>
                  <a:tcPr marL="93218" marR="93218" marT="46609" marB="46609" anchor="ctr"/>
                </a:tc>
                <a:tc>
                  <a:txBody>
                    <a:bodyPr/>
                    <a:lstStyle/>
                    <a:p>
                      <a:pPr algn="l"/>
                      <a:r>
                        <a:rPr lang="en-US" sz="1900" dirty="0"/>
                        <a:t>RIFT tsunami</a:t>
                      </a:r>
                      <a:r>
                        <a:rPr lang="en-US" sz="1900" baseline="0" dirty="0"/>
                        <a:t> forecast #1 from PTWC WCMT, nodal plane 1. Mw=7.56, strike-slip, max=17cm </a:t>
                      </a:r>
                      <a:endParaRPr lang="en-US" sz="1900" dirty="0"/>
                    </a:p>
                  </a:txBody>
                  <a:tcPr marL="93218" marR="93218" marT="46609" marB="46609" anchor="ctr"/>
                </a:tc>
                <a:extLst>
                  <a:ext uri="{0D108BD9-81ED-4DB2-BD59-A6C34878D82A}">
                    <a16:rowId xmlns:a16="http://schemas.microsoft.com/office/drawing/2014/main" xmlns="" val="10005"/>
                  </a:ext>
                </a:extLst>
              </a:tr>
              <a:tr h="682278">
                <a:tc>
                  <a:txBody>
                    <a:bodyPr/>
                    <a:lstStyle/>
                    <a:p>
                      <a:pPr algn="ctr"/>
                      <a:r>
                        <a:rPr lang="en-US" sz="1900" dirty="0"/>
                        <a:t>03:21:52</a:t>
                      </a:r>
                    </a:p>
                  </a:txBody>
                  <a:tcPr marL="93218" marR="93218" marT="46609" marB="46609" anchor="ctr"/>
                </a:tc>
                <a:tc>
                  <a:txBody>
                    <a:bodyPr/>
                    <a:lstStyle/>
                    <a:p>
                      <a:pPr algn="ctr"/>
                      <a:r>
                        <a:rPr lang="en-US" sz="1900" dirty="0"/>
                        <a:t>00:30:21</a:t>
                      </a:r>
                    </a:p>
                  </a:txBody>
                  <a:tcPr marL="93218" marR="93218" marT="46609" marB="466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RIFT tsunami</a:t>
                      </a:r>
                      <a:r>
                        <a:rPr lang="en-US" sz="1900" baseline="0" dirty="0"/>
                        <a:t> forecast #2 from USGS WCMT, nodal plane 1. Mw=7.56, strike-slip, max=73cm </a:t>
                      </a:r>
                      <a:endParaRPr lang="en-US" sz="1900" dirty="0"/>
                    </a:p>
                  </a:txBody>
                  <a:tcPr marL="93218" marR="93218" marT="46609" marB="46609" anchor="ctr"/>
                </a:tc>
                <a:extLst>
                  <a:ext uri="{0D108BD9-81ED-4DB2-BD59-A6C34878D82A}">
                    <a16:rowId xmlns:a16="http://schemas.microsoft.com/office/drawing/2014/main" xmlns="" val="10006"/>
                  </a:ext>
                </a:extLst>
              </a:tr>
              <a:tr h="682278">
                <a:tc>
                  <a:txBody>
                    <a:bodyPr/>
                    <a:lstStyle/>
                    <a:p>
                      <a:pPr algn="ctr"/>
                      <a:r>
                        <a:rPr lang="en-US" sz="1900" dirty="0"/>
                        <a:t>03:22:28</a:t>
                      </a:r>
                    </a:p>
                  </a:txBody>
                  <a:tcPr marL="93218" marR="93218" marT="46609" marB="46609" anchor="ctr"/>
                </a:tc>
                <a:tc>
                  <a:txBody>
                    <a:bodyPr/>
                    <a:lstStyle/>
                    <a:p>
                      <a:pPr algn="ctr"/>
                      <a:r>
                        <a:rPr lang="en-US" sz="1900" dirty="0"/>
                        <a:t>00:30:57</a:t>
                      </a:r>
                    </a:p>
                  </a:txBody>
                  <a:tcPr marL="93218" marR="93218" marT="46609" marB="466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RIFT tsunami</a:t>
                      </a:r>
                      <a:r>
                        <a:rPr lang="en-US" sz="1900" baseline="0" dirty="0"/>
                        <a:t> forecast #3 from USGS WCMT, nodal plane 1. Mw=7.56, strike-slip, max=87cm</a:t>
                      </a:r>
                      <a:endParaRPr lang="en-US" sz="1900" dirty="0"/>
                    </a:p>
                  </a:txBody>
                  <a:tcPr marL="93218" marR="93218" marT="46609" marB="46609"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4755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99382" y="317288"/>
            <a:ext cx="8772466" cy="776817"/>
          </a:xfrm>
        </p:spPr>
        <p:txBody>
          <a:bodyPr/>
          <a:lstStyle/>
          <a:p>
            <a:pPr eaLnBrk="1" hangingPunct="1"/>
            <a:r>
              <a:rPr lang="en-US" sz="2854" dirty="0"/>
              <a:t>PTWC Timeline for Jan 10 Honduras Tsunami</a:t>
            </a:r>
          </a:p>
        </p:txBody>
      </p:sp>
      <p:sp>
        <p:nvSpPr>
          <p:cNvPr id="48131" name="Rectangle 3"/>
          <p:cNvSpPr>
            <a:spLocks noGrp="1" noChangeArrowheads="1"/>
          </p:cNvSpPr>
          <p:nvPr>
            <p:ph idx="4294967295"/>
          </p:nvPr>
        </p:nvSpPr>
        <p:spPr>
          <a:xfrm>
            <a:off x="375654" y="1482514"/>
            <a:ext cx="8681796" cy="5496848"/>
          </a:xfrm>
        </p:spPr>
        <p:txBody>
          <a:bodyPr/>
          <a:lstStyle/>
          <a:p>
            <a:pPr marL="0" indent="0">
              <a:buNone/>
            </a:pPr>
            <a:endParaRPr lang="en-US" sz="2039" b="0" dirty="0"/>
          </a:p>
          <a:p>
            <a:pPr marL="0" indent="0">
              <a:buNone/>
            </a:pPr>
            <a:endParaRPr lang="en-US" sz="2447" b="0" dirty="0"/>
          </a:p>
        </p:txBody>
      </p:sp>
      <p:graphicFrame>
        <p:nvGraphicFramePr>
          <p:cNvPr id="2" name="Table 1"/>
          <p:cNvGraphicFramePr>
            <a:graphicFrameLocks noGrp="1"/>
          </p:cNvGraphicFramePr>
          <p:nvPr>
            <p:extLst>
              <p:ext uri="{D42A27DB-BD31-4B8C-83A1-F6EECF244321}">
                <p14:modId xmlns:p14="http://schemas.microsoft.com/office/powerpoint/2010/main" val="783001633"/>
              </p:ext>
            </p:extLst>
          </p:nvPr>
        </p:nvGraphicFramePr>
        <p:xfrm>
          <a:off x="640873" y="1461246"/>
          <a:ext cx="8081667" cy="4987164"/>
        </p:xfrm>
        <a:graphic>
          <a:graphicData uri="http://schemas.openxmlformats.org/drawingml/2006/table">
            <a:tbl>
              <a:tblPr firstRow="1" bandRow="1">
                <a:tableStyleId>{5C22544A-7EE6-4342-B048-85BDC9FD1C3A}</a:tableStyleId>
              </a:tblPr>
              <a:tblGrid>
                <a:gridCol w="1165226">
                  <a:extLst>
                    <a:ext uri="{9D8B030D-6E8A-4147-A177-3AD203B41FA5}">
                      <a16:colId xmlns:a16="http://schemas.microsoft.com/office/drawing/2014/main" xmlns="" val="20000"/>
                    </a:ext>
                  </a:extLst>
                </a:gridCol>
                <a:gridCol w="1174845">
                  <a:extLst>
                    <a:ext uri="{9D8B030D-6E8A-4147-A177-3AD203B41FA5}">
                      <a16:colId xmlns:a16="http://schemas.microsoft.com/office/drawing/2014/main" xmlns="" val="20001"/>
                    </a:ext>
                  </a:extLst>
                </a:gridCol>
                <a:gridCol w="5741596">
                  <a:extLst>
                    <a:ext uri="{9D8B030D-6E8A-4147-A177-3AD203B41FA5}">
                      <a16:colId xmlns:a16="http://schemas.microsoft.com/office/drawing/2014/main" xmlns="" val="20002"/>
                    </a:ext>
                  </a:extLst>
                </a:gridCol>
              </a:tblGrid>
              <a:tr h="978789">
                <a:tc>
                  <a:txBody>
                    <a:bodyPr/>
                    <a:lstStyle/>
                    <a:p>
                      <a:pPr algn="ctr"/>
                      <a:r>
                        <a:rPr lang="en-US" sz="1900" dirty="0"/>
                        <a:t>Time (UTC)</a:t>
                      </a:r>
                    </a:p>
                  </a:txBody>
                  <a:tcPr marL="93218" marR="93218" marT="46609" marB="46609" anchor="ctr"/>
                </a:tc>
                <a:tc>
                  <a:txBody>
                    <a:bodyPr/>
                    <a:lstStyle/>
                    <a:p>
                      <a:pPr algn="ctr"/>
                      <a:r>
                        <a:rPr lang="en-US" sz="1900" dirty="0"/>
                        <a:t>Elapsed</a:t>
                      </a:r>
                    </a:p>
                    <a:p>
                      <a:pPr algn="ctr"/>
                      <a:r>
                        <a:rPr lang="en-US" sz="1900" dirty="0"/>
                        <a:t>Time</a:t>
                      </a:r>
                    </a:p>
                  </a:txBody>
                  <a:tcPr marL="93218" marR="93218" marT="46609" marB="46609" anchor="ctr"/>
                </a:tc>
                <a:tc>
                  <a:txBody>
                    <a:bodyPr/>
                    <a:lstStyle/>
                    <a:p>
                      <a:pPr algn="ctr"/>
                      <a:r>
                        <a:rPr lang="en-US" sz="1900" dirty="0"/>
                        <a:t>Event</a:t>
                      </a:r>
                    </a:p>
                  </a:txBody>
                  <a:tcPr marL="93218" marR="93218" marT="46609" marB="46609" anchor="ctr"/>
                </a:tc>
                <a:extLst>
                  <a:ext uri="{0D108BD9-81ED-4DB2-BD59-A6C34878D82A}">
                    <a16:rowId xmlns:a16="http://schemas.microsoft.com/office/drawing/2014/main" xmlns="" val="10000"/>
                  </a:ext>
                </a:extLst>
              </a:tr>
              <a:tr h="978789">
                <a:tc>
                  <a:txBody>
                    <a:bodyPr/>
                    <a:lstStyle/>
                    <a:p>
                      <a:pPr algn="ctr"/>
                      <a:r>
                        <a:rPr lang="en-US" sz="1900" dirty="0"/>
                        <a:t>03:23:05</a:t>
                      </a:r>
                    </a:p>
                  </a:txBody>
                  <a:tcPr marL="93218" marR="93218" marT="46609" marB="46609" anchor="ctr"/>
                </a:tc>
                <a:tc>
                  <a:txBody>
                    <a:bodyPr/>
                    <a:lstStyle/>
                    <a:p>
                      <a:pPr algn="ctr"/>
                      <a:r>
                        <a:rPr lang="en-US" sz="1900" dirty="0"/>
                        <a:t>00:31:34</a:t>
                      </a:r>
                    </a:p>
                  </a:txBody>
                  <a:tcPr marL="93218" marR="93218" marT="46609" marB="46609" anchor="ctr"/>
                </a:tc>
                <a:tc>
                  <a:txBody>
                    <a:bodyPr/>
                    <a:lstStyle/>
                    <a:p>
                      <a:pPr algn="l"/>
                      <a:r>
                        <a:rPr lang="en-US" sz="1900" dirty="0"/>
                        <a:t>Message #2 - Tsunami Threat </a:t>
                      </a:r>
                    </a:p>
                    <a:p>
                      <a:pPr algn="l"/>
                      <a:r>
                        <a:rPr lang="en-US" sz="1900" dirty="0"/>
                        <a:t>Forecast</a:t>
                      </a:r>
                      <a:r>
                        <a:rPr lang="en-US" sz="1900" baseline="0" dirty="0"/>
                        <a:t> is</a:t>
                      </a:r>
                      <a:r>
                        <a:rPr lang="en-US" sz="1900" dirty="0"/>
                        <a:t> 0.3 to 1m</a:t>
                      </a:r>
                      <a:r>
                        <a:rPr lang="en-US" sz="1900" baseline="0" dirty="0"/>
                        <a:t> for Belize, Cuba, Honduras, Mexico, Cayman Islands, and Jamaica</a:t>
                      </a:r>
                      <a:endParaRPr lang="en-US" sz="1900" dirty="0"/>
                    </a:p>
                  </a:txBody>
                  <a:tcPr marL="93218" marR="93218" marT="46609" marB="46609" anchor="ctr"/>
                </a:tc>
                <a:extLst>
                  <a:ext uri="{0D108BD9-81ED-4DB2-BD59-A6C34878D82A}">
                    <a16:rowId xmlns:a16="http://schemas.microsoft.com/office/drawing/2014/main" xmlns="" val="10001"/>
                  </a:ext>
                </a:extLst>
              </a:tr>
              <a:tr h="683599">
                <a:tc>
                  <a:txBody>
                    <a:bodyPr/>
                    <a:lstStyle/>
                    <a:p>
                      <a:pPr algn="ctr"/>
                      <a:r>
                        <a:rPr lang="en-US" sz="1900" dirty="0"/>
                        <a:t>03:40:00</a:t>
                      </a:r>
                    </a:p>
                  </a:txBody>
                  <a:tcPr marL="93218" marR="93218" marT="46609" marB="46609" anchor="ctr"/>
                </a:tc>
                <a:tc>
                  <a:txBody>
                    <a:bodyPr/>
                    <a:lstStyle/>
                    <a:p>
                      <a:pPr algn="ctr"/>
                      <a:r>
                        <a:rPr lang="en-US" sz="1900" dirty="0"/>
                        <a:t>00:49:00</a:t>
                      </a:r>
                    </a:p>
                  </a:txBody>
                  <a:tcPr marL="93218" marR="93218" marT="46609" marB="46609" anchor="ctr"/>
                </a:tc>
                <a:tc>
                  <a:txBody>
                    <a:bodyPr/>
                    <a:lstStyle/>
                    <a:p>
                      <a:pPr algn="l"/>
                      <a:r>
                        <a:rPr lang="en-US" sz="1900" dirty="0"/>
                        <a:t>19 cm Tsunami Amplitude: George Town,</a:t>
                      </a:r>
                      <a:r>
                        <a:rPr lang="en-US" sz="1900" baseline="0" dirty="0"/>
                        <a:t> Cayman Is. </a:t>
                      </a:r>
                      <a:endParaRPr lang="en-US" sz="1900" dirty="0"/>
                    </a:p>
                  </a:txBody>
                  <a:tcPr marL="93218" marR="93218" marT="46609" marB="46609" anchor="ctr"/>
                </a:tc>
                <a:extLst>
                  <a:ext uri="{0D108BD9-81ED-4DB2-BD59-A6C34878D82A}">
                    <a16:rowId xmlns:a16="http://schemas.microsoft.com/office/drawing/2014/main" xmlns="" val="10002"/>
                  </a:ext>
                </a:extLst>
              </a:tr>
              <a:tr h="683599">
                <a:tc>
                  <a:txBody>
                    <a:bodyPr/>
                    <a:lstStyle/>
                    <a:p>
                      <a:pPr algn="ctr"/>
                      <a:r>
                        <a:rPr lang="en-US" sz="1900" dirty="0"/>
                        <a:t>03:51:00</a:t>
                      </a:r>
                    </a:p>
                  </a:txBody>
                  <a:tcPr marL="93218" marR="93218" marT="46609" marB="46609" anchor="ctr"/>
                </a:tc>
                <a:tc>
                  <a:txBody>
                    <a:bodyPr/>
                    <a:lstStyle/>
                    <a:p>
                      <a:pPr algn="ctr"/>
                      <a:r>
                        <a:rPr lang="en-US" sz="1900" dirty="0"/>
                        <a:t>01:00:00</a:t>
                      </a:r>
                    </a:p>
                  </a:txBody>
                  <a:tcPr marL="93218" marR="93218" marT="46609" marB="46609" anchor="ctr"/>
                </a:tc>
                <a:tc>
                  <a:txBody>
                    <a:bodyPr/>
                    <a:lstStyle/>
                    <a:p>
                      <a:pPr algn="l"/>
                      <a:r>
                        <a:rPr lang="en-US" sz="1900" dirty="0"/>
                        <a:t>2 cm Tsunami Reading: Carrie Bow Cay, Belize</a:t>
                      </a:r>
                    </a:p>
                  </a:txBody>
                  <a:tcPr marL="93218" marR="93218" marT="46609" marB="46609" anchor="ctr"/>
                </a:tc>
                <a:extLst>
                  <a:ext uri="{0D108BD9-81ED-4DB2-BD59-A6C34878D82A}">
                    <a16:rowId xmlns:a16="http://schemas.microsoft.com/office/drawing/2014/main" xmlns="" val="10003"/>
                  </a:ext>
                </a:extLst>
              </a:tr>
              <a:tr h="978789">
                <a:tc>
                  <a:txBody>
                    <a:bodyPr/>
                    <a:lstStyle/>
                    <a:p>
                      <a:pPr algn="ctr"/>
                      <a:r>
                        <a:rPr lang="en-US" sz="1900" dirty="0"/>
                        <a:t>04:08:15</a:t>
                      </a:r>
                    </a:p>
                  </a:txBody>
                  <a:tcPr marL="93218" marR="93218" marT="46609" marB="46609" anchor="ctr"/>
                </a:tc>
                <a:tc>
                  <a:txBody>
                    <a:bodyPr/>
                    <a:lstStyle/>
                    <a:p>
                      <a:pPr algn="ctr"/>
                      <a:r>
                        <a:rPr lang="en-US" sz="1900" dirty="0"/>
                        <a:t>01:16:44</a:t>
                      </a:r>
                    </a:p>
                  </a:txBody>
                  <a:tcPr marL="93218" marR="93218" marT="46609" marB="466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Message #3 - Tsunami Threat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Revised</a:t>
                      </a:r>
                      <a:r>
                        <a:rPr lang="en-US" sz="1900" baseline="0" dirty="0"/>
                        <a:t> forecast is</a:t>
                      </a:r>
                      <a:r>
                        <a:rPr lang="en-US" sz="1900" dirty="0"/>
                        <a:t> 0.3 to 1m</a:t>
                      </a:r>
                      <a:r>
                        <a:rPr lang="en-US" sz="1900" baseline="0" dirty="0"/>
                        <a:t> forecast only for Belize</a:t>
                      </a:r>
                      <a:endParaRPr lang="en-US" sz="1900" dirty="0"/>
                    </a:p>
                  </a:txBody>
                  <a:tcPr marL="93218" marR="93218" marT="46609" marB="46609" anchor="ctr"/>
                </a:tc>
                <a:extLst>
                  <a:ext uri="{0D108BD9-81ED-4DB2-BD59-A6C34878D82A}">
                    <a16:rowId xmlns:a16="http://schemas.microsoft.com/office/drawing/2014/main" xmlns="" val="10004"/>
                  </a:ext>
                </a:extLst>
              </a:tr>
              <a:tr h="683599">
                <a:tc>
                  <a:txBody>
                    <a:bodyPr/>
                    <a:lstStyle/>
                    <a:p>
                      <a:pPr algn="ctr"/>
                      <a:r>
                        <a:rPr lang="en-US" sz="1900" dirty="0"/>
                        <a:t>04:48:30</a:t>
                      </a:r>
                    </a:p>
                  </a:txBody>
                  <a:tcPr marL="93218" marR="93218" marT="46609" marB="46609" anchor="ctr"/>
                </a:tc>
                <a:tc>
                  <a:txBody>
                    <a:bodyPr/>
                    <a:lstStyle/>
                    <a:p>
                      <a:pPr algn="ctr"/>
                      <a:r>
                        <a:rPr lang="en-US" sz="1900" dirty="0"/>
                        <a:t>01:56:59</a:t>
                      </a:r>
                    </a:p>
                  </a:txBody>
                  <a:tcPr marL="93218" marR="93218" marT="46609" marB="46609" anchor="ctr"/>
                </a:tc>
                <a:tc>
                  <a:txBody>
                    <a:bodyPr/>
                    <a:lstStyle/>
                    <a:p>
                      <a:pPr algn="l"/>
                      <a:r>
                        <a:rPr lang="en-US" sz="1900" dirty="0"/>
                        <a:t>Message #4 - Final Tsunami Threat</a:t>
                      </a:r>
                    </a:p>
                  </a:txBody>
                  <a:tcPr marL="93218" marR="93218" marT="46609" marB="46609"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257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9873" y="2404375"/>
            <a:ext cx="2638753" cy="4664112"/>
          </a:xfrm>
          <a:prstGeom prst="rect">
            <a:avLst/>
          </a:prstGeom>
        </p:spPr>
      </p:pic>
      <p:sp>
        <p:nvSpPr>
          <p:cNvPr id="48130" name="Rectangle 2"/>
          <p:cNvSpPr>
            <a:spLocks noGrp="1" noChangeArrowheads="1"/>
          </p:cNvSpPr>
          <p:nvPr>
            <p:ph type="title" idx="4294967295"/>
          </p:nvPr>
        </p:nvSpPr>
        <p:spPr>
          <a:xfrm>
            <a:off x="499382" y="317288"/>
            <a:ext cx="8772466" cy="776817"/>
          </a:xfrm>
        </p:spPr>
        <p:txBody>
          <a:bodyPr/>
          <a:lstStyle/>
          <a:p>
            <a:pPr eaLnBrk="1" hangingPunct="1"/>
            <a:r>
              <a:rPr lang="en-US" sz="2854" dirty="0"/>
              <a:t>National Tsunami Products </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778" y="1892807"/>
            <a:ext cx="3734162" cy="4664112"/>
          </a:xfrm>
          <a:prstGeom prst="rect">
            <a:avLst/>
          </a:prstGeom>
        </p:spPr>
      </p:pic>
      <p:sp>
        <p:nvSpPr>
          <p:cNvPr id="8" name="Rectangle 7"/>
          <p:cNvSpPr/>
          <p:nvPr/>
        </p:nvSpPr>
        <p:spPr>
          <a:xfrm>
            <a:off x="3714402" y="2194063"/>
            <a:ext cx="505968" cy="121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56528" y="3215142"/>
            <a:ext cx="564512" cy="149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5" y="1426463"/>
            <a:ext cx="2690410" cy="4664112"/>
          </a:xfrm>
          <a:prstGeom prst="rect">
            <a:avLst/>
          </a:prstGeom>
        </p:spPr>
      </p:pic>
      <p:sp>
        <p:nvSpPr>
          <p:cNvPr id="4" name="Rectangle 3"/>
          <p:cNvSpPr/>
          <p:nvPr/>
        </p:nvSpPr>
        <p:spPr>
          <a:xfrm>
            <a:off x="1133856" y="1470346"/>
            <a:ext cx="1335024" cy="1554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32816" y="2661930"/>
            <a:ext cx="705928" cy="136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39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2" descr="rift_vs_ti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7" y="3387"/>
            <a:ext cx="9318563" cy="73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3842364" y="2721187"/>
            <a:ext cx="1216298" cy="38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1" tIns="47531" rIns="95061" bIns="47531">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dirty="0">
                <a:cs typeface="Arial" charset="0"/>
              </a:rPr>
              <a:t>+ the rest</a:t>
            </a:r>
          </a:p>
        </p:txBody>
      </p:sp>
      <p:sp>
        <p:nvSpPr>
          <p:cNvPr id="2" name="TextBox 1"/>
          <p:cNvSpPr txBox="1"/>
          <p:nvPr/>
        </p:nvSpPr>
        <p:spPr>
          <a:xfrm>
            <a:off x="3523360" y="5770880"/>
            <a:ext cx="3413181" cy="542266"/>
          </a:xfrm>
          <a:prstGeom prst="rect">
            <a:avLst/>
          </a:prstGeom>
          <a:noFill/>
        </p:spPr>
        <p:txBody>
          <a:bodyPr wrap="none" lIns="95061" tIns="47531" rIns="95061" bIns="47531" rtlCol="0">
            <a:spAutoFit/>
          </a:bodyPr>
          <a:lstStyle/>
          <a:p>
            <a:r>
              <a:rPr lang="en-US" sz="2900" b="1" dirty="0">
                <a:solidFill>
                  <a:srgbClr val="FF0000"/>
                </a:solidFill>
              </a:rPr>
              <a:t>FAILED TO WARN</a:t>
            </a:r>
          </a:p>
        </p:txBody>
      </p:sp>
      <p:sp>
        <p:nvSpPr>
          <p:cNvPr id="3" name="TextBox 2"/>
          <p:cNvSpPr txBox="1"/>
          <p:nvPr/>
        </p:nvSpPr>
        <p:spPr>
          <a:xfrm>
            <a:off x="1009862" y="2682240"/>
            <a:ext cx="2952688" cy="558101"/>
          </a:xfrm>
          <a:prstGeom prst="rect">
            <a:avLst/>
          </a:prstGeom>
          <a:noFill/>
          <a:scene3d>
            <a:camera prst="orthographicFront">
              <a:rot lat="0" lon="0" rev="5400000"/>
            </a:camera>
            <a:lightRig rig="threePt" dir="t"/>
          </a:scene3d>
        </p:spPr>
        <p:txBody>
          <a:bodyPr wrap="none" lIns="95061" tIns="47531" rIns="95061" bIns="47531" rtlCol="0">
            <a:spAutoFit/>
          </a:bodyPr>
          <a:lstStyle/>
          <a:p>
            <a:r>
              <a:rPr lang="en-US" sz="2900" b="1" dirty="0">
                <a:solidFill>
                  <a:srgbClr val="FF0000"/>
                </a:solidFill>
              </a:rPr>
              <a:t>OVERWARNED</a:t>
            </a:r>
          </a:p>
        </p:txBody>
      </p:sp>
      <p:sp>
        <p:nvSpPr>
          <p:cNvPr id="4" name="TextBox 3"/>
          <p:cNvSpPr txBox="1"/>
          <p:nvPr/>
        </p:nvSpPr>
        <p:spPr>
          <a:xfrm>
            <a:off x="3225096" y="3169920"/>
            <a:ext cx="3935311" cy="542266"/>
          </a:xfrm>
          <a:prstGeom prst="rect">
            <a:avLst/>
          </a:prstGeom>
          <a:noFill/>
        </p:spPr>
        <p:txBody>
          <a:bodyPr wrap="none" lIns="95061" tIns="47531" rIns="95061" bIns="47531" rtlCol="0">
            <a:spAutoFit/>
          </a:bodyPr>
          <a:lstStyle/>
          <a:p>
            <a:r>
              <a:rPr lang="en-US" sz="2900" b="1" dirty="0">
                <a:solidFill>
                  <a:srgbClr val="00B050"/>
                </a:solidFill>
              </a:rPr>
              <a:t>PROPERLY WARNED</a:t>
            </a:r>
          </a:p>
        </p:txBody>
      </p:sp>
      <p:sp>
        <p:nvSpPr>
          <p:cNvPr id="7" name="TextBox 6"/>
          <p:cNvSpPr txBox="1"/>
          <p:nvPr/>
        </p:nvSpPr>
        <p:spPr>
          <a:xfrm>
            <a:off x="363848" y="5781280"/>
            <a:ext cx="1734709" cy="557655"/>
          </a:xfrm>
          <a:prstGeom prst="rect">
            <a:avLst/>
          </a:prstGeom>
          <a:noFill/>
        </p:spPr>
        <p:txBody>
          <a:bodyPr wrap="none" lIns="95061" tIns="47531" rIns="95061" bIns="47531" rtlCol="0">
            <a:spAutoFit/>
          </a:bodyPr>
          <a:lstStyle/>
          <a:p>
            <a:r>
              <a:rPr lang="en-US" sz="1500" b="1" dirty="0">
                <a:solidFill>
                  <a:srgbClr val="00B050"/>
                </a:solidFill>
              </a:rPr>
              <a:t>PROPERLY NOT </a:t>
            </a:r>
          </a:p>
          <a:p>
            <a:r>
              <a:rPr lang="en-US" sz="1500" b="1" dirty="0">
                <a:solidFill>
                  <a:srgbClr val="00B050"/>
                </a:solidFill>
              </a:rPr>
              <a:t>WARNED</a:t>
            </a:r>
          </a:p>
        </p:txBody>
      </p:sp>
    </p:spTree>
    <p:extLst>
      <p:ext uri="{BB962C8B-B14F-4D97-AF65-F5344CB8AC3E}">
        <p14:creationId xmlns:p14="http://schemas.microsoft.com/office/powerpoint/2010/main" val="3374739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310727" y="1327150"/>
            <a:ext cx="8700347" cy="58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spAutoFit/>
          </a:bodyPr>
          <a:lstStyle>
            <a:lvl1pPr marL="457200" indent="-457200">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marL="466070" indent="-466070" algn="l" defTabSz="932139">
              <a:lnSpc>
                <a:spcPct val="100000"/>
              </a:lnSpc>
              <a:spcBef>
                <a:spcPct val="0"/>
              </a:spcBef>
              <a:spcAft>
                <a:spcPts val="1019"/>
              </a:spcAft>
              <a:buClrTx/>
              <a:buSzTx/>
              <a:buFont typeface="Arial" panose="020B0604020202020204" pitchFamily="34" charset="0"/>
              <a:buChar char="•"/>
            </a:pPr>
            <a:r>
              <a:rPr lang="en-US" altLang="en-US" sz="2549" dirty="0">
                <a:solidFill>
                  <a:srgbClr val="0000FF"/>
                </a:solidFill>
                <a:cs typeface="Arial" panose="020B0604020202020204" pitchFamily="34" charset="0"/>
              </a:rPr>
              <a:t>Reduce conflict with Country NTWC Alert levels</a:t>
            </a:r>
          </a:p>
          <a:p>
            <a:pPr marL="466070" indent="-466070" algn="l" defTabSz="932139">
              <a:lnSpc>
                <a:spcPct val="100000"/>
              </a:lnSpc>
              <a:spcBef>
                <a:spcPct val="0"/>
              </a:spcBef>
              <a:spcAft>
                <a:spcPts val="1019"/>
              </a:spcAft>
              <a:buClrTx/>
              <a:buSzTx/>
              <a:buFont typeface="Arial" panose="020B0604020202020204" pitchFamily="34" charset="0"/>
              <a:buChar char="•"/>
            </a:pPr>
            <a:r>
              <a:rPr lang="en-US" altLang="en-US" sz="2549" dirty="0">
                <a:solidFill>
                  <a:srgbClr val="000000"/>
                </a:solidFill>
                <a:cs typeface="Arial" panose="020B0604020202020204" pitchFamily="34" charset="0"/>
              </a:rPr>
              <a:t>Reduces over-warning</a:t>
            </a:r>
          </a:p>
          <a:p>
            <a:pPr marL="466070" indent="-466070" algn="l" defTabSz="932139">
              <a:lnSpc>
                <a:spcPct val="100000"/>
              </a:lnSpc>
              <a:spcBef>
                <a:spcPct val="0"/>
              </a:spcBef>
              <a:spcAft>
                <a:spcPts val="1019"/>
              </a:spcAft>
              <a:buClrTx/>
              <a:buSzTx/>
              <a:buFont typeface="Arial" panose="020B0604020202020204" pitchFamily="34" charset="0"/>
              <a:buChar char="•"/>
            </a:pPr>
            <a:r>
              <a:rPr lang="en-US" altLang="en-US" sz="2549" dirty="0">
                <a:solidFill>
                  <a:srgbClr val="0000FF"/>
                </a:solidFill>
                <a:cs typeface="Arial" panose="020B0604020202020204" pitchFamily="34" charset="0"/>
              </a:rPr>
              <a:t>Provides estimated level of impact</a:t>
            </a:r>
          </a:p>
          <a:p>
            <a:pPr marL="466070" indent="-466070" algn="l" defTabSz="932139">
              <a:lnSpc>
                <a:spcPct val="100000"/>
              </a:lnSpc>
              <a:spcBef>
                <a:spcPct val="0"/>
              </a:spcBef>
              <a:spcAft>
                <a:spcPts val="1019"/>
              </a:spcAft>
              <a:buClrTx/>
              <a:buSzTx/>
              <a:buFont typeface="Arial" panose="020B0604020202020204" pitchFamily="34" charset="0"/>
              <a:buChar char="•"/>
            </a:pPr>
            <a:r>
              <a:rPr lang="en-US" altLang="en-US" sz="2549" dirty="0">
                <a:solidFill>
                  <a:srgbClr val="000000"/>
                </a:solidFill>
                <a:cs typeface="Arial" panose="020B0604020202020204" pitchFamily="34" charset="0"/>
              </a:rPr>
              <a:t>Provide Country NTWC with additional decision-making information </a:t>
            </a:r>
          </a:p>
          <a:p>
            <a:pPr marL="757363" lvl="1" indent="-291294" algn="l" defTabSz="932139">
              <a:lnSpc>
                <a:spcPct val="100000"/>
              </a:lnSpc>
              <a:spcBef>
                <a:spcPct val="0"/>
              </a:spcBef>
              <a:spcAft>
                <a:spcPts val="510"/>
              </a:spcAft>
              <a:buClrTx/>
              <a:buSzTx/>
              <a:buFont typeface="Arial" panose="020B0604020202020204" pitchFamily="34" charset="0"/>
              <a:buChar char="•"/>
            </a:pPr>
            <a:r>
              <a:rPr lang="en-US" altLang="en-US" sz="2447" dirty="0">
                <a:solidFill>
                  <a:srgbClr val="000000"/>
                </a:solidFill>
                <a:cs typeface="Arial" panose="020B0604020202020204" pitchFamily="34" charset="0"/>
              </a:rPr>
              <a:t>Graphical, as well as text products</a:t>
            </a:r>
          </a:p>
          <a:p>
            <a:pPr marL="757363" lvl="1" indent="-291294" algn="l" defTabSz="932139">
              <a:lnSpc>
                <a:spcPct val="100000"/>
              </a:lnSpc>
              <a:spcBef>
                <a:spcPct val="0"/>
              </a:spcBef>
              <a:spcAft>
                <a:spcPts val="510"/>
              </a:spcAft>
              <a:buClrTx/>
              <a:buSzTx/>
              <a:buFont typeface="Arial" panose="020B0604020202020204" pitchFamily="34" charset="0"/>
              <a:buChar char="•"/>
            </a:pPr>
            <a:r>
              <a:rPr lang="en-US" altLang="en-US" sz="2447" dirty="0">
                <a:solidFill>
                  <a:srgbClr val="000000"/>
                </a:solidFill>
                <a:cs typeface="Arial" panose="020B0604020202020204" pitchFamily="34" charset="0"/>
              </a:rPr>
              <a:t>“</a:t>
            </a:r>
            <a:r>
              <a:rPr lang="en-US" altLang="ja-JP" sz="2447" dirty="0" err="1">
                <a:solidFill>
                  <a:srgbClr val="000000"/>
                </a:solidFill>
                <a:cs typeface="Arial" panose="020B0604020202020204" pitchFamily="34" charset="0"/>
              </a:rPr>
              <a:t>kmz</a:t>
            </a:r>
            <a:r>
              <a:rPr lang="en-US" altLang="en-US" sz="2447" dirty="0">
                <a:solidFill>
                  <a:srgbClr val="000000"/>
                </a:solidFill>
                <a:cs typeface="Arial" panose="020B0604020202020204" pitchFamily="34" charset="0"/>
              </a:rPr>
              <a:t>”</a:t>
            </a:r>
            <a:r>
              <a:rPr lang="en-US" altLang="ja-JP" sz="2447" dirty="0">
                <a:solidFill>
                  <a:srgbClr val="000000"/>
                </a:solidFill>
                <a:cs typeface="Arial" panose="020B0604020202020204" pitchFamily="34" charset="0"/>
              </a:rPr>
              <a:t> file of forecast points allows drilling-down to finer spatial resolution</a:t>
            </a:r>
          </a:p>
          <a:p>
            <a:pPr marL="757363" lvl="1" indent="-291294" algn="l" defTabSz="932139">
              <a:lnSpc>
                <a:spcPct val="100000"/>
              </a:lnSpc>
              <a:spcBef>
                <a:spcPct val="0"/>
              </a:spcBef>
              <a:spcAft>
                <a:spcPts val="510"/>
              </a:spcAft>
              <a:buClrTx/>
              <a:buSzTx/>
              <a:buFont typeface="Arial" panose="020B0604020202020204" pitchFamily="34" charset="0"/>
              <a:buChar char="•"/>
            </a:pPr>
            <a:r>
              <a:rPr lang="en-US" altLang="en-US" sz="2447" dirty="0">
                <a:solidFill>
                  <a:srgbClr val="000000"/>
                </a:solidFill>
                <a:cs typeface="Arial" panose="020B0604020202020204" pitchFamily="34" charset="0"/>
              </a:rPr>
              <a:t>Real-time model handles earthquake locations and mechanisms anywhere, not just shallow-thrust events  in subduction zones (limitation of SIFT / ATFM models)</a:t>
            </a:r>
          </a:p>
          <a:p>
            <a:pPr marL="757363" lvl="1" indent="-291294" algn="l" defTabSz="932139">
              <a:lnSpc>
                <a:spcPct val="100000"/>
              </a:lnSpc>
              <a:spcBef>
                <a:spcPct val="0"/>
              </a:spcBef>
              <a:spcAft>
                <a:spcPts val="510"/>
              </a:spcAft>
              <a:buClrTx/>
              <a:buSzTx/>
              <a:buFont typeface="Arial" panose="020B0604020202020204" pitchFamily="34" charset="0"/>
              <a:buChar char="•"/>
            </a:pPr>
            <a:r>
              <a:rPr lang="en-US" altLang="en-US" sz="2447" dirty="0">
                <a:solidFill>
                  <a:srgbClr val="000000"/>
                </a:solidFill>
                <a:cs typeface="Arial" panose="020B0604020202020204" pitchFamily="34" charset="0"/>
              </a:rPr>
              <a:t>RIFT model provides Green’s Law forecast for all coasts.</a:t>
            </a:r>
          </a:p>
        </p:txBody>
      </p:sp>
      <p:sp>
        <p:nvSpPr>
          <p:cNvPr id="22531" name="Rectangle 1"/>
          <p:cNvSpPr>
            <a:spLocks noChangeArrowheads="1"/>
          </p:cNvSpPr>
          <p:nvPr/>
        </p:nvSpPr>
        <p:spPr bwMode="auto">
          <a:xfrm>
            <a:off x="621453" y="394970"/>
            <a:ext cx="2080501" cy="66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55" tIns="46578" rIns="93155" bIns="46578">
            <a:spAutoFit/>
          </a:bodyP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a:lnSpc>
                <a:spcPct val="100000"/>
              </a:lnSpc>
              <a:spcBef>
                <a:spcPct val="0"/>
              </a:spcBef>
              <a:buClrTx/>
              <a:buSzTx/>
              <a:buNone/>
            </a:pPr>
            <a:r>
              <a:rPr lang="en-US" altLang="en-US" sz="3670">
                <a:solidFill>
                  <a:srgbClr val="B90000"/>
                </a:solidFill>
                <a:cs typeface="Arial" panose="020B0604020202020204" pitchFamily="34" charset="0"/>
              </a:rPr>
              <a:t>Benefits</a:t>
            </a:r>
          </a:p>
        </p:txBody>
      </p:sp>
      <p:pic>
        <p:nvPicPr>
          <p:cNvPr id="22532" name="Picture 3" descr="NOAAlogoclr-[Conver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4257" y="550334"/>
            <a:ext cx="684570" cy="70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27602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535681" y="317288"/>
            <a:ext cx="8533654" cy="776817"/>
          </a:xfrm>
        </p:spPr>
        <p:txBody>
          <a:bodyPr/>
          <a:lstStyle/>
          <a:p>
            <a:pPr eaLnBrk="1" hangingPunct="1"/>
            <a:r>
              <a:rPr lang="en-US" sz="3262" dirty="0"/>
              <a:t>Communication Testing</a:t>
            </a:r>
          </a:p>
        </p:txBody>
      </p:sp>
      <p:sp>
        <p:nvSpPr>
          <p:cNvPr id="48131" name="Rectangle 3"/>
          <p:cNvSpPr>
            <a:spLocks noGrp="1" noChangeArrowheads="1"/>
          </p:cNvSpPr>
          <p:nvPr>
            <p:ph idx="4294967295"/>
          </p:nvPr>
        </p:nvSpPr>
        <p:spPr>
          <a:xfrm>
            <a:off x="375654" y="1430726"/>
            <a:ext cx="8681796" cy="5496848"/>
          </a:xfrm>
        </p:spPr>
        <p:txBody>
          <a:bodyPr/>
          <a:lstStyle/>
          <a:p>
            <a:pPr>
              <a:lnSpc>
                <a:spcPct val="100000"/>
              </a:lnSpc>
              <a:spcBef>
                <a:spcPts val="612"/>
              </a:spcBef>
            </a:pPr>
            <a:r>
              <a:rPr lang="en-US" sz="2039" dirty="0">
                <a:solidFill>
                  <a:srgbClr val="003399"/>
                </a:solidFill>
              </a:rPr>
              <a:t>MONTHLY SCHEDULED TESTS</a:t>
            </a:r>
            <a:r>
              <a:rPr lang="en-US" sz="2039" dirty="0"/>
              <a:t>:  Scheduled communication tests are sent at 1530 UTC on the first Thursday of each month. Very few problems are reported by TWFPs for these tests.</a:t>
            </a:r>
          </a:p>
          <a:p>
            <a:pPr>
              <a:lnSpc>
                <a:spcPct val="100000"/>
              </a:lnSpc>
              <a:spcBef>
                <a:spcPts val="1223"/>
              </a:spcBef>
            </a:pPr>
            <a:r>
              <a:rPr lang="en-US" sz="2039" dirty="0">
                <a:solidFill>
                  <a:srgbClr val="003399"/>
                </a:solidFill>
              </a:rPr>
              <a:t>TWO UNSCHEDULED TESTS</a:t>
            </a:r>
            <a:r>
              <a:rPr lang="en-US" sz="2039" dirty="0"/>
              <a:t>:  Two unscheduled communications tests are made with responses required from all TWFPs and NTWCs.  </a:t>
            </a:r>
          </a:p>
          <a:p>
            <a:pPr eaLnBrk="1" hangingPunct="1">
              <a:lnSpc>
                <a:spcPct val="100000"/>
              </a:lnSpc>
              <a:spcBef>
                <a:spcPts val="1223"/>
              </a:spcBef>
            </a:pPr>
            <a:r>
              <a:rPr lang="en-US" sz="2039" dirty="0">
                <a:solidFill>
                  <a:srgbClr val="003399"/>
                </a:solidFill>
              </a:rPr>
              <a:t>CARIBE WAVE 19</a:t>
            </a:r>
            <a:r>
              <a:rPr lang="en-US" sz="2039" dirty="0"/>
              <a:t>:  Dummy messages will be sent to begin CaribeWave19 by all methods used for real events. Messages for each of the two scenarios to be sent by email only to TWFPs and NTWCs. </a:t>
            </a:r>
            <a:endParaRPr lang="en-US" sz="1631" dirty="0"/>
          </a:p>
          <a:p>
            <a:pPr eaLnBrk="1" hangingPunct="1"/>
            <a:endParaRPr lang="en-US" sz="1631" b="0" dirty="0"/>
          </a:p>
        </p:txBody>
      </p:sp>
    </p:spTree>
    <p:extLst>
      <p:ext uri="{BB962C8B-B14F-4D97-AF65-F5344CB8AC3E}">
        <p14:creationId xmlns:p14="http://schemas.microsoft.com/office/powerpoint/2010/main" val="779542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6032" y="263144"/>
            <a:ext cx="8897112" cy="812800"/>
          </a:xfrm>
        </p:spPr>
        <p:txBody>
          <a:bodyPr/>
          <a:lstStyle/>
          <a:p>
            <a:r>
              <a:rPr lang="en-US" sz="3200" dirty="0"/>
              <a:t>Regional Tsunami Exercises: CARIBE WAVE</a:t>
            </a:r>
          </a:p>
        </p:txBody>
      </p:sp>
      <p:grpSp>
        <p:nvGrpSpPr>
          <p:cNvPr id="8" name="Group 7"/>
          <p:cNvGrpSpPr/>
          <p:nvPr/>
        </p:nvGrpSpPr>
        <p:grpSpPr>
          <a:xfrm>
            <a:off x="334810" y="1303113"/>
            <a:ext cx="8650223" cy="5591463"/>
            <a:chOff x="15867862" y="7696200"/>
            <a:chExt cx="13252676" cy="9372600"/>
          </a:xfrm>
        </p:grpSpPr>
        <p:pic>
          <p:nvPicPr>
            <p:cNvPr id="9" name="Picture 2" descr="C:\Users\carolina.hincapie\Desktop\Caribe EWS projects\WMO_UNISDR Multi-Hazard Early Warning Conference\CaribeWaveScenario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67862" y="7696200"/>
              <a:ext cx="13252676" cy="93726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13000" y="8991600"/>
              <a:ext cx="381000" cy="22860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5374600" y="9002172"/>
              <a:ext cx="24384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7584400" y="9220200"/>
              <a:ext cx="6096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3" descr="C:\Users\carolina.hincapie\Downloads\Leyend_All_Scenarios(13-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611600" y="14020800"/>
              <a:ext cx="2650409" cy="21284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3061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6032" y="263144"/>
            <a:ext cx="8897112" cy="812800"/>
          </a:xfrm>
        </p:spPr>
        <p:txBody>
          <a:bodyPr/>
          <a:lstStyle/>
          <a:p>
            <a:r>
              <a:rPr lang="en-US" sz="3200" dirty="0"/>
              <a:t>Regional Tsunami Exercises: CARIBE WAVE</a:t>
            </a:r>
          </a:p>
        </p:txBody>
      </p:sp>
      <p:graphicFrame>
        <p:nvGraphicFramePr>
          <p:cNvPr id="14" name="Chart 13"/>
          <p:cNvGraphicFramePr>
            <a:graphicFrameLocks/>
          </p:cNvGraphicFramePr>
          <p:nvPr>
            <p:extLst>
              <p:ext uri="{D42A27DB-BD31-4B8C-83A1-F6EECF244321}">
                <p14:modId xmlns:p14="http://schemas.microsoft.com/office/powerpoint/2010/main" val="300950377"/>
              </p:ext>
            </p:extLst>
          </p:nvPr>
        </p:nvGraphicFramePr>
        <p:xfrm>
          <a:off x="740664" y="1552574"/>
          <a:ext cx="7616952" cy="509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2924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290576"/>
            <a:ext cx="8838729" cy="812800"/>
          </a:xfrm>
        </p:spPr>
        <p:txBody>
          <a:bodyPr/>
          <a:lstStyle/>
          <a:p>
            <a:r>
              <a:rPr lang="en-US" sz="3200" dirty="0"/>
              <a:t>Regional Tsunami Exercises: CARIBE WAVE</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047" y="1554937"/>
            <a:ext cx="8551751" cy="5355872"/>
          </a:xfrm>
          <a:prstGeom prst="rect">
            <a:avLst/>
          </a:prstGeom>
        </p:spPr>
      </p:pic>
    </p:spTree>
    <p:extLst>
      <p:ext uri="{BB962C8B-B14F-4D97-AF65-F5344CB8AC3E}">
        <p14:creationId xmlns:p14="http://schemas.microsoft.com/office/powerpoint/2010/main" val="321005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txBox="1">
            <a:spLocks/>
          </p:cNvSpPr>
          <p:nvPr/>
        </p:nvSpPr>
        <p:spPr bwMode="auto">
          <a:xfrm>
            <a:off x="310728" y="394970"/>
            <a:ext cx="8778028" cy="7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eaLnBrk="0" hangingPunct="0">
              <a:lnSpc>
                <a:spcPct val="110000"/>
              </a:lnSpc>
              <a:spcBef>
                <a:spcPct val="0"/>
              </a:spcBef>
              <a:buClrTx/>
              <a:buSzTx/>
              <a:buNone/>
            </a:pPr>
            <a:r>
              <a:rPr lang="it-IT" altLang="en-US" sz="3262" dirty="0">
                <a:solidFill>
                  <a:srgbClr val="B90000"/>
                </a:solidFill>
                <a:cs typeface="Arial" panose="020B0604020202020204" pitchFamily="34" charset="0"/>
              </a:rPr>
              <a:t>CARIBE-EWS Tsunami Service Model </a:t>
            </a:r>
            <a:r>
              <a:rPr lang="it-IT" altLang="en-US" sz="1400" dirty="0">
                <a:solidFill>
                  <a:srgbClr val="B90000"/>
                </a:solidFill>
                <a:cs typeface="Arial" panose="020B0604020202020204" pitchFamily="34" charset="0"/>
              </a:rPr>
              <a:t>(ICG-X 2015)</a:t>
            </a:r>
            <a:endParaRPr lang="en-US" altLang="en-US" sz="1100" dirty="0">
              <a:solidFill>
                <a:srgbClr val="B90000"/>
              </a:solidFill>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785092" y="1588579"/>
            <a:ext cx="5829300" cy="4467225"/>
          </a:xfrm>
          <a:prstGeom prst="rect">
            <a:avLst/>
          </a:prstGeom>
        </p:spPr>
      </p:pic>
    </p:spTree>
    <p:extLst>
      <p:ext uri="{BB962C8B-B14F-4D97-AF65-F5344CB8AC3E}">
        <p14:creationId xmlns:p14="http://schemas.microsoft.com/office/powerpoint/2010/main" val="1080166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290576"/>
            <a:ext cx="5099539" cy="812800"/>
          </a:xfrm>
        </p:spPr>
        <p:txBody>
          <a:bodyPr/>
          <a:lstStyle/>
          <a:p>
            <a:pPr algn="ctr"/>
            <a:r>
              <a:rPr lang="en-US" sz="3200" dirty="0"/>
              <a:t>CARIBE WAVE 19</a:t>
            </a:r>
          </a:p>
        </p:txBody>
      </p:sp>
      <p:pic>
        <p:nvPicPr>
          <p:cNvPr id="4" name="Picture 3"/>
          <p:cNvPicPr/>
          <p:nvPr/>
        </p:nvPicPr>
        <p:blipFill rotWithShape="1">
          <a:blip r:embed="rId2" cstate="email">
            <a:extLst>
              <a:ext uri="{28A0092B-C50C-407E-A947-70E740481C1C}">
                <a14:useLocalDpi xmlns:a14="http://schemas.microsoft.com/office/drawing/2010/main"/>
              </a:ext>
            </a:extLst>
          </a:blip>
          <a:srcRect b="10082"/>
          <a:stretch/>
        </p:blipFill>
        <p:spPr bwMode="auto">
          <a:xfrm>
            <a:off x="2101866" y="1515483"/>
            <a:ext cx="4868063" cy="3393832"/>
          </a:xfrm>
          <a:prstGeom prst="rect">
            <a:avLst/>
          </a:prstGeom>
          <a:noFill/>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1945394124"/>
              </p:ext>
            </p:extLst>
          </p:nvPr>
        </p:nvGraphicFramePr>
        <p:xfrm>
          <a:off x="925923" y="5105400"/>
          <a:ext cx="7219951" cy="1440274"/>
        </p:xfrm>
        <a:graphic>
          <a:graphicData uri="http://schemas.openxmlformats.org/drawingml/2006/table">
            <a:tbl>
              <a:tblPr firstRow="1" bandRow="1"/>
              <a:tblGrid>
                <a:gridCol w="1927475">
                  <a:extLst>
                    <a:ext uri="{9D8B030D-6E8A-4147-A177-3AD203B41FA5}">
                      <a16:colId xmlns:a16="http://schemas.microsoft.com/office/drawing/2014/main" xmlns="" val="3798508187"/>
                    </a:ext>
                  </a:extLst>
                </a:gridCol>
                <a:gridCol w="2568291">
                  <a:extLst>
                    <a:ext uri="{9D8B030D-6E8A-4147-A177-3AD203B41FA5}">
                      <a16:colId xmlns:a16="http://schemas.microsoft.com/office/drawing/2014/main" xmlns="" val="2927583486"/>
                    </a:ext>
                  </a:extLst>
                </a:gridCol>
                <a:gridCol w="895131">
                  <a:extLst>
                    <a:ext uri="{9D8B030D-6E8A-4147-A177-3AD203B41FA5}">
                      <a16:colId xmlns:a16="http://schemas.microsoft.com/office/drawing/2014/main" xmlns="" val="3336045166"/>
                    </a:ext>
                  </a:extLst>
                </a:gridCol>
                <a:gridCol w="1829054">
                  <a:extLst>
                    <a:ext uri="{9D8B030D-6E8A-4147-A177-3AD203B41FA5}">
                      <a16:colId xmlns:a16="http://schemas.microsoft.com/office/drawing/2014/main" xmlns="" val="3383164051"/>
                    </a:ext>
                  </a:extLst>
                </a:gridCol>
              </a:tblGrid>
              <a:tr h="554358">
                <a:tc>
                  <a:txBody>
                    <a:bodyPr/>
                    <a:lstStyle/>
                    <a:p>
                      <a:pPr marL="0" marR="0" algn="ctr">
                        <a:lnSpc>
                          <a:spcPct val="107000"/>
                        </a:lnSpc>
                        <a:spcBef>
                          <a:spcPts val="0"/>
                        </a:spcBef>
                        <a:spcAft>
                          <a:spcPts val="0"/>
                        </a:spcAft>
                      </a:pPr>
                      <a:r>
                        <a:rPr lang="es-PR" sz="2400" dirty="0">
                          <a:effectLst/>
                        </a:rPr>
                        <a:t>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s-PR" sz="2400" dirty="0" err="1">
                          <a:effectLst/>
                        </a:rPr>
                        <a:t>Origin</a:t>
                      </a:r>
                      <a:r>
                        <a:rPr lang="es-PR" sz="2400" dirty="0">
                          <a:effectLst/>
                        </a:rPr>
                        <a:t>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s-PR" sz="2400">
                          <a:effectLst/>
                        </a:rPr>
                        <a:t>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s-PR" sz="2400">
                          <a:effectLst/>
                        </a:rPr>
                        <a:t>Epicenter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3213573120"/>
                  </a:ext>
                </a:extLst>
              </a:tr>
              <a:tr h="442958">
                <a:tc>
                  <a:txBody>
                    <a:bodyPr/>
                    <a:lstStyle/>
                    <a:p>
                      <a:pPr marL="0" marR="0" algn="ctr">
                        <a:lnSpc>
                          <a:spcPct val="107000"/>
                        </a:lnSpc>
                        <a:spcBef>
                          <a:spcPts val="0"/>
                        </a:spcBef>
                        <a:spcAft>
                          <a:spcPts val="0"/>
                        </a:spcAft>
                      </a:pPr>
                      <a:r>
                        <a:rPr lang="es-PR" sz="1800" b="1" dirty="0">
                          <a:effectLst/>
                        </a:rPr>
                        <a:t>Panama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rowSpan="2">
                  <a:txBody>
                    <a:bodyPr/>
                    <a:lstStyle/>
                    <a:p>
                      <a:pPr marL="0" marR="0" algn="ctr">
                        <a:lnSpc>
                          <a:spcPct val="107000"/>
                        </a:lnSpc>
                        <a:spcBef>
                          <a:spcPts val="0"/>
                        </a:spcBef>
                        <a:spcAft>
                          <a:spcPts val="0"/>
                        </a:spcAft>
                      </a:pPr>
                      <a:r>
                        <a:rPr lang="es-PR" sz="1800">
                          <a:effectLst/>
                        </a:rPr>
                        <a:t>14:00:00 UTC </a:t>
                      </a:r>
                      <a:endParaRPr lang="en-US" sz="1100">
                        <a:effectLst/>
                      </a:endParaRPr>
                    </a:p>
                    <a:p>
                      <a:pPr marL="0" marR="0" algn="ctr">
                        <a:lnSpc>
                          <a:spcPct val="107000"/>
                        </a:lnSpc>
                        <a:spcBef>
                          <a:spcPts val="0"/>
                        </a:spcBef>
                        <a:spcAft>
                          <a:spcPts val="0"/>
                        </a:spcAft>
                      </a:pPr>
                      <a:r>
                        <a:rPr lang="es-PR" sz="1800">
                          <a:effectLst/>
                        </a:rPr>
                        <a:t>March 14,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s-PR" sz="18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s-PR" sz="1800">
                          <a:effectLst/>
                        </a:rPr>
                        <a:t>10.00⁰, -78.50⁰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357034599"/>
                  </a:ext>
                </a:extLst>
              </a:tr>
              <a:tr h="442958">
                <a:tc>
                  <a:txBody>
                    <a:bodyPr/>
                    <a:lstStyle/>
                    <a:p>
                      <a:pPr marL="0" marR="0" algn="ctr">
                        <a:lnSpc>
                          <a:spcPct val="107000"/>
                        </a:lnSpc>
                        <a:spcBef>
                          <a:spcPts val="0"/>
                        </a:spcBef>
                        <a:spcAft>
                          <a:spcPts val="0"/>
                        </a:spcAft>
                      </a:pPr>
                      <a:r>
                        <a:rPr lang="es-PR" sz="1800" b="1" dirty="0" err="1">
                          <a:effectLst/>
                        </a:rPr>
                        <a:t>Kick</a:t>
                      </a:r>
                      <a:r>
                        <a:rPr lang="es-PR" sz="1800" b="1" dirty="0">
                          <a:effectLst/>
                        </a:rPr>
                        <a:t> </a:t>
                      </a:r>
                      <a:r>
                        <a:rPr lang="es-PR" sz="1800" b="1" dirty="0" err="1">
                          <a:effectLst/>
                        </a:rPr>
                        <a:t>em</a:t>
                      </a:r>
                      <a:r>
                        <a:rPr lang="es-PR" sz="1800" b="1" dirty="0">
                          <a:effectLst/>
                        </a:rPr>
                        <a:t>’ Jenny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endParaRPr lang="en-US"/>
                    </a:p>
                  </a:txBody>
                  <a:tcPr/>
                </a:tc>
                <a:tc>
                  <a:txBody>
                    <a:bodyPr/>
                    <a:lstStyle/>
                    <a:p>
                      <a:pPr marL="0" marR="0" algn="ctr">
                        <a:lnSpc>
                          <a:spcPct val="107000"/>
                        </a:lnSpc>
                        <a:spcBef>
                          <a:spcPts val="0"/>
                        </a:spcBef>
                        <a:spcAft>
                          <a:spcPts val="0"/>
                        </a:spcAft>
                      </a:pPr>
                      <a:r>
                        <a:rPr lang="es-PR" sz="18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s-PR" sz="1800" dirty="0">
                          <a:effectLst/>
                        </a:rPr>
                        <a:t>12.34⁰, -61.65⁰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364371430"/>
                  </a:ext>
                </a:extLst>
              </a:tr>
            </a:tbl>
          </a:graphicData>
        </a:graphic>
      </p:graphicFrame>
    </p:spTree>
    <p:extLst>
      <p:ext uri="{BB962C8B-B14F-4D97-AF65-F5344CB8AC3E}">
        <p14:creationId xmlns:p14="http://schemas.microsoft.com/office/powerpoint/2010/main" val="202521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290576"/>
            <a:ext cx="8775427" cy="812800"/>
          </a:xfrm>
        </p:spPr>
        <p:txBody>
          <a:bodyPr/>
          <a:lstStyle/>
          <a:p>
            <a:pPr algn="ctr"/>
            <a:r>
              <a:rPr lang="en-US" sz="3200" dirty="0"/>
              <a:t>Earthquake Impact Panama Scenario</a:t>
            </a:r>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155364" y="1482514"/>
            <a:ext cx="4624193" cy="5493339"/>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660900" y="1482513"/>
            <a:ext cx="4382439" cy="5501124"/>
          </a:xfrm>
          <a:prstGeom prst="rect">
            <a:avLst/>
          </a:prstGeom>
        </p:spPr>
      </p:pic>
    </p:spTree>
    <p:extLst>
      <p:ext uri="{BB962C8B-B14F-4D97-AF65-F5344CB8AC3E}">
        <p14:creationId xmlns:p14="http://schemas.microsoft.com/office/powerpoint/2010/main" val="3792428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290576"/>
            <a:ext cx="8775427" cy="812800"/>
          </a:xfrm>
        </p:spPr>
        <p:txBody>
          <a:bodyPr/>
          <a:lstStyle/>
          <a:p>
            <a:pPr algn="ctr"/>
            <a:r>
              <a:rPr lang="en-US" sz="3200" dirty="0"/>
              <a:t>Earthquake Impact Kick </a:t>
            </a:r>
            <a:r>
              <a:rPr lang="en-US" sz="3200" dirty="0" err="1"/>
              <a:t>em</a:t>
            </a:r>
            <a:r>
              <a:rPr lang="en-US" sz="3200" dirty="0"/>
              <a:t>’ Jenny Scenario</a:t>
            </a: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78493" y="1327149"/>
            <a:ext cx="4660088" cy="5666384"/>
          </a:xfrm>
          <a:prstGeom prst="rect">
            <a:avLst/>
          </a:prstGeom>
        </p:spPr>
      </p:pic>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bwMode="auto">
          <a:xfrm>
            <a:off x="4660900" y="1482513"/>
            <a:ext cx="4382439" cy="5500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5378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109728"/>
            <a:ext cx="8775427" cy="993648"/>
          </a:xfrm>
        </p:spPr>
        <p:txBody>
          <a:bodyPr/>
          <a:lstStyle/>
          <a:p>
            <a:pPr algn="ctr">
              <a:lnSpc>
                <a:spcPct val="100000"/>
              </a:lnSpc>
            </a:pPr>
            <a:r>
              <a:rPr lang="en-US" sz="2800" dirty="0"/>
              <a:t>Member State Participation   </a:t>
            </a:r>
            <a:br>
              <a:rPr lang="en-US" sz="2800" dirty="0"/>
            </a:br>
            <a:r>
              <a:rPr lang="en-US" sz="2800" dirty="0"/>
              <a:t>The </a:t>
            </a:r>
            <a:r>
              <a:rPr lang="en-US" sz="2800" i="1" dirty="0" err="1"/>
              <a:t>Tsunami</a:t>
            </a:r>
            <a:r>
              <a:rPr lang="en-US" sz="2800" dirty="0" err="1"/>
              <a:t>Zone</a:t>
            </a:r>
            <a:r>
              <a:rPr lang="en-US" sz="2800" dirty="0"/>
              <a:t> Registration</a:t>
            </a:r>
          </a:p>
        </p:txBody>
      </p:sp>
      <p:sp>
        <p:nvSpPr>
          <p:cNvPr id="7" name="Shape 535"/>
          <p:cNvSpPr txBox="1">
            <a:spLocks/>
          </p:cNvSpPr>
          <p:nvPr/>
        </p:nvSpPr>
        <p:spPr bwMode="auto">
          <a:xfrm>
            <a:off x="309174" y="1218837"/>
            <a:ext cx="8700344" cy="932180"/>
          </a:xfrm>
          <a:prstGeom prst="rect">
            <a:avLst/>
          </a:prstGeom>
          <a:noFill/>
          <a:ln w="9525" cap="flat" cmpd="sng">
            <a:solidFill>
              <a:srgbClr val="36609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3203" tIns="46589" rIns="93203" bIns="46589" numCol="1" anchor="ctr" anchorCtr="0" compatLnSpc="1">
            <a:prstTxWarp prst="textNoShape">
              <a:avLst/>
            </a:prstTxWarp>
            <a:noAutofit/>
          </a:bodyPr>
          <a:lstStyle>
            <a:lvl1pPr marL="474162" indent="-474162"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58" b="1">
                <a:solidFill>
                  <a:schemeClr val="tx1"/>
                </a:solidFill>
                <a:latin typeface="+mn-lt"/>
                <a:ea typeface="MS PGothic" pitchFamily="34" charset="-128"/>
                <a:cs typeface="MS PGothic" charset="0"/>
              </a:defRPr>
            </a:lvl1pPr>
            <a:lvl2pPr marL="920812" indent="-440177"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54">
                <a:solidFill>
                  <a:schemeClr val="tx1"/>
                </a:solidFill>
                <a:latin typeface="+mn-lt"/>
                <a:ea typeface="MS PGothic" pitchFamily="34" charset="-128"/>
                <a:cs typeface="MS PGothic" charset="0"/>
              </a:defRPr>
            </a:lvl2pPr>
            <a:lvl3pPr marL="1325386" indent="-398101"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47">
                <a:solidFill>
                  <a:schemeClr val="tx1"/>
                </a:solidFill>
                <a:latin typeface="+mn-lt"/>
                <a:ea typeface="MS PGothic" pitchFamily="34" charset="-128"/>
                <a:cs typeface="MS PGothic" charset="0"/>
              </a:defRPr>
            </a:lvl3pPr>
            <a:lvl4pPr marL="1721869" indent="-390010"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47">
                <a:solidFill>
                  <a:schemeClr val="tx1"/>
                </a:solidFill>
                <a:latin typeface="+mn-lt"/>
                <a:ea typeface="MS PGothic" pitchFamily="34" charset="-128"/>
                <a:cs typeface="MS PGothic" charset="0"/>
              </a:defRPr>
            </a:lvl4pPr>
            <a:lvl5pPr marL="2129680" indent="-40133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47">
                <a:solidFill>
                  <a:schemeClr val="tx1"/>
                </a:solidFill>
                <a:latin typeface="+mn-lt"/>
                <a:ea typeface="MS PGothic" pitchFamily="34" charset="-128"/>
                <a:cs typeface="MS PGothic" charset="0"/>
              </a:defRPr>
            </a:lvl5pPr>
            <a:lvl6pPr marL="2598846"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6pPr>
            <a:lvl7pPr marL="3064601"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7pPr>
            <a:lvl8pPr marL="3530355"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8pPr>
            <a:lvl9pPr marL="3996109" indent="-405919" algn="l" rtl="0" fontAlgn="base">
              <a:lnSpc>
                <a:spcPct val="90000"/>
              </a:lnSpc>
              <a:spcBef>
                <a:spcPct val="25000"/>
              </a:spcBef>
              <a:spcAft>
                <a:spcPct val="0"/>
              </a:spcAft>
              <a:buClr>
                <a:schemeClr val="accent2"/>
              </a:buClr>
              <a:buSzPct val="80000"/>
              <a:buFont typeface="Wingdings" pitchFamily="2" charset="2"/>
              <a:buChar char="§"/>
              <a:defRPr sz="2447">
                <a:solidFill>
                  <a:schemeClr val="tx1"/>
                </a:solidFill>
                <a:latin typeface="+mn-lt"/>
              </a:defRPr>
            </a:lvl9pPr>
          </a:lstStyle>
          <a:p>
            <a:pPr marL="0" indent="0" algn="ctr">
              <a:lnSpc>
                <a:spcPct val="100000"/>
              </a:lnSpc>
              <a:spcBef>
                <a:spcPts val="0"/>
              </a:spcBef>
              <a:spcAft>
                <a:spcPts val="0"/>
              </a:spcAft>
              <a:buClr>
                <a:schemeClr val="dk1"/>
              </a:buClr>
              <a:buSzPct val="25000"/>
              <a:buFont typeface="Wingdings" panose="05000000000000000000" pitchFamily="2" charset="2"/>
              <a:buNone/>
            </a:pPr>
            <a:r>
              <a:rPr lang="es-PR" sz="2039" b="0" kern="0">
                <a:solidFill>
                  <a:schemeClr val="dk1"/>
                </a:solidFill>
                <a:latin typeface="Calibri"/>
                <a:ea typeface="Calibri"/>
                <a:cs typeface="Calibri"/>
                <a:sym typeface="Calibri"/>
              </a:rPr>
              <a:t>Tsunami Zone Registration is used to track th</a:t>
            </a:r>
            <a:r>
              <a:rPr lang="es-PR" sz="2039" kern="0"/>
              <a:t>e number of people and organizations participating in the exercise. </a:t>
            </a:r>
            <a:endParaRPr lang="es-PR" sz="2039" b="0" kern="0" dirty="0">
              <a:solidFill>
                <a:schemeClr val="dk1"/>
              </a:solidFill>
              <a:latin typeface="Calibri"/>
              <a:ea typeface="Calibri"/>
              <a:cs typeface="Calibri"/>
              <a:sym typeface="Calibri"/>
            </a:endParaRPr>
          </a:p>
        </p:txBody>
      </p:sp>
      <p:sp>
        <p:nvSpPr>
          <p:cNvPr id="8" name="Shape 536"/>
          <p:cNvSpPr/>
          <p:nvPr/>
        </p:nvSpPr>
        <p:spPr>
          <a:xfrm>
            <a:off x="5809277" y="3191510"/>
            <a:ext cx="3200241" cy="2330450"/>
          </a:xfrm>
          <a:prstGeom prst="rect">
            <a:avLst/>
          </a:prstGeom>
          <a:noFill/>
          <a:ln w="9525" cap="flat" cmpd="sng">
            <a:solidFill>
              <a:srgbClr val="366092"/>
            </a:solidFill>
            <a:prstDash val="solid"/>
            <a:round/>
            <a:headEnd type="none" w="med" len="med"/>
            <a:tailEnd type="none" w="med" len="med"/>
          </a:ln>
        </p:spPr>
        <p:txBody>
          <a:bodyPr wrap="square" lIns="93203" tIns="46589" rIns="93203" bIns="46589" anchor="t" anchorCtr="0">
            <a:noAutofit/>
          </a:bodyPr>
          <a:lstStyle/>
          <a:p>
            <a:pPr algn="just">
              <a:spcBef>
                <a:spcPts val="0"/>
              </a:spcBef>
              <a:spcAft>
                <a:spcPts val="0"/>
              </a:spcAft>
              <a:buClr>
                <a:srgbClr val="000000"/>
              </a:buClr>
              <a:buSzPct val="31000"/>
            </a:pPr>
            <a:r>
              <a:rPr lang="es-PR" sz="1835" dirty="0">
                <a:solidFill>
                  <a:srgbClr val="000000"/>
                </a:solidFill>
                <a:latin typeface="Calibri"/>
                <a:ea typeface="Calibri"/>
                <a:cs typeface="Calibri"/>
                <a:sym typeface="Calibri"/>
              </a:rPr>
              <a:t>TWFP and NTWC </a:t>
            </a:r>
            <a:r>
              <a:rPr lang="es-PR" sz="1835" dirty="0" err="1">
                <a:solidFill>
                  <a:schemeClr val="dk1"/>
                </a:solidFill>
                <a:latin typeface="Calibri"/>
                <a:ea typeface="Calibri"/>
                <a:cs typeface="Calibri"/>
                <a:sym typeface="Calibri"/>
              </a:rPr>
              <a:t>should</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register</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on</a:t>
            </a:r>
            <a:r>
              <a:rPr lang="es-PR" sz="1835" dirty="0">
                <a:solidFill>
                  <a:schemeClr val="dk1"/>
                </a:solidFill>
                <a:latin typeface="Calibri"/>
                <a:ea typeface="Calibri"/>
                <a:cs typeface="Calibri"/>
                <a:sym typeface="Calibri"/>
              </a:rPr>
              <a:t> Tsunami </a:t>
            </a:r>
            <a:r>
              <a:rPr lang="es-PR" sz="1835" dirty="0" err="1">
                <a:solidFill>
                  <a:schemeClr val="dk1"/>
                </a:solidFill>
                <a:latin typeface="Calibri"/>
                <a:ea typeface="Calibri"/>
                <a:cs typeface="Calibri"/>
                <a:sym typeface="Calibri"/>
              </a:rPr>
              <a:t>Zone</a:t>
            </a:r>
            <a:r>
              <a:rPr lang="es-PR" sz="1835" dirty="0">
                <a:solidFill>
                  <a:schemeClr val="dk1"/>
                </a:solidFill>
                <a:latin typeface="Calibri"/>
                <a:ea typeface="Calibri"/>
                <a:cs typeface="Calibri"/>
                <a:sym typeface="Calibri"/>
              </a:rPr>
              <a:t> to be </a:t>
            </a:r>
            <a:r>
              <a:rPr lang="es-PR" sz="1835" dirty="0" err="1">
                <a:solidFill>
                  <a:schemeClr val="dk1"/>
                </a:solidFill>
                <a:latin typeface="Calibri"/>
                <a:ea typeface="Calibri"/>
                <a:cs typeface="Calibri"/>
                <a:sym typeface="Calibri"/>
              </a:rPr>
              <a:t>part</a:t>
            </a:r>
            <a:r>
              <a:rPr lang="es-PR" sz="1835" dirty="0">
                <a:solidFill>
                  <a:schemeClr val="dk1"/>
                </a:solidFill>
                <a:latin typeface="Calibri"/>
                <a:ea typeface="Calibri"/>
                <a:cs typeface="Calibri"/>
                <a:sym typeface="Calibri"/>
              </a:rPr>
              <a:t> of </a:t>
            </a:r>
            <a:r>
              <a:rPr lang="es-PR" sz="1835" dirty="0" err="1">
                <a:solidFill>
                  <a:schemeClr val="dk1"/>
                </a:solidFill>
                <a:latin typeface="Calibri"/>
                <a:ea typeface="Calibri"/>
                <a:cs typeface="Calibri"/>
                <a:sym typeface="Calibri"/>
              </a:rPr>
              <a:t>the</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statistical</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count</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Independent</a:t>
            </a:r>
            <a:r>
              <a:rPr lang="es-PR" sz="1835" dirty="0">
                <a:solidFill>
                  <a:schemeClr val="dk1"/>
                </a:solidFill>
                <a:latin typeface="Calibri"/>
                <a:ea typeface="Calibri"/>
                <a:cs typeface="Calibri"/>
                <a:sym typeface="Calibri"/>
              </a:rPr>
              <a:t> of </a:t>
            </a:r>
            <a:r>
              <a:rPr lang="es-PR" sz="1835" dirty="0" err="1">
                <a:solidFill>
                  <a:schemeClr val="dk1"/>
                </a:solidFill>
                <a:latin typeface="Calibri"/>
                <a:ea typeface="Calibri"/>
                <a:cs typeface="Calibri"/>
                <a:sym typeface="Calibri"/>
              </a:rPr>
              <a:t>registering</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they</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will</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receive</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the</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simulated</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bulletins</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from</a:t>
            </a:r>
            <a:r>
              <a:rPr lang="es-PR" sz="1835" dirty="0">
                <a:solidFill>
                  <a:schemeClr val="dk1"/>
                </a:solidFill>
                <a:latin typeface="Calibri"/>
                <a:ea typeface="Calibri"/>
                <a:cs typeface="Calibri"/>
                <a:sym typeface="Calibri"/>
              </a:rPr>
              <a:t> PTWC.</a:t>
            </a:r>
          </a:p>
          <a:p>
            <a:pPr algn="just">
              <a:spcBef>
                <a:spcPts val="0"/>
              </a:spcBef>
              <a:spcAft>
                <a:spcPts val="0"/>
              </a:spcAft>
              <a:buClr>
                <a:srgbClr val="000000"/>
              </a:buClr>
              <a:buSzPct val="25000"/>
            </a:pPr>
            <a:r>
              <a:rPr lang="es-PR" sz="1835" dirty="0" err="1">
                <a:solidFill>
                  <a:schemeClr val="dk1"/>
                </a:solidFill>
                <a:latin typeface="Calibri"/>
                <a:ea typeface="Calibri"/>
                <a:cs typeface="Calibri"/>
                <a:sym typeface="Calibri"/>
              </a:rPr>
              <a:t>Each</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member</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state</a:t>
            </a:r>
            <a:r>
              <a:rPr lang="es-PR" sz="1835" dirty="0">
                <a:solidFill>
                  <a:schemeClr val="dk1"/>
                </a:solidFill>
                <a:latin typeface="Calibri"/>
                <a:ea typeface="Calibri"/>
                <a:cs typeface="Calibri"/>
                <a:sym typeface="Calibri"/>
              </a:rPr>
              <a:t> </a:t>
            </a:r>
            <a:r>
              <a:rPr lang="es-PR" sz="1835" dirty="0" err="1">
                <a:solidFill>
                  <a:schemeClr val="dk1"/>
                </a:solidFill>
                <a:latin typeface="Calibri"/>
                <a:ea typeface="Calibri"/>
                <a:cs typeface="Calibri"/>
                <a:sym typeface="Calibri"/>
              </a:rPr>
              <a:t>needs</a:t>
            </a:r>
            <a:r>
              <a:rPr lang="es-PR" sz="1835" dirty="0">
                <a:solidFill>
                  <a:schemeClr val="dk1"/>
                </a:solidFill>
                <a:latin typeface="Calibri"/>
                <a:ea typeface="Calibri"/>
                <a:cs typeface="Calibri"/>
                <a:sym typeface="Calibri"/>
              </a:rPr>
              <a:t> to decide. </a:t>
            </a:r>
          </a:p>
          <a:p>
            <a:pPr algn="just">
              <a:spcBef>
                <a:spcPts val="0"/>
              </a:spcBef>
              <a:spcAft>
                <a:spcPts val="0"/>
              </a:spcAft>
              <a:buClr>
                <a:srgbClr val="000000"/>
              </a:buClr>
              <a:buSzPct val="25000"/>
            </a:pPr>
            <a:endParaRPr lang="es-PR" sz="1631" dirty="0">
              <a:solidFill>
                <a:srgbClr val="000000"/>
              </a:solidFill>
              <a:latin typeface="Calibri"/>
              <a:ea typeface="Calibri"/>
              <a:cs typeface="Calibri"/>
              <a:sym typeface="Calibri"/>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727" y="2217035"/>
            <a:ext cx="5204672" cy="4858559"/>
          </a:xfrm>
          <a:prstGeom prst="rect">
            <a:avLst/>
          </a:prstGeom>
        </p:spPr>
      </p:pic>
    </p:spTree>
    <p:extLst>
      <p:ext uri="{BB962C8B-B14F-4D97-AF65-F5344CB8AC3E}">
        <p14:creationId xmlns:p14="http://schemas.microsoft.com/office/powerpoint/2010/main" val="3689706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240557" y="612648"/>
            <a:ext cx="8775427" cy="490728"/>
          </a:xfrm>
        </p:spPr>
        <p:txBody>
          <a:bodyPr/>
          <a:lstStyle/>
          <a:p>
            <a:pPr algn="ctr">
              <a:lnSpc>
                <a:spcPct val="100000"/>
              </a:lnSpc>
            </a:pPr>
            <a:r>
              <a:rPr lang="en-US" sz="3200" dirty="0"/>
              <a:t>Timeline</a:t>
            </a:r>
          </a:p>
        </p:txBody>
      </p:sp>
      <p:graphicFrame>
        <p:nvGraphicFramePr>
          <p:cNvPr id="6" name="Shape 611"/>
          <p:cNvGraphicFramePr/>
          <p:nvPr>
            <p:extLst>
              <p:ext uri="{D42A27DB-BD31-4B8C-83A1-F6EECF244321}">
                <p14:modId xmlns:p14="http://schemas.microsoft.com/office/powerpoint/2010/main" val="1368408445"/>
              </p:ext>
            </p:extLst>
          </p:nvPr>
        </p:nvGraphicFramePr>
        <p:xfrm>
          <a:off x="310727" y="1715559"/>
          <a:ext cx="8700347" cy="5040083"/>
        </p:xfrm>
        <a:graphic>
          <a:graphicData uri="http://schemas.openxmlformats.org/drawingml/2006/table">
            <a:tbl>
              <a:tblPr firstRow="1" firstCol="1" bandRow="1">
                <a:noFill/>
              </a:tblPr>
              <a:tblGrid>
                <a:gridCol w="5068907">
                  <a:extLst>
                    <a:ext uri="{9D8B030D-6E8A-4147-A177-3AD203B41FA5}">
                      <a16:colId xmlns:a16="http://schemas.microsoft.com/office/drawing/2014/main" xmlns="" val="20000"/>
                    </a:ext>
                  </a:extLst>
                </a:gridCol>
                <a:gridCol w="3631440">
                  <a:extLst>
                    <a:ext uri="{9D8B030D-6E8A-4147-A177-3AD203B41FA5}">
                      <a16:colId xmlns:a16="http://schemas.microsoft.com/office/drawing/2014/main" xmlns="" val="20001"/>
                    </a:ext>
                  </a:extLst>
                </a:gridCol>
              </a:tblGrid>
              <a:tr h="385605">
                <a:tc>
                  <a:txBody>
                    <a:bodyPr/>
                    <a:lstStyle/>
                    <a:p>
                      <a:pPr marL="0" marR="0" lvl="0" indent="0" algn="ctr" rtl="0">
                        <a:lnSpc>
                          <a:spcPct val="100000"/>
                        </a:lnSpc>
                        <a:spcBef>
                          <a:spcPts val="0"/>
                        </a:spcBef>
                        <a:spcAft>
                          <a:spcPts val="0"/>
                        </a:spcAft>
                        <a:buClr>
                          <a:srgbClr val="000000"/>
                        </a:buClr>
                        <a:buSzPct val="25000"/>
                        <a:buFont typeface="Calibri"/>
                        <a:buNone/>
                      </a:pPr>
                      <a:r>
                        <a:rPr lang="es-PR" sz="120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ACTION</a:t>
                      </a:r>
                    </a:p>
                  </a:txBody>
                  <a:tcPr marL="69908" marR="69908" marT="0" marB="0" anchor="ctr"/>
                </a:tc>
                <a:tc>
                  <a:txBody>
                    <a:bodyPr/>
                    <a:lstStyle/>
                    <a:p>
                      <a:pPr marL="0" marR="0" lvl="0" indent="0" algn="ctr" rtl="0">
                        <a:lnSpc>
                          <a:spcPct val="100000"/>
                        </a:lnSpc>
                        <a:spcBef>
                          <a:spcPts val="0"/>
                        </a:spcBef>
                        <a:spcAft>
                          <a:spcPts val="0"/>
                        </a:spcAft>
                        <a:buClr>
                          <a:srgbClr val="000000"/>
                        </a:buClr>
                        <a:buSzPct val="25000"/>
                        <a:buFont typeface="Calibri"/>
                        <a:buNone/>
                      </a:pPr>
                      <a:r>
                        <a:rPr lang="es-PR" sz="1200" u="none" strike="noStrike" cap="none">
                          <a:solidFill>
                            <a:srgbClr val="000000"/>
                          </a:solidFill>
                          <a:latin typeface="Times New Roman" panose="02020603050405020304" pitchFamily="18" charset="0"/>
                          <a:ea typeface="Calibri"/>
                          <a:cs typeface="Times New Roman" panose="02020603050405020304" pitchFamily="18" charset="0"/>
                          <a:sym typeface="Calibri"/>
                        </a:rPr>
                        <a:t>DUE DATE</a:t>
                      </a:r>
                    </a:p>
                  </a:txBody>
                  <a:tcPr marL="69908" marR="69908" marT="0" marB="0" anchor="ctr"/>
                </a:tc>
                <a:extLst>
                  <a:ext uri="{0D108BD9-81ED-4DB2-BD59-A6C34878D82A}">
                    <a16:rowId xmlns:a16="http://schemas.microsoft.com/office/drawing/2014/main" xmlns="" val="10000"/>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Circular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Letter</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Issued</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by</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IOC to MS</a:t>
                      </a:r>
                    </a:p>
                  </a:txBody>
                  <a:tcPr marL="74445" marR="74445" marT="46614" marB="46614"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400" b="0" i="0" u="none" strike="noStrike" cap="none" dirty="0">
                          <a:solidFill>
                            <a:schemeClr val="tx1"/>
                          </a:solidFill>
                          <a:effectLst/>
                          <a:latin typeface="Calibri"/>
                          <a:ea typeface="Calibri"/>
                          <a:cs typeface="Calibri"/>
                          <a:sym typeface="Arial"/>
                        </a:rPr>
                        <a:t>✓</a:t>
                      </a:r>
                      <a:r>
                        <a:rPr lang="es-PR" sz="1200" b="0" i="0" u="none" strike="noStrike" cap="none" dirty="0" err="1">
                          <a:solidFill>
                            <a:schemeClr val="tx1"/>
                          </a:solidFill>
                          <a:latin typeface="Times New Roman" panose="02020603050405020304" pitchFamily="18" charset="0"/>
                          <a:ea typeface="Arial"/>
                          <a:cs typeface="Times New Roman" panose="02020603050405020304" pitchFamily="18" charset="0"/>
                          <a:sym typeface="Arial"/>
                        </a:rPr>
                        <a:t>Aug</a:t>
                      </a:r>
                      <a:r>
                        <a:rPr lang="es-PR" sz="12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 2018</a:t>
                      </a:r>
                    </a:p>
                  </a:txBody>
                  <a:tcPr marL="93228" marR="93228" marT="46614" marB="46614" anchor="ctr"/>
                </a:tc>
                <a:extLst>
                  <a:ext uri="{0D108BD9-81ED-4DB2-BD59-A6C34878D82A}">
                    <a16:rowId xmlns:a16="http://schemas.microsoft.com/office/drawing/2014/main" xmlns="" val="10001"/>
                  </a:ext>
                </a:extLst>
              </a:tr>
              <a:tr h="466100">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Handbook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Draft</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Circulated</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among</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ICG CARIBE EWS TNC/TWFP and</a:t>
                      </a:r>
                      <a:r>
                        <a:rPr lang="es-PR" sz="1200" b="1"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 TT CARIBE WAVE 19</a:t>
                      </a:r>
                      <a:endPar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chemeClr val="tx1"/>
                          </a:solidFill>
                          <a:effectLst/>
                          <a:latin typeface="Calibri"/>
                          <a:ea typeface="Calibri"/>
                          <a:cs typeface="Calibri"/>
                          <a:sym typeface="Arial"/>
                        </a:rPr>
                        <a:t>✓</a:t>
                      </a:r>
                      <a:r>
                        <a:rPr lang="en-US" sz="1400" b="0" i="0" u="none" strike="noStrike" cap="none" dirty="0">
                          <a:solidFill>
                            <a:schemeClr val="dk1"/>
                          </a:solidFill>
                          <a:effectLst/>
                          <a:latin typeface="Calibri"/>
                          <a:ea typeface="Calibri"/>
                          <a:cs typeface="Calibri"/>
                          <a:sym typeface="Arial"/>
                        </a:rPr>
                        <a:t> </a:t>
                      </a:r>
                      <a:r>
                        <a:rPr lang="es-PR" sz="1200" b="0" i="0" u="none" strike="noStrike" cap="none" dirty="0" err="1">
                          <a:solidFill>
                            <a:srgbClr val="000000"/>
                          </a:solidFill>
                          <a:effectLst/>
                          <a:latin typeface="Times New Roman" panose="02020603050405020304" pitchFamily="18" charset="0"/>
                          <a:ea typeface="Calibri"/>
                          <a:cs typeface="Times New Roman" panose="02020603050405020304" pitchFamily="18" charset="0"/>
                          <a:sym typeface="Arial"/>
                        </a:rPr>
                        <a:t>Aug</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2018</a:t>
                      </a:r>
                    </a:p>
                  </a:txBody>
                  <a:tcPr marL="74445" marR="74445" marT="46614" marB="46614" anchor="ctr"/>
                </a:tc>
                <a:extLst>
                  <a:ext uri="{0D108BD9-81ED-4DB2-BD59-A6C34878D82A}">
                    <a16:rowId xmlns:a16="http://schemas.microsoft.com/office/drawing/2014/main" xmlns="" val="10002"/>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Deadline</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for</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Comments</a:t>
                      </a:r>
                      <a:endPar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dirty="0">
                          <a:solidFill>
                            <a:schemeClr val="tx1"/>
                          </a:solidFill>
                          <a:effectLst/>
                          <a:latin typeface="Calibri"/>
                          <a:ea typeface="Calibri"/>
                          <a:cs typeface="Calibri"/>
                          <a:sym typeface="Arial"/>
                        </a:rPr>
                        <a:t>✓</a:t>
                      </a:r>
                      <a:r>
                        <a:rPr lang="en-US" sz="1200" b="0" i="0" u="none" strike="noStrike" cap="none" baseline="0" dirty="0">
                          <a:solidFill>
                            <a:schemeClr val="tx1"/>
                          </a:solidFill>
                          <a:effectLst/>
                          <a:latin typeface="Calibri"/>
                          <a:ea typeface="Arial"/>
                          <a:cs typeface="Calibri"/>
                          <a:sym typeface="Arial"/>
                        </a:rPr>
                        <a:t>   </a:t>
                      </a:r>
                      <a:r>
                        <a:rPr lang="es-PR" sz="1200" b="0" i="0" u="none" strike="noStrike" cap="none" baseline="0" dirty="0">
                          <a:solidFill>
                            <a:srgbClr val="000000"/>
                          </a:solidFill>
                          <a:effectLst/>
                          <a:latin typeface="Times New Roman" panose="02020603050405020304" pitchFamily="18" charset="0"/>
                          <a:ea typeface="Arial"/>
                          <a:cs typeface="Times New Roman" panose="02020603050405020304" pitchFamily="18" charset="0"/>
                          <a:sym typeface="Arial"/>
                        </a:rPr>
                        <a:t>Sept</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2018</a:t>
                      </a:r>
                    </a:p>
                  </a:txBody>
                  <a:tcPr marL="93228" marR="93228" marT="46614" marB="46614" anchor="ctr"/>
                </a:tc>
                <a:extLst>
                  <a:ext uri="{0D108BD9-81ED-4DB2-BD59-A6C34878D82A}">
                    <a16:rowId xmlns:a16="http://schemas.microsoft.com/office/drawing/2014/main" xmlns="" val="10003"/>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Exercise Handbook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Available</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Online </a:t>
                      </a: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dirty="0">
                          <a:solidFill>
                            <a:schemeClr val="tx1"/>
                          </a:solidFill>
                          <a:effectLst/>
                          <a:latin typeface="Calibri"/>
                          <a:ea typeface="Calibri"/>
                          <a:cs typeface="Calibri"/>
                          <a:sym typeface="Arial"/>
                        </a:rPr>
                        <a:t>✓</a:t>
                      </a:r>
                      <a:r>
                        <a:rPr lang="en-US" sz="1200" b="0" i="0" u="none" strike="noStrike" cap="none" baseline="0" dirty="0">
                          <a:solidFill>
                            <a:schemeClr val="tx1"/>
                          </a:solidFill>
                          <a:effectLst/>
                          <a:latin typeface="Calibri"/>
                          <a:ea typeface="Arial"/>
                          <a:cs typeface="Calibri"/>
                          <a:sym typeface="Arial"/>
                        </a:rPr>
                        <a:t>   </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Nov 2018</a:t>
                      </a:r>
                    </a:p>
                  </a:txBody>
                  <a:tcPr marL="74445" marR="74445" marT="46614" marB="46614" anchor="ctr"/>
                </a:tc>
                <a:extLst>
                  <a:ext uri="{0D108BD9-81ED-4DB2-BD59-A6C34878D82A}">
                    <a16:rowId xmlns:a16="http://schemas.microsoft.com/office/drawing/2014/main" xmlns="" val="10004"/>
                  </a:ext>
                </a:extLst>
              </a:tr>
              <a:tr h="704324">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1</a:t>
                      </a:r>
                      <a:r>
                        <a:rPr lang="es-PR" sz="1200" b="1" i="0" u="none" strike="noStrike" cap="none" baseline="30000" dirty="0">
                          <a:solidFill>
                            <a:srgbClr val="000000"/>
                          </a:solidFill>
                          <a:latin typeface="Times New Roman" panose="02020603050405020304" pitchFamily="18" charset="0"/>
                          <a:ea typeface="Arial"/>
                          <a:cs typeface="Times New Roman" panose="02020603050405020304" pitchFamily="18" charset="0"/>
                          <a:sym typeface="Arial"/>
                        </a:rPr>
                        <a:t>st</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Webinar</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CW</a:t>
                      </a: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15 - </a:t>
                      </a: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Jan</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- 2019 - English</a:t>
                      </a:r>
                    </a:p>
                    <a:p>
                      <a:pPr marL="0" marR="0" lvl="0" indent="0" algn="ctr" rtl="0">
                        <a:lnSpc>
                          <a:spcPct val="100000"/>
                        </a:lnSpc>
                        <a:spcBef>
                          <a:spcPts val="20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16 - </a:t>
                      </a: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Jan</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- 2019 -</a:t>
                      </a:r>
                      <a:r>
                        <a:rPr lang="es-PR" sz="1200" b="0"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Spanish</a:t>
                      </a:r>
                      <a:endPar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ctr" rtl="0">
                        <a:lnSpc>
                          <a:spcPct val="100000"/>
                        </a:lnSpc>
                        <a:spcBef>
                          <a:spcPts val="20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17 - </a:t>
                      </a: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Jan</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- 2019 -</a:t>
                      </a:r>
                      <a:r>
                        <a:rPr lang="es-PR" sz="1200" b="0"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French</a:t>
                      </a:r>
                    </a:p>
                  </a:txBody>
                  <a:tcPr marL="93228" marR="93228" marT="46614" marB="46614" anchor="ctr"/>
                </a:tc>
                <a:extLst>
                  <a:ext uri="{0D108BD9-81ED-4DB2-BD59-A6C34878D82A}">
                    <a16:rowId xmlns:a16="http://schemas.microsoft.com/office/drawing/2014/main" xmlns="" val="10005"/>
                  </a:ext>
                </a:extLst>
              </a:tr>
              <a:tr h="704324">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2</a:t>
                      </a:r>
                      <a:r>
                        <a:rPr lang="es-PR" sz="1200" b="1" i="0" u="none" strike="noStrike" cap="none" baseline="30000" dirty="0">
                          <a:solidFill>
                            <a:srgbClr val="000000"/>
                          </a:solidFill>
                          <a:latin typeface="Times New Roman" panose="02020603050405020304" pitchFamily="18" charset="0"/>
                          <a:ea typeface="Arial"/>
                          <a:cs typeface="Times New Roman" panose="02020603050405020304" pitchFamily="18" charset="0"/>
                          <a:sym typeface="Arial"/>
                        </a:rPr>
                        <a:t>nd</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Webinar</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CW</a:t>
                      </a: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12 - Feb - 2019 - English</a:t>
                      </a:r>
                    </a:p>
                    <a:p>
                      <a:pPr marL="0" marR="0" lvl="0" indent="0" algn="ctr" rtl="0">
                        <a:lnSpc>
                          <a:spcPct val="100000"/>
                        </a:lnSpc>
                        <a:spcBef>
                          <a:spcPts val="20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13 - Feb - 2019 - </a:t>
                      </a: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Spanish</a:t>
                      </a:r>
                      <a:endPar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ctr" rtl="0">
                        <a:lnSpc>
                          <a:spcPct val="100000"/>
                        </a:lnSpc>
                        <a:spcBef>
                          <a:spcPts val="200"/>
                        </a:spcBef>
                        <a:spcAft>
                          <a:spcPts val="0"/>
                        </a:spcAft>
                        <a:buClr>
                          <a:srgbClr val="000000"/>
                        </a:buClr>
                        <a:buSzPct val="25000"/>
                        <a:buFont typeface="Arial"/>
                        <a:buNone/>
                      </a:pP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14 - Feb - 2019 -</a:t>
                      </a:r>
                      <a:r>
                        <a:rPr lang="es-PR" sz="1200" b="0"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French</a:t>
                      </a:r>
                    </a:p>
                  </a:txBody>
                  <a:tcPr marL="74445" marR="74445" marT="46614" marB="46614" anchor="ctr"/>
                </a:tc>
                <a:extLst>
                  <a:ext uri="{0D108BD9-81ED-4DB2-BD59-A6C34878D82A}">
                    <a16:rowId xmlns:a16="http://schemas.microsoft.com/office/drawing/2014/main" xmlns="" val="10006"/>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Countries</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Indicate</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Selected</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Scenario </a:t>
                      </a: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s-PR" sz="1200" b="0"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February 28, 2019</a:t>
                      </a:r>
                      <a:endPar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txBody>
                  <a:tcPr marL="74445" marR="74445" marT="46614" marB="46614" anchor="ctr"/>
                </a:tc>
                <a:extLst>
                  <a:ext uri="{0D108BD9-81ED-4DB2-BD59-A6C34878D82A}">
                    <a16:rowId xmlns:a16="http://schemas.microsoft.com/office/drawing/2014/main" xmlns="" val="10007"/>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Exercise</a:t>
                      </a: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March</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14, 2019</a:t>
                      </a:r>
                    </a:p>
                  </a:txBody>
                  <a:tcPr marL="74445" marR="74445" marT="46614" marB="46614" anchor="ctr"/>
                </a:tc>
                <a:extLst>
                  <a:ext uri="{0D108BD9-81ED-4DB2-BD59-A6C34878D82A}">
                    <a16:rowId xmlns:a16="http://schemas.microsoft.com/office/drawing/2014/main" xmlns="" val="10008"/>
                  </a:ext>
                </a:extLst>
              </a:tr>
              <a:tr h="385605">
                <a:tc>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Exercise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Evaluation</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Due</a:t>
                      </a:r>
                      <a:endPar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txBody>
                  <a:tcPr marL="74445" marR="74445" marT="46614" marB="46614" anchor="ctr"/>
                </a:tc>
                <a:tc>
                  <a:txBody>
                    <a:bodyPr/>
                    <a:lstStyle/>
                    <a:p>
                      <a:pPr marL="0" marR="0" lvl="0" indent="0" algn="ctr" rtl="0">
                        <a:lnSpc>
                          <a:spcPct val="100000"/>
                        </a:lnSpc>
                        <a:spcBef>
                          <a:spcPts val="0"/>
                        </a:spcBef>
                        <a:spcAft>
                          <a:spcPts val="0"/>
                        </a:spcAft>
                        <a:buClr>
                          <a:srgbClr val="000000"/>
                        </a:buClr>
                        <a:buSzPct val="25000"/>
                        <a:buFont typeface="Arial"/>
                        <a:buNone/>
                      </a:pPr>
                      <a:r>
                        <a:rPr lang="es-PR" sz="1200" b="0"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March</a:t>
                      </a:r>
                      <a:r>
                        <a:rPr lang="es-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29, 2019</a:t>
                      </a:r>
                    </a:p>
                  </a:txBody>
                  <a:tcPr marL="93228" marR="93228" marT="46614" marB="46614" anchor="ctr"/>
                </a:tc>
                <a:extLst>
                  <a:ext uri="{0D108BD9-81ED-4DB2-BD59-A6C34878D82A}">
                    <a16:rowId xmlns:a16="http://schemas.microsoft.com/office/drawing/2014/main" xmlns="" val="10009"/>
                  </a:ext>
                </a:extLst>
              </a:tr>
              <a:tr h="466100">
                <a:tc gridSpan="2">
                  <a:txBody>
                    <a:bodyPr/>
                    <a:lstStyle/>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Draft</a:t>
                      </a: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Final CARIBE WAVE Caribe 19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Report</a:t>
                      </a:r>
                      <a:endPar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ct val="25000"/>
                        <a:buFont typeface="Arial"/>
                        <a:buNone/>
                      </a:pPr>
                      <a:r>
                        <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5 </a:t>
                      </a:r>
                      <a:r>
                        <a:rPr lang="es-PR" sz="1200" b="1" i="0" u="none" strike="noStrike" cap="none" dirty="0" err="1">
                          <a:solidFill>
                            <a:srgbClr val="000000"/>
                          </a:solidFill>
                          <a:latin typeface="Times New Roman" panose="02020603050405020304" pitchFamily="18" charset="0"/>
                          <a:ea typeface="Arial"/>
                          <a:cs typeface="Times New Roman" panose="02020603050405020304" pitchFamily="18" charset="0"/>
                          <a:sym typeface="Arial"/>
                        </a:rPr>
                        <a:t>April</a:t>
                      </a:r>
                      <a:r>
                        <a:rPr lang="es-PR" sz="1200" b="1" i="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Pr>
                        <a:t> 2019</a:t>
                      </a:r>
                      <a:endParaRPr lang="es-PR"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txBody>
                  <a:tcPr marL="74445" marR="74445" marT="46614" marB="46614" anchor="ctr"/>
                </a:tc>
                <a:tc hMerge="1">
                  <a:txBody>
                    <a:bodyPr/>
                    <a:lstStyle/>
                    <a:p>
                      <a:endParaRPr lang="en-US"/>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839821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www.thenational.ae/image/policy:1.775346:1538288677/07058061.jpg?$p=b7e1970&amp;w=1136&amp;$w=ec52a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855" y="1059313"/>
            <a:ext cx="4893945" cy="3149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9327" y="216232"/>
            <a:ext cx="8389620" cy="807565"/>
          </a:xfrm>
        </p:spPr>
        <p:txBody>
          <a:bodyPr>
            <a:normAutofit fontScale="90000"/>
          </a:bodyPr>
          <a:lstStyle/>
          <a:p>
            <a:r>
              <a:rPr lang="en-US" sz="3670" dirty="0"/>
              <a:t>Education is Key:  Sulawesi, Indonesia</a:t>
            </a:r>
          </a:p>
        </p:txBody>
      </p:sp>
      <p:sp>
        <p:nvSpPr>
          <p:cNvPr id="9" name="AutoShape 4" descr="(pp) Palu recovery1"/>
          <p:cNvSpPr>
            <a:spLocks noChangeAspect="1" noChangeArrowheads="1"/>
          </p:cNvSpPr>
          <p:nvPr/>
        </p:nvSpPr>
        <p:spPr bwMode="auto">
          <a:xfrm>
            <a:off x="158600" y="14653"/>
            <a:ext cx="310727" cy="3107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18" tIns="46609" rIns="93218" bIns="46609" numCol="1" anchor="t" anchorCtr="0" compatLnSpc="1">
            <a:prstTxWarp prst="textNoShape">
              <a:avLst/>
            </a:prstTxWarp>
          </a:bodyPr>
          <a:lstStyle/>
          <a:p>
            <a:endParaRPr lang="en-US" sz="4485"/>
          </a:p>
        </p:txBody>
      </p:sp>
      <p:grpSp>
        <p:nvGrpSpPr>
          <p:cNvPr id="15" name="Group 14"/>
          <p:cNvGrpSpPr/>
          <p:nvPr/>
        </p:nvGrpSpPr>
        <p:grpSpPr>
          <a:xfrm>
            <a:off x="4597890" y="4208585"/>
            <a:ext cx="4723911" cy="2944690"/>
            <a:chOff x="3803004" y="1447800"/>
            <a:chExt cx="5150495" cy="3429000"/>
          </a:xfrm>
        </p:grpSpPr>
        <p:pic>
          <p:nvPicPr>
            <p:cNvPr id="2050" name="Picture 2" descr="(pp) Palu recovery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447800"/>
              <a:ext cx="51434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3004" y="3810000"/>
              <a:ext cx="1507066" cy="1066800"/>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00" y="1469279"/>
              <a:ext cx="1676400" cy="855835"/>
            </a:xfrm>
            <a:prstGeom prst="rect">
              <a:avLst/>
            </a:prstGeom>
          </p:spPr>
        </p:pic>
        <p:cxnSp>
          <p:nvCxnSpPr>
            <p:cNvPr id="14" name="Straight Connector 13"/>
            <p:cNvCxnSpPr/>
            <p:nvPr/>
          </p:nvCxnSpPr>
          <p:spPr>
            <a:xfrm flipV="1">
              <a:off x="5029200" y="3886200"/>
              <a:ext cx="914400" cy="228600"/>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8" name="TextBox 7"/>
          <p:cNvSpPr txBox="1"/>
          <p:nvPr/>
        </p:nvSpPr>
        <p:spPr>
          <a:xfrm>
            <a:off x="7404911" y="4164283"/>
            <a:ext cx="1996994" cy="413904"/>
          </a:xfrm>
          <a:prstGeom prst="rect">
            <a:avLst/>
          </a:prstGeom>
          <a:noFill/>
        </p:spPr>
        <p:txBody>
          <a:bodyPr wrap="square" rtlCol="0">
            <a:spAutoFit/>
          </a:bodyPr>
          <a:lstStyle/>
          <a:p>
            <a:r>
              <a:rPr lang="en-US" sz="1019" dirty="0"/>
              <a:t>Photo:  </a:t>
            </a:r>
            <a:r>
              <a:rPr lang="en-US" sz="1019" dirty="0" err="1"/>
              <a:t>Pichayada</a:t>
            </a:r>
            <a:r>
              <a:rPr lang="en-US" sz="1019" dirty="0"/>
              <a:t> </a:t>
            </a:r>
            <a:r>
              <a:rPr lang="en-US" sz="1019" dirty="0" err="1"/>
              <a:t>Promchertchoo</a:t>
            </a:r>
            <a:r>
              <a:rPr lang="en-US" sz="1019" dirty="0"/>
              <a:t/>
            </a:r>
            <a:br>
              <a:rPr lang="en-US" sz="1019" dirty="0"/>
            </a:br>
            <a:r>
              <a:rPr lang="en-US" sz="1019" dirty="0">
                <a:hlinkClick r:id="rId6"/>
              </a:rPr>
              <a:t>http://itic.ioc-unesco.org</a:t>
            </a:r>
            <a:r>
              <a:rPr lang="en-US" sz="1019" dirty="0"/>
              <a:t> </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057115"/>
            <a:ext cx="4515926" cy="2922864"/>
          </a:xfrm>
          <a:prstGeom prst="rect">
            <a:avLst/>
          </a:prstGeom>
        </p:spPr>
      </p:pic>
      <p:pic>
        <p:nvPicPr>
          <p:cNvPr id="4" name="Content Placeholder 3"/>
          <p:cNvPicPr>
            <a:picLocks noGrp="1" noChangeAspect="1"/>
          </p:cNvPicPr>
          <p:nvPr>
            <p:ph idx="1"/>
          </p:nvPr>
        </p:nvPicPr>
        <p:blipFill>
          <a:blip r:embed="rId8" cstate="email">
            <a:extLst>
              <a:ext uri="{28A0092B-C50C-407E-A947-70E740481C1C}">
                <a14:useLocalDpi xmlns:a14="http://schemas.microsoft.com/office/drawing/2010/main"/>
              </a:ext>
            </a:extLst>
          </a:blip>
          <a:stretch>
            <a:fillRect/>
          </a:stretch>
        </p:blipFill>
        <p:spPr>
          <a:xfrm>
            <a:off x="-8274" y="3573865"/>
            <a:ext cx="3037860" cy="1996616"/>
          </a:xfrm>
          <a:prstGeom prst="rect">
            <a:avLst/>
          </a:prstGeom>
        </p:spPr>
      </p:pic>
      <p:pic>
        <p:nvPicPr>
          <p:cNvPr id="5" name="Picture 4" descr="https://www.washingtonpost.com/resizer/5rY3UXKz3BJTQMauVxwpWrpBk6A=/1484x0/arc-anglerfish-washpost-prod-washpost.s3.amazonaws.com/public/RVHFYWGGKAI6RGY4VEHR3KXDBE.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1708996" y="5169826"/>
            <a:ext cx="2895443" cy="1983448"/>
          </a:xfrm>
          <a:prstGeom prst="rect">
            <a:avLst/>
          </a:prstGeom>
          <a:noFill/>
          <a:ln>
            <a:noFill/>
          </a:ln>
        </p:spPr>
      </p:pic>
      <p:sp>
        <p:nvSpPr>
          <p:cNvPr id="7" name="TextBox 6"/>
          <p:cNvSpPr txBox="1"/>
          <p:nvPr/>
        </p:nvSpPr>
        <p:spPr>
          <a:xfrm>
            <a:off x="1708996" y="5152510"/>
            <a:ext cx="2563495" cy="266697"/>
          </a:xfrm>
          <a:prstGeom prst="rect">
            <a:avLst/>
          </a:prstGeom>
          <a:noFill/>
        </p:spPr>
        <p:txBody>
          <a:bodyPr wrap="square" rtlCol="0">
            <a:spAutoFit/>
          </a:bodyPr>
          <a:lstStyle/>
          <a:p>
            <a:r>
              <a:rPr lang="en-US" sz="1070" dirty="0">
                <a:hlinkClick r:id="rId10"/>
              </a:rPr>
              <a:t>https://www.washingtonpost.com</a:t>
            </a:r>
            <a:r>
              <a:rPr lang="en-US" sz="1070" dirty="0"/>
              <a:t> </a:t>
            </a:r>
          </a:p>
        </p:txBody>
      </p:sp>
      <p:sp>
        <p:nvSpPr>
          <p:cNvPr id="6" name="TextBox 5"/>
          <p:cNvSpPr txBox="1"/>
          <p:nvPr/>
        </p:nvSpPr>
        <p:spPr>
          <a:xfrm>
            <a:off x="-77683" y="3573865"/>
            <a:ext cx="1786678" cy="266697"/>
          </a:xfrm>
          <a:prstGeom prst="rect">
            <a:avLst/>
          </a:prstGeom>
          <a:noFill/>
        </p:spPr>
        <p:txBody>
          <a:bodyPr wrap="square" rtlCol="0">
            <a:spAutoFit/>
          </a:bodyPr>
          <a:lstStyle/>
          <a:p>
            <a:r>
              <a:rPr lang="en-US" sz="1070" dirty="0">
                <a:hlinkClick r:id="rId6"/>
              </a:rPr>
              <a:t>http://itic.ioc-unesco.org</a:t>
            </a:r>
            <a:r>
              <a:rPr lang="en-US" sz="1070" dirty="0"/>
              <a:t> </a:t>
            </a:r>
          </a:p>
        </p:txBody>
      </p:sp>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74" y="5555762"/>
            <a:ext cx="2416406" cy="1597512"/>
          </a:xfrm>
          <a:prstGeom prst="rect">
            <a:avLst/>
          </a:prstGeom>
        </p:spPr>
      </p:pic>
      <p:pic>
        <p:nvPicPr>
          <p:cNvPr id="2056" name="Picture 8" descr="Image result for sulawesi indonesia tsunami"/>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860654" y="3567818"/>
            <a:ext cx="1950315" cy="16136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56791" y="4963473"/>
            <a:ext cx="2446027" cy="238002"/>
          </a:xfrm>
          <a:prstGeom prst="rect">
            <a:avLst/>
          </a:prstGeom>
          <a:noFill/>
        </p:spPr>
        <p:txBody>
          <a:bodyPr wrap="square" rtlCol="0">
            <a:spAutoFit/>
          </a:bodyPr>
          <a:lstStyle/>
          <a:p>
            <a:r>
              <a:rPr lang="en-US" sz="917" dirty="0">
                <a:hlinkClick r:id="rId13"/>
              </a:rPr>
              <a:t>https://www.thenational.ae</a:t>
            </a:r>
            <a:r>
              <a:rPr lang="en-US" sz="917" dirty="0"/>
              <a:t> </a:t>
            </a:r>
          </a:p>
        </p:txBody>
      </p:sp>
      <p:sp>
        <p:nvSpPr>
          <p:cNvPr id="21" name="TextBox 20"/>
          <p:cNvSpPr txBox="1"/>
          <p:nvPr/>
        </p:nvSpPr>
        <p:spPr>
          <a:xfrm>
            <a:off x="-58919" y="1062988"/>
            <a:ext cx="2316882" cy="261990"/>
          </a:xfrm>
          <a:prstGeom prst="rect">
            <a:avLst/>
          </a:prstGeom>
          <a:noFill/>
        </p:spPr>
        <p:txBody>
          <a:bodyPr wrap="square" rtlCol="0">
            <a:spAutoFit/>
          </a:bodyPr>
          <a:lstStyle/>
          <a:p>
            <a:r>
              <a:rPr lang="en-US" sz="1070" dirty="0">
                <a:hlinkClick r:id="rId14"/>
              </a:rPr>
              <a:t>https://www.channelnewsasia.com</a:t>
            </a:r>
            <a:r>
              <a:rPr lang="en-US" sz="1070" dirty="0"/>
              <a:t> </a:t>
            </a:r>
          </a:p>
        </p:txBody>
      </p:sp>
      <p:sp>
        <p:nvSpPr>
          <p:cNvPr id="25" name="TextBox 24"/>
          <p:cNvSpPr txBox="1"/>
          <p:nvPr/>
        </p:nvSpPr>
        <p:spPr>
          <a:xfrm>
            <a:off x="7429326" y="1023797"/>
            <a:ext cx="2391327" cy="285981"/>
          </a:xfrm>
          <a:prstGeom prst="rect">
            <a:avLst/>
          </a:prstGeom>
          <a:noFill/>
        </p:spPr>
        <p:txBody>
          <a:bodyPr wrap="square" rtlCol="0">
            <a:spAutoFit/>
          </a:bodyPr>
          <a:lstStyle/>
          <a:p>
            <a:r>
              <a:rPr lang="en-US" sz="1223" dirty="0">
                <a:hlinkClick r:id="rId13"/>
              </a:rPr>
              <a:t>https://www.thenational.ae</a:t>
            </a:r>
            <a:r>
              <a:rPr lang="en-US" sz="1223" dirty="0"/>
              <a:t> </a:t>
            </a:r>
          </a:p>
        </p:txBody>
      </p:sp>
      <p:sp>
        <p:nvSpPr>
          <p:cNvPr id="26" name="TextBox 25"/>
          <p:cNvSpPr txBox="1"/>
          <p:nvPr/>
        </p:nvSpPr>
        <p:spPr>
          <a:xfrm>
            <a:off x="-42979" y="5548854"/>
            <a:ext cx="1786678" cy="266697"/>
          </a:xfrm>
          <a:prstGeom prst="rect">
            <a:avLst/>
          </a:prstGeom>
          <a:noFill/>
        </p:spPr>
        <p:txBody>
          <a:bodyPr wrap="square" rtlCol="0">
            <a:spAutoFit/>
          </a:bodyPr>
          <a:lstStyle/>
          <a:p>
            <a:r>
              <a:rPr lang="en-US" sz="1070" dirty="0">
                <a:hlinkClick r:id="rId6"/>
              </a:rPr>
              <a:t>http://itic.ioc-unesco.org</a:t>
            </a:r>
            <a:r>
              <a:rPr lang="en-US" sz="1070" dirty="0"/>
              <a:t> </a:t>
            </a:r>
          </a:p>
        </p:txBody>
      </p:sp>
    </p:spTree>
    <p:extLst>
      <p:ext uri="{BB962C8B-B14F-4D97-AF65-F5344CB8AC3E}">
        <p14:creationId xmlns:p14="http://schemas.microsoft.com/office/powerpoint/2010/main" val="3713459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D8DBA2-D7C0-4539-98AF-613F95C70BE8}"/>
              </a:ext>
            </a:extLst>
          </p:cNvPr>
          <p:cNvSpPr/>
          <p:nvPr/>
        </p:nvSpPr>
        <p:spPr>
          <a:xfrm>
            <a:off x="2298859" y="132911"/>
            <a:ext cx="4782404" cy="846129"/>
          </a:xfrm>
          <a:prstGeom prst="rect">
            <a:avLst/>
          </a:prstGeom>
        </p:spPr>
        <p:txBody>
          <a:bodyPr>
            <a:spAutoFit/>
          </a:bodyPr>
          <a:lstStyle/>
          <a:p>
            <a:pPr algn="ctr">
              <a:defRPr/>
            </a:pPr>
            <a:r>
              <a:rPr lang="es-ES_tradnl" sz="2449" b="1" dirty="0">
                <a:solidFill>
                  <a:srgbClr val="B90000"/>
                </a:solidFill>
                <a:latin typeface="+mj-lt"/>
                <a:ea typeface="ＭＳ Ｐゴシック" charset="0"/>
                <a:cs typeface="Arial"/>
              </a:rPr>
              <a:t>UNESCO IOC CARIBE/EWS TSUNAMI READY GUIDELINES</a:t>
            </a:r>
            <a:endParaRPr lang="en-US" sz="2449" b="1" dirty="0">
              <a:solidFill>
                <a:srgbClr val="B90000"/>
              </a:solidFill>
              <a:latin typeface="+mj-lt"/>
              <a:ea typeface="ＭＳ Ｐゴシック" charset="0"/>
              <a:cs typeface="Arial"/>
            </a:endParaRPr>
          </a:p>
        </p:txBody>
      </p:sp>
      <p:graphicFrame>
        <p:nvGraphicFramePr>
          <p:cNvPr id="6" name="Table 5">
            <a:extLst>
              <a:ext uri="{FF2B5EF4-FFF2-40B4-BE49-F238E27FC236}">
                <a16:creationId xmlns:a16="http://schemas.microsoft.com/office/drawing/2014/main" xmlns="" id="{84CD5EEA-0993-4CE8-AD82-45E408E51C51}"/>
              </a:ext>
            </a:extLst>
          </p:cNvPr>
          <p:cNvGraphicFramePr>
            <a:graphicFrameLocks noGrp="1"/>
          </p:cNvGraphicFramePr>
          <p:nvPr/>
        </p:nvGraphicFramePr>
        <p:xfrm>
          <a:off x="636682" y="1499687"/>
          <a:ext cx="8106758" cy="5344970"/>
        </p:xfrm>
        <a:graphic>
          <a:graphicData uri="http://schemas.openxmlformats.org/drawingml/2006/table">
            <a:tbl>
              <a:tblPr firstRow="1" firstCol="1" bandRow="1"/>
              <a:tblGrid>
                <a:gridCol w="8106758">
                  <a:extLst>
                    <a:ext uri="{9D8B030D-6E8A-4147-A177-3AD203B41FA5}">
                      <a16:colId xmlns:a16="http://schemas.microsoft.com/office/drawing/2014/main" xmlns="" val="20000"/>
                    </a:ext>
                  </a:extLst>
                </a:gridCol>
              </a:tblGrid>
              <a:tr h="222915">
                <a:tc>
                  <a:txBody>
                    <a:bodyPr/>
                    <a:lstStyle/>
                    <a:p>
                      <a:pPr marL="0" marR="0" algn="ctr">
                        <a:lnSpc>
                          <a:spcPct val="115000"/>
                        </a:lnSpc>
                        <a:spcBef>
                          <a:spcPts val="0"/>
                        </a:spcBef>
                        <a:spcAft>
                          <a:spcPts val="0"/>
                        </a:spcAft>
                      </a:pPr>
                      <a:r>
                        <a:rPr lang="en-US" sz="1100" b="1" i="1" dirty="0">
                          <a:effectLst/>
                          <a:latin typeface="Calibri"/>
                          <a:ea typeface="Calibri"/>
                          <a:cs typeface="Arial"/>
                        </a:rPr>
                        <a:t>Categories</a:t>
                      </a:r>
                      <a:endParaRPr lang="en-US" sz="1100" b="1" dirty="0">
                        <a:effectLst/>
                        <a:latin typeface="Calibri"/>
                        <a:ea typeface="Calibri"/>
                        <a:cs typeface="Times New Roman"/>
                      </a:endParaRPr>
                    </a:p>
                  </a:txBody>
                  <a:tcPr marL="7290" marR="7290" marT="7289" marB="7289">
                    <a:lnL>
                      <a:noFill/>
                    </a:lnL>
                    <a:lnR>
                      <a:noFill/>
                    </a:lnR>
                    <a:lnT>
                      <a:noFill/>
                    </a:lnT>
                    <a:lnB>
                      <a:noFill/>
                    </a:lnB>
                    <a:solidFill>
                      <a:srgbClr val="EEECE1"/>
                    </a:solidFill>
                  </a:tcPr>
                </a:tc>
                <a:extLst>
                  <a:ext uri="{0D108BD9-81ED-4DB2-BD59-A6C34878D82A}">
                    <a16:rowId xmlns:a16="http://schemas.microsoft.com/office/drawing/2014/main" xmlns="" val="10000"/>
                  </a:ext>
                </a:extLst>
              </a:tr>
              <a:tr h="497448">
                <a:tc>
                  <a:txBody>
                    <a:bodyPr/>
                    <a:lstStyle/>
                    <a:p>
                      <a:pPr marL="0" marR="0" algn="ctr">
                        <a:lnSpc>
                          <a:spcPct val="115000"/>
                        </a:lnSpc>
                        <a:spcBef>
                          <a:spcPts val="0"/>
                        </a:spcBef>
                        <a:spcAft>
                          <a:spcPts val="0"/>
                        </a:spcAft>
                      </a:pPr>
                      <a:r>
                        <a:rPr lang="en-US" sz="1400" b="1" dirty="0">
                          <a:solidFill>
                            <a:srgbClr val="FFFFFF"/>
                          </a:solidFill>
                          <a:effectLst/>
                          <a:latin typeface="Calibri"/>
                          <a:ea typeface="Calibri"/>
                          <a:cs typeface="Arial"/>
                        </a:rPr>
                        <a:t>MITIGATION</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Arial"/>
                        </a:rPr>
                        <a:t> </a:t>
                      </a:r>
                      <a:endParaRPr lang="en-US" sz="1400" dirty="0">
                        <a:effectLst/>
                        <a:latin typeface="Calibri"/>
                        <a:ea typeface="Calibri"/>
                        <a:cs typeface="Times New Roman"/>
                      </a:endParaRPr>
                    </a:p>
                  </a:txBody>
                  <a:tcPr marL="7290" marR="7290" marT="7289" marB="7289">
                    <a:lnL>
                      <a:noFill/>
                    </a:lnL>
                    <a:lnR>
                      <a:noFill/>
                    </a:lnR>
                    <a:lnT>
                      <a:noFill/>
                    </a:lnT>
                    <a:lnB>
                      <a:noFill/>
                    </a:lnB>
                    <a:solidFill>
                      <a:srgbClr val="548DD4"/>
                    </a:solidFill>
                  </a:tcPr>
                </a:tc>
                <a:extLst>
                  <a:ext uri="{0D108BD9-81ED-4DB2-BD59-A6C34878D82A}">
                    <a16:rowId xmlns:a16="http://schemas.microsoft.com/office/drawing/2014/main" xmlns="" val="10001"/>
                  </a:ext>
                </a:extLst>
              </a:tr>
              <a:tr h="263237">
                <a:tc>
                  <a:txBody>
                    <a:bodyPr/>
                    <a:lstStyle/>
                    <a:p>
                      <a:pPr marL="0" marR="0">
                        <a:lnSpc>
                          <a:spcPct val="115000"/>
                        </a:lnSpc>
                        <a:spcBef>
                          <a:spcPts val="0"/>
                        </a:spcBef>
                        <a:spcAft>
                          <a:spcPts val="0"/>
                        </a:spcAft>
                      </a:pPr>
                      <a:r>
                        <a:rPr lang="en-US" sz="1400" dirty="0">
                          <a:effectLst/>
                          <a:latin typeface="Calibri"/>
                          <a:ea typeface="Calibri"/>
                          <a:cs typeface="Arial"/>
                        </a:rPr>
                        <a:t>Mit‑1. Have designated and mapped tsunami hazard zones</a:t>
                      </a:r>
                      <a:endParaRPr lang="en-US" sz="1400" dirty="0">
                        <a:effectLst/>
                        <a:latin typeface="Calibri"/>
                        <a:ea typeface="Calibri"/>
                        <a:cs typeface="Times New Roman"/>
                      </a:endParaRPr>
                    </a:p>
                  </a:txBody>
                  <a:tcPr marL="7290" marR="7290" marT="7289" marB="7289">
                    <a:lnL>
                      <a:noFill/>
                    </a:lnL>
                    <a:lnR>
                      <a:noFill/>
                    </a:lnR>
                    <a:lnT>
                      <a:noFill/>
                    </a:lnT>
                    <a:lnB w="127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xmlns="" val="10002"/>
                  </a:ext>
                </a:extLst>
              </a:tr>
              <a:tr h="256013">
                <a:tc>
                  <a:txBody>
                    <a:bodyPr/>
                    <a:lstStyle/>
                    <a:p>
                      <a:pPr marL="0" marR="0">
                        <a:lnSpc>
                          <a:spcPct val="115000"/>
                        </a:lnSpc>
                        <a:spcBef>
                          <a:spcPts val="0"/>
                        </a:spcBef>
                        <a:spcAft>
                          <a:spcPts val="0"/>
                        </a:spcAft>
                      </a:pPr>
                      <a:r>
                        <a:rPr lang="en-US" sz="1400" dirty="0">
                          <a:effectLst/>
                          <a:latin typeface="Calibri"/>
                          <a:ea typeface="Calibri"/>
                          <a:cs typeface="Arial"/>
                        </a:rPr>
                        <a:t>Mit‑2. Have a public display of tsunami information</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xmlns="" val="10003"/>
                  </a:ext>
                </a:extLst>
              </a:tr>
              <a:tr h="497448">
                <a:tc>
                  <a:txBody>
                    <a:bodyPr/>
                    <a:lstStyle/>
                    <a:p>
                      <a:pPr marL="0" marR="0" algn="ctr">
                        <a:lnSpc>
                          <a:spcPct val="115000"/>
                        </a:lnSpc>
                        <a:spcBef>
                          <a:spcPts val="0"/>
                        </a:spcBef>
                        <a:spcAft>
                          <a:spcPts val="0"/>
                        </a:spcAft>
                      </a:pPr>
                      <a:r>
                        <a:rPr lang="en-US" sz="1400" b="1" dirty="0">
                          <a:effectLst/>
                          <a:latin typeface="Calibri"/>
                          <a:ea typeface="Calibri"/>
                          <a:cs typeface="Arial"/>
                        </a:rPr>
                        <a:t>PREPAREDNESS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a:effectLst/>
                          <a:latin typeface="Calibri"/>
                          <a:ea typeface="Calibri"/>
                          <a:cs typeface="Arial"/>
                        </a:rPr>
                        <a:t> </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xmlns="" val="10004"/>
                  </a:ext>
                </a:extLst>
              </a:tr>
              <a:tr h="508503">
                <a:tc>
                  <a:txBody>
                    <a:bodyPr/>
                    <a:lstStyle/>
                    <a:p>
                      <a:pPr marL="0" marR="0">
                        <a:lnSpc>
                          <a:spcPct val="115000"/>
                        </a:lnSpc>
                        <a:spcBef>
                          <a:spcPts val="0"/>
                        </a:spcBef>
                        <a:spcAft>
                          <a:spcPts val="0"/>
                        </a:spcAft>
                      </a:pPr>
                      <a:r>
                        <a:rPr lang="en-US" sz="1400" dirty="0">
                          <a:effectLst/>
                          <a:latin typeface="Calibri"/>
                          <a:ea typeface="Calibri"/>
                          <a:cs typeface="Arial"/>
                        </a:rPr>
                        <a:t>Prep‑1. Produce easily understood tsunami evacuation maps as determined to be appropriate by local authorities in collaboration with communities</a:t>
                      </a:r>
                      <a:endParaRPr lang="en-US" sz="1400" dirty="0">
                        <a:effectLst/>
                        <a:latin typeface="Calibri"/>
                        <a:ea typeface="Calibri"/>
                        <a:cs typeface="Times New Roman"/>
                      </a:endParaRPr>
                    </a:p>
                  </a:txBody>
                  <a:tcPr marL="7290" marR="7290" marT="7289" marB="7289">
                    <a:lnL>
                      <a:noFill/>
                    </a:lnL>
                    <a:lnR>
                      <a:noFill/>
                    </a:lnR>
                    <a:lnT>
                      <a:noFill/>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xmlns="" val="10005"/>
                  </a:ext>
                </a:extLst>
              </a:tr>
              <a:tr h="268915">
                <a:tc>
                  <a:txBody>
                    <a:bodyPr/>
                    <a:lstStyle/>
                    <a:p>
                      <a:pPr marL="0" marR="0">
                        <a:lnSpc>
                          <a:spcPct val="115000"/>
                        </a:lnSpc>
                        <a:spcBef>
                          <a:spcPts val="0"/>
                        </a:spcBef>
                        <a:spcAft>
                          <a:spcPts val="0"/>
                        </a:spcAft>
                      </a:pPr>
                      <a:r>
                        <a:rPr lang="en-US" sz="1400" dirty="0">
                          <a:effectLst/>
                          <a:latin typeface="Calibri"/>
                          <a:ea typeface="Calibri"/>
                          <a:cs typeface="Arial"/>
                        </a:rPr>
                        <a:t>Prep‑2. Develop and distribute outreach and public education materials</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xmlns="" val="10006"/>
                  </a:ext>
                </a:extLst>
              </a:tr>
              <a:tr h="328673">
                <a:tc>
                  <a:txBody>
                    <a:bodyPr/>
                    <a:lstStyle/>
                    <a:p>
                      <a:pPr marL="0" marR="0">
                        <a:lnSpc>
                          <a:spcPct val="115000"/>
                        </a:lnSpc>
                        <a:spcBef>
                          <a:spcPts val="0"/>
                        </a:spcBef>
                        <a:spcAft>
                          <a:spcPts val="0"/>
                        </a:spcAft>
                      </a:pPr>
                      <a:r>
                        <a:rPr lang="en-US" sz="1400" dirty="0">
                          <a:effectLst/>
                          <a:latin typeface="Calibri"/>
                          <a:ea typeface="Calibri"/>
                          <a:cs typeface="Arial"/>
                        </a:rPr>
                        <a:t>Prep‑3. Hold at least three outreach or educational activities </a:t>
                      </a:r>
                      <a:r>
                        <a:rPr lang="en-US" sz="1400" u="sng" dirty="0">
                          <a:effectLst/>
                          <a:latin typeface="Calibri"/>
                          <a:ea typeface="Calibri"/>
                          <a:cs typeface="Arial"/>
                        </a:rPr>
                        <a:t>annually</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r h="256013">
                <a:tc>
                  <a:txBody>
                    <a:bodyPr/>
                    <a:lstStyle/>
                    <a:p>
                      <a:pPr marL="0" marR="0">
                        <a:lnSpc>
                          <a:spcPct val="115000"/>
                        </a:lnSpc>
                        <a:spcBef>
                          <a:spcPts val="0"/>
                        </a:spcBef>
                        <a:spcAft>
                          <a:spcPts val="0"/>
                        </a:spcAft>
                      </a:pPr>
                      <a:r>
                        <a:rPr lang="en-US" sz="1400" dirty="0">
                          <a:effectLst/>
                          <a:latin typeface="Calibri"/>
                          <a:ea typeface="Calibri"/>
                          <a:cs typeface="Arial"/>
                        </a:rPr>
                        <a:t>Prep‑4: Conduct an annual tsunami community exercise</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xmlns="" val="10008"/>
                  </a:ext>
                </a:extLst>
              </a:tr>
              <a:tr h="497448">
                <a:tc>
                  <a:txBody>
                    <a:bodyPr/>
                    <a:lstStyle/>
                    <a:p>
                      <a:pPr marL="0" marR="0" algn="ctr">
                        <a:lnSpc>
                          <a:spcPct val="115000"/>
                        </a:lnSpc>
                        <a:spcBef>
                          <a:spcPts val="0"/>
                        </a:spcBef>
                        <a:spcAft>
                          <a:spcPts val="0"/>
                        </a:spcAft>
                      </a:pPr>
                      <a:r>
                        <a:rPr lang="en-US" sz="1400" b="1" dirty="0">
                          <a:solidFill>
                            <a:srgbClr val="FFFFFF"/>
                          </a:solidFill>
                          <a:effectLst/>
                          <a:latin typeface="Calibri"/>
                          <a:ea typeface="Calibri"/>
                          <a:cs typeface="Arial"/>
                        </a:rPr>
                        <a:t>RESPONSE</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solidFill>
                            <a:srgbClr val="FFFFFF"/>
                          </a:solidFill>
                          <a:effectLst/>
                          <a:latin typeface="Calibri"/>
                          <a:ea typeface="Calibri"/>
                          <a:cs typeface="Arial"/>
                        </a:rPr>
                        <a:t> </a:t>
                      </a:r>
                      <a:endParaRPr lang="en-US" sz="1400" dirty="0">
                        <a:effectLst/>
                        <a:latin typeface="Calibri"/>
                        <a:ea typeface="Calibri"/>
                        <a:cs typeface="Times New Roman"/>
                      </a:endParaRPr>
                    </a:p>
                  </a:txBody>
                  <a:tcPr marL="7290" marR="7290" marT="7289" marB="7289">
                    <a:lnL>
                      <a:noFill/>
                    </a:lnL>
                    <a:lnR>
                      <a:noFill/>
                    </a:lnR>
                    <a:lnT>
                      <a:noFill/>
                    </a:lnT>
                    <a:lnB>
                      <a:noFill/>
                    </a:lnB>
                    <a:solidFill>
                      <a:srgbClr val="C00000"/>
                    </a:solidFill>
                  </a:tcPr>
                </a:tc>
                <a:extLst>
                  <a:ext uri="{0D108BD9-81ED-4DB2-BD59-A6C34878D82A}">
                    <a16:rowId xmlns:a16="http://schemas.microsoft.com/office/drawing/2014/main" xmlns="" val="10009"/>
                  </a:ext>
                </a:extLst>
              </a:tr>
              <a:tr h="256013">
                <a:tc>
                  <a:txBody>
                    <a:bodyPr/>
                    <a:lstStyle/>
                    <a:p>
                      <a:pPr marL="0" marR="0">
                        <a:lnSpc>
                          <a:spcPct val="115000"/>
                        </a:lnSpc>
                        <a:spcBef>
                          <a:spcPts val="0"/>
                        </a:spcBef>
                        <a:spcAft>
                          <a:spcPts val="0"/>
                        </a:spcAft>
                      </a:pPr>
                      <a:r>
                        <a:rPr lang="en-US" sz="1400" dirty="0" err="1">
                          <a:effectLst/>
                          <a:latin typeface="Calibri"/>
                          <a:ea typeface="Calibri"/>
                          <a:cs typeface="Arial"/>
                        </a:rPr>
                        <a:t>Resp</a:t>
                      </a:r>
                      <a:r>
                        <a:rPr lang="en-US" sz="1400" dirty="0">
                          <a:effectLst/>
                          <a:latin typeface="Calibri"/>
                          <a:ea typeface="Calibri"/>
                          <a:cs typeface="Arial"/>
                        </a:rPr>
                        <a:t>–1. Address tsunami hazards in the community’s emergency operations plan (EOP)</a:t>
                      </a:r>
                      <a:endParaRPr lang="en-US" sz="1400" dirty="0">
                        <a:effectLst/>
                        <a:latin typeface="Calibri"/>
                        <a:ea typeface="Calibri"/>
                        <a:cs typeface="Times New Roman"/>
                      </a:endParaRPr>
                    </a:p>
                  </a:txBody>
                  <a:tcPr marL="7290" marR="7290" marT="7289" marB="7289">
                    <a:lnL>
                      <a:noFill/>
                    </a:lnL>
                    <a:lnR>
                      <a:noFill/>
                    </a:lnR>
                    <a:lnT>
                      <a:noFill/>
                    </a:lnT>
                    <a:lnB w="12700" cap="flat" cmpd="sng" algn="ctr">
                      <a:solidFill>
                        <a:schemeClr val="bg1"/>
                      </a:solidFill>
                      <a:prstDash val="solid"/>
                      <a:round/>
                      <a:headEnd type="none" w="med" len="med"/>
                      <a:tailEnd type="none" w="med" len="med"/>
                    </a:lnB>
                    <a:solidFill>
                      <a:srgbClr val="E5B8B7"/>
                    </a:solidFill>
                  </a:tcPr>
                </a:tc>
                <a:extLst>
                  <a:ext uri="{0D108BD9-81ED-4DB2-BD59-A6C34878D82A}">
                    <a16:rowId xmlns:a16="http://schemas.microsoft.com/office/drawing/2014/main" xmlns="" val="10010"/>
                  </a:ext>
                </a:extLst>
              </a:tr>
              <a:tr h="497448">
                <a:tc>
                  <a:txBody>
                    <a:bodyPr/>
                    <a:lstStyle/>
                    <a:p>
                      <a:pPr marL="0" marR="0">
                        <a:lnSpc>
                          <a:spcPct val="115000"/>
                        </a:lnSpc>
                        <a:spcBef>
                          <a:spcPts val="0"/>
                        </a:spcBef>
                        <a:spcAft>
                          <a:spcPts val="0"/>
                        </a:spcAft>
                      </a:pPr>
                      <a:r>
                        <a:rPr lang="en-US" sz="1400" dirty="0" err="1">
                          <a:effectLst/>
                          <a:latin typeface="Calibri"/>
                          <a:ea typeface="Calibri"/>
                          <a:cs typeface="Arial"/>
                        </a:rPr>
                        <a:t>Resp</a:t>
                      </a:r>
                      <a:r>
                        <a:rPr lang="en-US" sz="1400" dirty="0">
                          <a:effectLst/>
                          <a:latin typeface="Calibri"/>
                          <a:ea typeface="Calibri"/>
                          <a:cs typeface="Arial"/>
                        </a:rPr>
                        <a:t>–2. Commit to supporting the emergency operations center (EOC) during a tsunami incident if an EOC is opened and activated</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B8B7"/>
                    </a:solidFill>
                  </a:tcPr>
                </a:tc>
                <a:extLst>
                  <a:ext uri="{0D108BD9-81ED-4DB2-BD59-A6C34878D82A}">
                    <a16:rowId xmlns:a16="http://schemas.microsoft.com/office/drawing/2014/main" xmlns="" val="10011"/>
                  </a:ext>
                </a:extLst>
              </a:tr>
              <a:tr h="497448">
                <a:tc>
                  <a:txBody>
                    <a:bodyPr/>
                    <a:lstStyle/>
                    <a:p>
                      <a:pPr marL="0" marR="0">
                        <a:lnSpc>
                          <a:spcPct val="115000"/>
                        </a:lnSpc>
                        <a:spcBef>
                          <a:spcPts val="0"/>
                        </a:spcBef>
                        <a:spcAft>
                          <a:spcPts val="0"/>
                        </a:spcAft>
                      </a:pPr>
                      <a:r>
                        <a:rPr lang="en-US" sz="1400" dirty="0">
                          <a:effectLst/>
                          <a:latin typeface="Calibri"/>
                          <a:ea typeface="Calibri"/>
                          <a:cs typeface="Arial"/>
                        </a:rPr>
                        <a:t>Resp–3. Have redundant and reliable means for a 24-hour warning point (and EOC if activated) </a:t>
                      </a:r>
                      <a:r>
                        <a:rPr lang="en-US" sz="1400" u="sng" dirty="0">
                          <a:effectLst/>
                          <a:latin typeface="Calibri"/>
                          <a:ea typeface="Calibri"/>
                          <a:cs typeface="Arial"/>
                        </a:rPr>
                        <a:t>to receive</a:t>
                      </a:r>
                      <a:r>
                        <a:rPr lang="en-US" sz="1400" dirty="0">
                          <a:effectLst/>
                          <a:latin typeface="Calibri"/>
                          <a:ea typeface="Calibri"/>
                          <a:cs typeface="Arial"/>
                        </a:rPr>
                        <a:t> official tsunami threats</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B8B7"/>
                    </a:solidFill>
                  </a:tcPr>
                </a:tc>
                <a:extLst>
                  <a:ext uri="{0D108BD9-81ED-4DB2-BD59-A6C34878D82A}">
                    <a16:rowId xmlns:a16="http://schemas.microsoft.com/office/drawing/2014/main" xmlns="" val="10012"/>
                  </a:ext>
                </a:extLst>
              </a:tr>
              <a:tr h="497448">
                <a:tc>
                  <a:txBody>
                    <a:bodyPr/>
                    <a:lstStyle/>
                    <a:p>
                      <a:pPr marL="0" marR="0">
                        <a:lnSpc>
                          <a:spcPct val="115000"/>
                        </a:lnSpc>
                        <a:spcBef>
                          <a:spcPts val="0"/>
                        </a:spcBef>
                        <a:spcAft>
                          <a:spcPts val="0"/>
                        </a:spcAft>
                      </a:pPr>
                      <a:r>
                        <a:rPr lang="en-US" sz="1400" dirty="0" err="1">
                          <a:effectLst/>
                          <a:latin typeface="Calibri"/>
                          <a:ea typeface="Calibri"/>
                          <a:cs typeface="Arial"/>
                        </a:rPr>
                        <a:t>Resp</a:t>
                      </a:r>
                      <a:r>
                        <a:rPr lang="en-US" sz="1400" dirty="0">
                          <a:effectLst/>
                          <a:latin typeface="Calibri"/>
                          <a:ea typeface="Calibri"/>
                          <a:cs typeface="Arial"/>
                        </a:rPr>
                        <a:t>–4. Have redundant and reliable means for 24-hour warning point and/or EOC </a:t>
                      </a:r>
                      <a:r>
                        <a:rPr lang="en-US" sz="1400" u="sng" dirty="0">
                          <a:effectLst/>
                          <a:latin typeface="Calibri"/>
                          <a:ea typeface="Calibri"/>
                          <a:cs typeface="Arial"/>
                        </a:rPr>
                        <a:t>to disseminate</a:t>
                      </a:r>
                      <a:r>
                        <a:rPr lang="en-US" sz="1400" dirty="0">
                          <a:effectLst/>
                          <a:latin typeface="Calibri"/>
                          <a:ea typeface="Calibri"/>
                          <a:cs typeface="Arial"/>
                        </a:rPr>
                        <a:t> official tsunami alerts to the public</a:t>
                      </a:r>
                      <a:endParaRPr lang="en-US" sz="1400" dirty="0">
                        <a:effectLst/>
                        <a:latin typeface="Calibri"/>
                        <a:ea typeface="Calibri"/>
                        <a:cs typeface="Times New Roman"/>
                      </a:endParaRPr>
                    </a:p>
                  </a:txBody>
                  <a:tcPr marL="7290" marR="7290" marT="7289" marB="7289">
                    <a:lnL>
                      <a:noFill/>
                    </a:lnL>
                    <a:lnR>
                      <a:noFill/>
                    </a:lnR>
                    <a:lnT w="12700" cap="flat" cmpd="sng" algn="ctr">
                      <a:solidFill>
                        <a:schemeClr val="bg1"/>
                      </a:solidFill>
                      <a:prstDash val="solid"/>
                      <a:round/>
                      <a:headEnd type="none" w="med" len="med"/>
                      <a:tailEnd type="none" w="med" len="med"/>
                    </a:lnT>
                    <a:lnB>
                      <a:noFill/>
                    </a:lnB>
                    <a:solidFill>
                      <a:srgbClr val="E5B8B7"/>
                    </a:solidFill>
                  </a:tcPr>
                </a:tc>
                <a:extLst>
                  <a:ext uri="{0D108BD9-81ED-4DB2-BD59-A6C34878D82A}">
                    <a16:rowId xmlns:a16="http://schemas.microsoft.com/office/drawing/2014/main" xmlns="" val="1001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5D03EEAF-0767-4AD1-B634-1FCCEC40F0A9}"/>
              </a:ext>
            </a:extLst>
          </p:cNvPr>
          <p:cNvSpPr txBox="1">
            <a:spLocks/>
          </p:cNvSpPr>
          <p:nvPr/>
        </p:nvSpPr>
        <p:spPr bwMode="auto">
          <a:xfrm>
            <a:off x="345072" y="425861"/>
            <a:ext cx="8743440" cy="65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9" tIns="43148" rIns="86289" bIns="43148" anchor="b"/>
          <a:lstStyle>
            <a:lvl1pPr marL="0" indent="0" algn="l" rtl="0" eaLnBrk="0" fontAlgn="base" hangingPunct="0">
              <a:lnSpc>
                <a:spcPct val="90000"/>
              </a:lnSpc>
              <a:spcBef>
                <a:spcPct val="20000"/>
              </a:spcBef>
              <a:spcAft>
                <a:spcPct val="0"/>
              </a:spcAft>
              <a:buClr>
                <a:schemeClr val="accent2"/>
              </a:buClr>
              <a:buSzPct val="80000"/>
              <a:buFont typeface="Wingdings" panose="05000000000000000000" pitchFamily="2" charset="2"/>
              <a:buNone/>
              <a:defRPr sz="3200" b="1">
                <a:solidFill>
                  <a:schemeClr val="tx1"/>
                </a:solidFill>
                <a:latin typeface="+mn-lt"/>
                <a:ea typeface="ＭＳ Ｐゴシック" charset="0"/>
                <a:cs typeface="+mn-cs"/>
              </a:defRPr>
            </a:lvl1pPr>
            <a:lvl2pPr marL="608601" indent="0" algn="l" rtl="0" eaLnBrk="0" fontAlgn="base" hangingPunct="0">
              <a:lnSpc>
                <a:spcPct val="90000"/>
              </a:lnSpc>
              <a:spcBef>
                <a:spcPct val="20000"/>
              </a:spcBef>
              <a:spcAft>
                <a:spcPct val="0"/>
              </a:spcAft>
              <a:buClr>
                <a:schemeClr val="accent2"/>
              </a:buClr>
              <a:buSzPct val="80000"/>
              <a:buFont typeface="Wingdings" panose="05000000000000000000" pitchFamily="2" charset="2"/>
              <a:buNone/>
              <a:defRPr sz="2700" b="1">
                <a:solidFill>
                  <a:schemeClr val="tx1"/>
                </a:solidFill>
                <a:latin typeface="+mn-lt"/>
                <a:ea typeface="+mn-ea"/>
                <a:cs typeface="+mn-cs"/>
              </a:defRPr>
            </a:lvl2pPr>
            <a:lvl3pPr marL="1217203" indent="0" algn="l" rtl="0" eaLnBrk="0" fontAlgn="base" hangingPunct="0">
              <a:lnSpc>
                <a:spcPct val="90000"/>
              </a:lnSpc>
              <a:spcBef>
                <a:spcPct val="20000"/>
              </a:spcBef>
              <a:spcAft>
                <a:spcPct val="0"/>
              </a:spcAft>
              <a:buClr>
                <a:schemeClr val="accent2"/>
              </a:buClr>
              <a:buSzPct val="80000"/>
              <a:buFont typeface="Wingdings" panose="05000000000000000000" pitchFamily="2" charset="2"/>
              <a:buNone/>
              <a:defRPr sz="2400" b="1">
                <a:solidFill>
                  <a:schemeClr val="tx1"/>
                </a:solidFill>
                <a:latin typeface="+mn-lt"/>
                <a:ea typeface="+mn-ea"/>
                <a:cs typeface="+mn-cs"/>
              </a:defRPr>
            </a:lvl3pPr>
            <a:lvl4pPr marL="1825803" indent="0" algn="l" rtl="0" eaLnBrk="0" fontAlgn="base" hangingPunct="0">
              <a:lnSpc>
                <a:spcPct val="90000"/>
              </a:lnSpc>
              <a:spcBef>
                <a:spcPct val="20000"/>
              </a:spcBef>
              <a:spcAft>
                <a:spcPct val="0"/>
              </a:spcAft>
              <a:buClr>
                <a:schemeClr val="accent2"/>
              </a:buClr>
              <a:buSzPct val="80000"/>
              <a:buFont typeface="Wingdings" panose="05000000000000000000" pitchFamily="2" charset="2"/>
              <a:buNone/>
              <a:defRPr sz="2100" b="1">
                <a:solidFill>
                  <a:schemeClr val="tx1"/>
                </a:solidFill>
                <a:latin typeface="+mn-lt"/>
                <a:ea typeface="+mn-ea"/>
                <a:cs typeface="+mn-cs"/>
              </a:defRPr>
            </a:lvl4pPr>
            <a:lvl5pPr marL="2434406" indent="0" algn="l" rtl="0" eaLnBrk="0" fontAlgn="base" hangingPunct="0">
              <a:lnSpc>
                <a:spcPct val="90000"/>
              </a:lnSpc>
              <a:spcBef>
                <a:spcPct val="25000"/>
              </a:spcBef>
              <a:spcAft>
                <a:spcPct val="0"/>
              </a:spcAft>
              <a:buClr>
                <a:schemeClr val="accent2"/>
              </a:buClr>
              <a:buSzPct val="80000"/>
              <a:buFont typeface="Wingdings" panose="05000000000000000000" pitchFamily="2" charset="2"/>
              <a:buNone/>
              <a:defRPr sz="2100" b="1">
                <a:solidFill>
                  <a:schemeClr val="tx1"/>
                </a:solidFill>
                <a:latin typeface="+mn-lt"/>
                <a:ea typeface="+mn-ea"/>
                <a:cs typeface="+mn-cs"/>
              </a:defRPr>
            </a:lvl5pPr>
            <a:lvl6pPr marL="3043008" indent="0" algn="l" rtl="0" fontAlgn="base">
              <a:lnSpc>
                <a:spcPct val="90000"/>
              </a:lnSpc>
              <a:spcBef>
                <a:spcPct val="25000"/>
              </a:spcBef>
              <a:spcAft>
                <a:spcPct val="0"/>
              </a:spcAft>
              <a:buClr>
                <a:schemeClr val="accent2"/>
              </a:buClr>
              <a:buSzPct val="80000"/>
              <a:buFont typeface="Wingdings" charset="2"/>
              <a:buNone/>
              <a:defRPr sz="2100" b="1">
                <a:solidFill>
                  <a:schemeClr val="tx1"/>
                </a:solidFill>
                <a:latin typeface="+mn-lt"/>
                <a:ea typeface="+mn-ea"/>
                <a:cs typeface="+mn-cs"/>
              </a:defRPr>
            </a:lvl6pPr>
            <a:lvl7pPr marL="3651609" indent="0" algn="l" rtl="0" fontAlgn="base">
              <a:lnSpc>
                <a:spcPct val="90000"/>
              </a:lnSpc>
              <a:spcBef>
                <a:spcPct val="25000"/>
              </a:spcBef>
              <a:spcAft>
                <a:spcPct val="0"/>
              </a:spcAft>
              <a:buClr>
                <a:schemeClr val="accent2"/>
              </a:buClr>
              <a:buSzPct val="80000"/>
              <a:buFont typeface="Wingdings" charset="2"/>
              <a:buNone/>
              <a:defRPr sz="2100" b="1">
                <a:solidFill>
                  <a:schemeClr val="tx1"/>
                </a:solidFill>
                <a:latin typeface="+mn-lt"/>
                <a:ea typeface="+mn-ea"/>
                <a:cs typeface="+mn-cs"/>
              </a:defRPr>
            </a:lvl7pPr>
            <a:lvl8pPr marL="4260211" indent="0" algn="l" rtl="0" fontAlgn="base">
              <a:lnSpc>
                <a:spcPct val="90000"/>
              </a:lnSpc>
              <a:spcBef>
                <a:spcPct val="25000"/>
              </a:spcBef>
              <a:spcAft>
                <a:spcPct val="0"/>
              </a:spcAft>
              <a:buClr>
                <a:schemeClr val="accent2"/>
              </a:buClr>
              <a:buSzPct val="80000"/>
              <a:buFont typeface="Wingdings" charset="2"/>
              <a:buNone/>
              <a:defRPr sz="2100" b="1">
                <a:solidFill>
                  <a:schemeClr val="tx1"/>
                </a:solidFill>
                <a:latin typeface="+mn-lt"/>
                <a:ea typeface="+mn-ea"/>
                <a:cs typeface="+mn-cs"/>
              </a:defRPr>
            </a:lvl8pPr>
            <a:lvl9pPr marL="4868812" indent="0" algn="l" rtl="0" fontAlgn="base">
              <a:lnSpc>
                <a:spcPct val="90000"/>
              </a:lnSpc>
              <a:spcBef>
                <a:spcPct val="25000"/>
              </a:spcBef>
              <a:spcAft>
                <a:spcPct val="0"/>
              </a:spcAft>
              <a:buClr>
                <a:schemeClr val="accent2"/>
              </a:buClr>
              <a:buSzPct val="80000"/>
              <a:buFont typeface="Wingdings" charset="2"/>
              <a:buNone/>
              <a:defRPr sz="2100" b="1">
                <a:solidFill>
                  <a:schemeClr val="tx1"/>
                </a:solidFill>
                <a:latin typeface="+mn-lt"/>
                <a:ea typeface="+mn-ea"/>
                <a:cs typeface="+mn-cs"/>
              </a:defRPr>
            </a:lvl9pPr>
          </a:lstStyle>
          <a:p>
            <a:pPr algn="ctr">
              <a:defRPr/>
            </a:pPr>
            <a:r>
              <a:rPr lang="en-US" altLang="en-US" sz="3291" dirty="0">
                <a:solidFill>
                  <a:schemeClr val="accent2"/>
                </a:solidFill>
                <a:latin typeface="+mj-lt"/>
                <a:ea typeface="ＭＳ Ｐゴシック" panose="020B0600070205080204" pitchFamily="34" charset="-128"/>
                <a:cs typeface="+mj-cs"/>
              </a:rPr>
              <a:t>Status of Implementation of</a:t>
            </a:r>
          </a:p>
          <a:p>
            <a:pPr algn="ctr">
              <a:defRPr/>
            </a:pPr>
            <a:r>
              <a:rPr lang="en-US" altLang="en-US" sz="3291" dirty="0">
                <a:solidFill>
                  <a:schemeClr val="accent2"/>
                </a:solidFill>
                <a:latin typeface="+mj-lt"/>
                <a:ea typeface="ＭＳ Ｐゴシック" panose="020B0600070205080204" pitchFamily="34" charset="-128"/>
                <a:cs typeface="+mj-cs"/>
              </a:rPr>
              <a:t>Tsunami Ready Pilot Program</a:t>
            </a:r>
          </a:p>
        </p:txBody>
      </p:sp>
      <p:pic>
        <p:nvPicPr>
          <p:cNvPr id="29699" name="Picture 2">
            <a:extLst>
              <a:ext uri="{FF2B5EF4-FFF2-40B4-BE49-F238E27FC236}">
                <a16:creationId xmlns:a16="http://schemas.microsoft.com/office/drawing/2014/main" xmlns="" id="{E861CF0C-CB9E-4B95-BACE-04BCAEAE8C2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256" y="1324721"/>
            <a:ext cx="9069071" cy="575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3"/>
          <p:cNvSpPr>
            <a:spLocks noGrp="1" noChangeArrowheads="1"/>
          </p:cNvSpPr>
          <p:nvPr>
            <p:ph type="subTitle" idx="1"/>
          </p:nvPr>
        </p:nvSpPr>
        <p:spPr>
          <a:xfrm>
            <a:off x="636233" y="4852141"/>
            <a:ext cx="8281423" cy="1517650"/>
          </a:xfrm>
        </p:spPr>
        <p:txBody>
          <a:bodyPr/>
          <a:lstStyle/>
          <a:p>
            <a:pPr eaLnBrk="1" hangingPunct="1">
              <a:spcBef>
                <a:spcPct val="0"/>
              </a:spcBef>
            </a:pPr>
            <a:endParaRPr lang="en-US" altLang="en-US" sz="1800" dirty="0"/>
          </a:p>
          <a:p>
            <a:pPr lvl="0" eaLnBrk="1" hangingPunct="1">
              <a:spcBef>
                <a:spcPts val="1200"/>
              </a:spcBef>
              <a:buClr>
                <a:srgbClr val="CC0000"/>
              </a:buClr>
            </a:pPr>
            <a:r>
              <a:rPr lang="en-US" altLang="en-US" sz="2600" dirty="0">
                <a:solidFill>
                  <a:srgbClr val="000000"/>
                </a:solidFill>
              </a:rPr>
              <a:t>Christa von Hillebrandt-Andrade</a:t>
            </a:r>
          </a:p>
          <a:p>
            <a:pPr lvl="0" eaLnBrk="1" hangingPunct="1">
              <a:spcBef>
                <a:spcPct val="0"/>
              </a:spcBef>
              <a:buClr>
                <a:srgbClr val="CC0000"/>
              </a:buClr>
            </a:pPr>
            <a:r>
              <a:rPr lang="en-US" altLang="en-US" sz="1800" dirty="0">
                <a:solidFill>
                  <a:srgbClr val="000000"/>
                </a:solidFill>
              </a:rPr>
              <a:t>NOAA Caribbean Tsunami Warning Program</a:t>
            </a:r>
          </a:p>
          <a:p>
            <a:pPr lvl="0" eaLnBrk="1" hangingPunct="1">
              <a:spcBef>
                <a:spcPct val="0"/>
              </a:spcBef>
              <a:buClr>
                <a:srgbClr val="CC0000"/>
              </a:buClr>
            </a:pPr>
            <a:r>
              <a:rPr lang="en-US" altLang="en-US" sz="1800" dirty="0">
                <a:solidFill>
                  <a:srgbClr val="000000"/>
                </a:solidFill>
                <a:hlinkClick r:id="rId3"/>
              </a:rPr>
              <a:t>christa.vonh@noaa.gov</a:t>
            </a:r>
            <a:r>
              <a:rPr lang="en-US" altLang="en-US" sz="1800" dirty="0">
                <a:solidFill>
                  <a:srgbClr val="000000"/>
                </a:solidFill>
              </a:rPr>
              <a:t> </a:t>
            </a:r>
          </a:p>
          <a:p>
            <a:pPr eaLnBrk="1" hangingPunct="1">
              <a:spcBef>
                <a:spcPct val="0"/>
              </a:spcBef>
            </a:pPr>
            <a:endParaRPr lang="en-US" altLang="en-US" sz="1800" dirty="0"/>
          </a:p>
          <a:p>
            <a:pPr eaLnBrk="1" hangingPunct="1">
              <a:spcBef>
                <a:spcPct val="0"/>
              </a:spcBef>
            </a:pPr>
            <a:endParaRPr lang="en-US" altLang="en-US" sz="1600" dirty="0"/>
          </a:p>
          <a:p>
            <a:pPr eaLnBrk="1" hangingPunct="1">
              <a:spcBef>
                <a:spcPct val="0"/>
              </a:spcBef>
              <a:buFont typeface="Wingdings" pitchFamily="2" charset="2"/>
              <a:buNone/>
            </a:pPr>
            <a:endParaRPr lang="en-US" altLang="en-US" sz="1800" dirty="0"/>
          </a:p>
          <a:p>
            <a:pPr eaLnBrk="1" hangingPunct="1">
              <a:spcBef>
                <a:spcPct val="0"/>
              </a:spcBef>
              <a:buFont typeface="Wingdings" pitchFamily="2" charset="2"/>
              <a:buNone/>
            </a:pPr>
            <a:endParaRPr lang="en-US" altLang="en-US" sz="1800" dirty="0"/>
          </a:p>
          <a:p>
            <a:pPr eaLnBrk="1" hangingPunct="1">
              <a:spcBef>
                <a:spcPct val="0"/>
              </a:spcBef>
              <a:buFont typeface="Wingdings" pitchFamily="2" charset="2"/>
              <a:buNone/>
            </a:pPr>
            <a:endParaRPr lang="en-US" altLang="en-US" sz="2000" dirty="0"/>
          </a:p>
          <a:p>
            <a:pPr eaLnBrk="1" hangingPunct="1">
              <a:spcBef>
                <a:spcPct val="0"/>
              </a:spcBef>
              <a:buFont typeface="Wingdings" pitchFamily="2" charset="2"/>
              <a:buNone/>
            </a:pPr>
            <a:endParaRPr lang="en-US" altLang="en-US" sz="2000" dirty="0"/>
          </a:p>
          <a:p>
            <a:pPr eaLnBrk="1" hangingPunct="1">
              <a:spcBef>
                <a:spcPct val="0"/>
              </a:spcBef>
              <a:buFont typeface="Wingdings" pitchFamily="2" charset="2"/>
              <a:buNone/>
            </a:pPr>
            <a:endParaRPr lang="en-US" altLang="en-US" dirty="0"/>
          </a:p>
          <a:p>
            <a:pPr eaLnBrk="1" hangingPunct="1">
              <a:spcBef>
                <a:spcPct val="0"/>
              </a:spcBef>
              <a:buFont typeface="Wingdings" pitchFamily="2" charset="2"/>
              <a:buNone/>
            </a:pPr>
            <a:r>
              <a:rPr lang="en-US" altLang="en-US" dirty="0"/>
              <a:t> </a:t>
            </a:r>
          </a:p>
        </p:txBody>
      </p:sp>
      <p:sp>
        <p:nvSpPr>
          <p:cNvPr id="8194" name="Rectangle 2"/>
          <p:cNvSpPr>
            <a:spLocks noGrp="1" noChangeArrowheads="1"/>
          </p:cNvSpPr>
          <p:nvPr>
            <p:ph type="ctrTitle"/>
          </p:nvPr>
        </p:nvSpPr>
        <p:spPr>
          <a:xfrm>
            <a:off x="636233" y="3156012"/>
            <a:ext cx="5621867" cy="982132"/>
          </a:xfrm>
        </p:spPr>
        <p:txBody>
          <a:bodyPr/>
          <a:lstStyle/>
          <a:p>
            <a:r>
              <a:rPr lang="en-US" altLang="en-US" sz="4000" dirty="0">
                <a:solidFill>
                  <a:srgbClr val="CC0000"/>
                </a:solidFill>
                <a:latin typeface="Arial Bold" pitchFamily="-84" charset="0"/>
              </a:rPr>
              <a:t>Thank You</a:t>
            </a:r>
            <a:endParaRPr lang="en-US" altLang="en-US" sz="4000" dirty="0">
              <a:solidFill>
                <a:srgbClr val="CC0000"/>
              </a:solidFill>
            </a:endParaRPr>
          </a:p>
        </p:txBody>
      </p:sp>
    </p:spTree>
    <p:extLst>
      <p:ext uri="{BB962C8B-B14F-4D97-AF65-F5344CB8AC3E}">
        <p14:creationId xmlns:p14="http://schemas.microsoft.com/office/powerpoint/2010/main" val="303610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3504" y="317288"/>
            <a:ext cx="7443216" cy="776817"/>
          </a:xfrm>
        </p:spPr>
        <p:txBody>
          <a:bodyPr/>
          <a:lstStyle/>
          <a:p>
            <a:r>
              <a:rPr lang="en-US" altLang="en-US" sz="3262" dirty="0"/>
              <a:t>Terms and Definitions</a:t>
            </a:r>
          </a:p>
        </p:txBody>
      </p:sp>
      <p:sp>
        <p:nvSpPr>
          <p:cNvPr id="24580" name="TextBox 4"/>
          <p:cNvSpPr txBox="1">
            <a:spLocks noChangeArrowheads="1"/>
          </p:cNvSpPr>
          <p:nvPr/>
        </p:nvSpPr>
        <p:spPr bwMode="auto">
          <a:xfrm>
            <a:off x="0" y="1193062"/>
            <a:ext cx="9116568" cy="58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5" tIns="46578" rIns="93155" bIns="46578">
            <a:spAutoFit/>
          </a:bodyPr>
          <a:lstStyle>
            <a:lvl1pPr marL="457200" indent="-457200">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800100" indent="-34290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marL="815622" lvl="1" indent="-349552" algn="just" defTabSz="932139">
              <a:lnSpc>
                <a:spcPct val="100000"/>
              </a:lnSpc>
              <a:spcBef>
                <a:spcPct val="0"/>
              </a:spcBef>
              <a:spcAft>
                <a:spcPts val="0"/>
              </a:spcAft>
              <a:buClrTx/>
              <a:buSzTx/>
              <a:buFont typeface="Wingdings" panose="05000000000000000000" pitchFamily="2" charset="2"/>
              <a:buChar char="q"/>
            </a:pPr>
            <a:r>
              <a:rPr lang="en-US" altLang="en-US" sz="1600" b="1" dirty="0">
                <a:solidFill>
                  <a:srgbClr val="0033CC"/>
                </a:solidFill>
                <a:cs typeface="Arial" panose="020B0604020202020204" pitchFamily="34" charset="0"/>
              </a:rPr>
              <a:t>National Tsunami Warning Centre (NTWC):</a:t>
            </a:r>
          </a:p>
          <a:p>
            <a:pPr marL="466070" lvl="1" indent="0" algn="just" defTabSz="932139">
              <a:lnSpc>
                <a:spcPct val="100000"/>
              </a:lnSpc>
              <a:spcBef>
                <a:spcPct val="0"/>
              </a:spcBef>
              <a:spcAft>
                <a:spcPts val="0"/>
              </a:spcAft>
              <a:buClrTx/>
              <a:buSzTx/>
              <a:buNone/>
              <a:tabLst>
                <a:tab pos="804863" algn="l"/>
              </a:tabLst>
            </a:pPr>
            <a:r>
              <a:rPr lang="en-US" altLang="en-US" sz="1600" dirty="0">
                <a:solidFill>
                  <a:srgbClr val="000000"/>
                </a:solidFill>
                <a:cs typeface="Arial" panose="020B0604020202020204" pitchFamily="34" charset="0"/>
              </a:rPr>
              <a:t>	A centre officially designated by the government to monitor   and issue tsunami warnings 	and other related statements within their country according to established National 	Standard Operation Procedures (SOPs)</a:t>
            </a:r>
          </a:p>
          <a:p>
            <a:pPr marL="466070" lvl="1" indent="0" algn="just" defTabSz="932139">
              <a:lnSpc>
                <a:spcPct val="100000"/>
              </a:lnSpc>
              <a:spcBef>
                <a:spcPct val="0"/>
              </a:spcBef>
              <a:spcAft>
                <a:spcPts val="0"/>
              </a:spcAft>
              <a:buClrTx/>
              <a:buSzTx/>
              <a:buNone/>
              <a:tabLst>
                <a:tab pos="804863" algn="l"/>
              </a:tabLst>
            </a:pPr>
            <a:endParaRPr lang="en-US" altLang="en-US" sz="1600" dirty="0">
              <a:solidFill>
                <a:srgbClr val="000000"/>
              </a:solidFill>
              <a:cs typeface="Arial" panose="020B0604020202020204" pitchFamily="34" charset="0"/>
            </a:endParaRPr>
          </a:p>
          <a:p>
            <a:pPr marL="815622" lvl="1" indent="-349552" algn="just" defTabSz="932139">
              <a:lnSpc>
                <a:spcPct val="100000"/>
              </a:lnSpc>
              <a:spcBef>
                <a:spcPct val="0"/>
              </a:spcBef>
              <a:spcAft>
                <a:spcPts val="0"/>
              </a:spcAft>
              <a:buClrTx/>
              <a:buSzTx/>
              <a:buFont typeface="Wingdings" panose="05000000000000000000" pitchFamily="2" charset="2"/>
              <a:buChar char="q"/>
            </a:pPr>
            <a:r>
              <a:rPr lang="en-US" altLang="en-US" sz="1600" b="1" dirty="0">
                <a:solidFill>
                  <a:srgbClr val="0033CC"/>
                </a:solidFill>
                <a:cs typeface="Arial" panose="020B0604020202020204" pitchFamily="34" charset="0"/>
              </a:rPr>
              <a:t>Tsunami Warning Focal Point (TWFP):</a:t>
            </a:r>
          </a:p>
          <a:p>
            <a:pPr marL="466070" lvl="1" indent="0" algn="just" defTabSz="932139">
              <a:lnSpc>
                <a:spcPct val="100000"/>
              </a:lnSpc>
              <a:spcBef>
                <a:spcPct val="0"/>
              </a:spcBef>
              <a:spcAft>
                <a:spcPts val="0"/>
              </a:spcAft>
              <a:buClrTx/>
              <a:buSzTx/>
              <a:buNone/>
              <a:tabLst>
                <a:tab pos="804863" algn="l"/>
              </a:tabLst>
            </a:pPr>
            <a:r>
              <a:rPr lang="en-US" altLang="en-US" sz="1600" dirty="0">
                <a:solidFill>
                  <a:srgbClr val="000000"/>
                </a:solidFill>
                <a:cs typeface="Arial" panose="020B0604020202020204" pitchFamily="34" charset="0"/>
              </a:rPr>
              <a:t>	</a:t>
            </a:r>
            <a:r>
              <a:rPr lang="en-US" altLang="en-US" sz="1600" u="sng" dirty="0">
                <a:solidFill>
                  <a:srgbClr val="000000"/>
                </a:solidFill>
                <a:cs typeface="Arial" panose="020B0604020202020204" pitchFamily="34" charset="0"/>
              </a:rPr>
              <a:t>A 24 x 7 point of contact (office, operational unit or position,   not a person)</a:t>
            </a:r>
            <a:r>
              <a:rPr lang="en-US" altLang="en-US" sz="1600" dirty="0">
                <a:solidFill>
                  <a:srgbClr val="000000"/>
                </a:solidFill>
                <a:cs typeface="Arial" panose="020B0604020202020204" pitchFamily="34" charset="0"/>
              </a:rPr>
              <a:t> officially 	designated by the NTWC or the government to receive and disseminate tsunami 	information from an ICG Tsunami Service Provider according to established National 	Standard Operation Procedures. The TWFP may or not be the NTWC.</a:t>
            </a:r>
          </a:p>
          <a:p>
            <a:pPr marL="466070" lvl="1" indent="0" algn="just" defTabSz="932139">
              <a:lnSpc>
                <a:spcPct val="100000"/>
              </a:lnSpc>
              <a:spcBef>
                <a:spcPct val="0"/>
              </a:spcBef>
              <a:spcAft>
                <a:spcPts val="0"/>
              </a:spcAft>
              <a:buClrTx/>
              <a:buSzTx/>
              <a:buNone/>
              <a:tabLst>
                <a:tab pos="804863" algn="l"/>
              </a:tabLst>
            </a:pPr>
            <a:endParaRPr lang="en-US" altLang="en-US" sz="1600" dirty="0">
              <a:solidFill>
                <a:srgbClr val="000000"/>
              </a:solidFill>
              <a:cs typeface="Arial" panose="020B0604020202020204" pitchFamily="34" charset="0"/>
            </a:endParaRPr>
          </a:p>
          <a:p>
            <a:pPr marL="815622" lvl="1" indent="-349552" algn="just" defTabSz="932139">
              <a:lnSpc>
                <a:spcPct val="100000"/>
              </a:lnSpc>
              <a:spcBef>
                <a:spcPct val="0"/>
              </a:spcBef>
              <a:spcAft>
                <a:spcPts val="0"/>
              </a:spcAft>
              <a:buClrTx/>
              <a:buSzTx/>
              <a:buFont typeface="Wingdings" panose="05000000000000000000" pitchFamily="2" charset="2"/>
              <a:buChar char="q"/>
            </a:pPr>
            <a:r>
              <a:rPr lang="en-US" altLang="en-US" sz="1600" b="1" dirty="0">
                <a:solidFill>
                  <a:srgbClr val="0033CC"/>
                </a:solidFill>
                <a:cs typeface="Arial" panose="020B0604020202020204" pitchFamily="34" charset="0"/>
              </a:rPr>
              <a:t>Tsunami Service Provider (TSP):</a:t>
            </a:r>
          </a:p>
          <a:p>
            <a:pPr marL="466070" lvl="1" indent="0" algn="just" defTabSz="932139">
              <a:lnSpc>
                <a:spcPct val="100000"/>
              </a:lnSpc>
              <a:spcBef>
                <a:spcPct val="0"/>
              </a:spcBef>
              <a:spcAft>
                <a:spcPts val="0"/>
              </a:spcAft>
              <a:buClrTx/>
              <a:buSzTx/>
              <a:buNone/>
              <a:tabLst>
                <a:tab pos="804863" algn="l"/>
              </a:tabLst>
            </a:pPr>
            <a:r>
              <a:rPr lang="en-US" altLang="en-US" sz="1600" dirty="0">
                <a:solidFill>
                  <a:srgbClr val="000000"/>
                </a:solidFill>
                <a:cs typeface="Arial" panose="020B0604020202020204" pitchFamily="34" charset="0"/>
              </a:rPr>
              <a:t>	A Tsunami Service Provider (TSP) is a Centre that monitors seismic and sea level activity 	and issues timely tsunami threat information within an ICG framework to National Tsunami 	Warning Centres/Tsunami Warning Focal Points and other TSPs operating within an 	ocean basin. The NTWCs/TWFPs may use these products to develop and issue tsunami 	warning for their countries. TSPs may also issue Public messages for an ocean basin and 	act as National Tsunami Warning Centres providing tsunami warnings for their own 	countries. Several ICG Tsunami Service Providers have been established.</a:t>
            </a:r>
          </a:p>
          <a:p>
            <a:pPr marL="466070" lvl="1" indent="0" algn="just" defTabSz="932139">
              <a:lnSpc>
                <a:spcPct val="100000"/>
              </a:lnSpc>
              <a:spcBef>
                <a:spcPct val="0"/>
              </a:spcBef>
              <a:spcAft>
                <a:spcPts val="1019"/>
              </a:spcAft>
              <a:buClrTx/>
              <a:buSzTx/>
              <a:buNone/>
              <a:tabLst>
                <a:tab pos="804863" algn="l"/>
              </a:tabLst>
            </a:pPr>
            <a:r>
              <a:rPr lang="en-US" altLang="en-US" sz="1600" dirty="0">
                <a:solidFill>
                  <a:srgbClr val="000000"/>
                </a:solidFill>
                <a:cs typeface="Arial" panose="020B0604020202020204" pitchFamily="34" charset="0"/>
              </a:rPr>
              <a:t>      Bi-lateral, multi-lateral and subregional arrangements may also exist to provide products      	for a sub set of Member States within an ICG. The criteria may or may not be   	established by the ICG.</a:t>
            </a:r>
          </a:p>
          <a:p>
            <a:pPr marL="466070" lvl="1" indent="0" algn="just" defTabSz="932139">
              <a:lnSpc>
                <a:spcPct val="100000"/>
              </a:lnSpc>
              <a:spcBef>
                <a:spcPct val="0"/>
              </a:spcBef>
              <a:spcAft>
                <a:spcPts val="1019"/>
              </a:spcAft>
              <a:buClrTx/>
              <a:buSzTx/>
              <a:buNone/>
              <a:tabLst>
                <a:tab pos="804863" algn="l"/>
              </a:tabLst>
            </a:pPr>
            <a:r>
              <a:rPr lang="en-US" altLang="en-US" sz="1600" dirty="0">
                <a:solidFill>
                  <a:srgbClr val="000000"/>
                </a:solidFill>
                <a:cs typeface="Arial" panose="020B0604020202020204" pitchFamily="34" charset="0"/>
              </a:rPr>
              <a:t>	In the case of the CARIBE EWS, the TSP is the US Pacific Tsunami Warning Center.</a:t>
            </a:r>
          </a:p>
        </p:txBody>
      </p:sp>
    </p:spTree>
    <p:extLst>
      <p:ext uri="{BB962C8B-B14F-4D97-AF65-F5344CB8AC3E}">
        <p14:creationId xmlns:p14="http://schemas.microsoft.com/office/powerpoint/2010/main" val="10381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518480" y="548640"/>
            <a:ext cx="7486270" cy="589186"/>
          </a:xfrm>
        </p:spPr>
        <p:txBody>
          <a:bodyPr/>
          <a:lstStyle/>
          <a:p>
            <a:r>
              <a:rPr lang="en-US" sz="2752" dirty="0"/>
              <a:t>Pacific Tsunami Warning Center (PTWC)</a:t>
            </a:r>
          </a:p>
        </p:txBody>
      </p:sp>
      <p:sp>
        <p:nvSpPr>
          <p:cNvPr id="3" name="TextBox 2"/>
          <p:cNvSpPr txBox="1"/>
          <p:nvPr/>
        </p:nvSpPr>
        <p:spPr>
          <a:xfrm>
            <a:off x="208697" y="6269874"/>
            <a:ext cx="8834841" cy="414034"/>
          </a:xfrm>
          <a:prstGeom prst="rect">
            <a:avLst/>
          </a:prstGeom>
          <a:noFill/>
        </p:spPr>
        <p:txBody>
          <a:bodyPr wrap="square" rtlCol="0">
            <a:spAutoFit/>
          </a:bodyPr>
          <a:lstStyle/>
          <a:p>
            <a:pPr algn="ctr"/>
            <a:r>
              <a:rPr lang="en-US" sz="2039" b="1" dirty="0">
                <a:solidFill>
                  <a:schemeClr val="bg1"/>
                </a:solidFill>
              </a:rPr>
              <a:t>NOAA Inouye Regional Center, Ford Island, Pearl Harbor, Hawaii</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02" y="1877488"/>
            <a:ext cx="9186046" cy="4048994"/>
          </a:xfrm>
          <a:prstGeom prst="rect">
            <a:avLst/>
          </a:prstGeom>
        </p:spPr>
      </p:pic>
      <p:sp>
        <p:nvSpPr>
          <p:cNvPr id="11" name="TextBox 10"/>
          <p:cNvSpPr txBox="1"/>
          <p:nvPr/>
        </p:nvSpPr>
        <p:spPr>
          <a:xfrm>
            <a:off x="243481" y="5990309"/>
            <a:ext cx="8834841" cy="414034"/>
          </a:xfrm>
          <a:prstGeom prst="rect">
            <a:avLst/>
          </a:prstGeom>
          <a:noFill/>
        </p:spPr>
        <p:txBody>
          <a:bodyPr wrap="square" rtlCol="0">
            <a:spAutoFit/>
          </a:bodyPr>
          <a:lstStyle/>
          <a:p>
            <a:pPr algn="ctr"/>
            <a:r>
              <a:rPr lang="en-US" sz="2039" b="1" dirty="0"/>
              <a:t>NOAA Inouye Regional Center, Ford Island, Pearl Harbor, Hawaii</a:t>
            </a:r>
          </a:p>
        </p:txBody>
      </p:sp>
    </p:spTree>
    <p:extLst>
      <p:ext uri="{BB962C8B-B14F-4D97-AF65-F5344CB8AC3E}">
        <p14:creationId xmlns:p14="http://schemas.microsoft.com/office/powerpoint/2010/main" val="318904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540129" y="517282"/>
            <a:ext cx="8174103" cy="565680"/>
          </a:xfrm>
        </p:spPr>
        <p:txBody>
          <a:bodyPr/>
          <a:lstStyle/>
          <a:p>
            <a:r>
              <a:rPr lang="en-US" dirty="0"/>
              <a:t>PTWC Operations Center</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45725"/>
            <a:ext cx="9321800" cy="4872299"/>
          </a:xfrm>
          <a:prstGeom prst="rect">
            <a:avLst/>
          </a:prstGeom>
        </p:spPr>
      </p:pic>
    </p:spTree>
    <p:extLst>
      <p:ext uri="{BB962C8B-B14F-4D97-AF65-F5344CB8AC3E}">
        <p14:creationId xmlns:p14="http://schemas.microsoft.com/office/powerpoint/2010/main" val="25691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sz="half" idx="1"/>
          </p:nvPr>
        </p:nvSpPr>
        <p:spPr>
          <a:xfrm>
            <a:off x="310727" y="1560195"/>
            <a:ext cx="9011073" cy="5593080"/>
          </a:xfrm>
        </p:spPr>
        <p:txBody>
          <a:bodyPr/>
          <a:lstStyle/>
          <a:p>
            <a:pPr marL="475779" indent="-475779">
              <a:lnSpc>
                <a:spcPct val="100000"/>
              </a:lnSpc>
              <a:spcBef>
                <a:spcPts val="1300"/>
              </a:spcBef>
              <a:tabLst>
                <a:tab pos="1103679" algn="l"/>
              </a:tabLst>
            </a:pPr>
            <a:r>
              <a:rPr lang="en-US" altLang="en-US" dirty="0"/>
              <a:t>3300+ </a:t>
            </a:r>
            <a:r>
              <a:rPr lang="en-US" altLang="en-US" dirty="0">
                <a:solidFill>
                  <a:srgbClr val="B90000"/>
                </a:solidFill>
              </a:rPr>
              <a:t>Alarms/year</a:t>
            </a:r>
            <a:r>
              <a:rPr lang="en-US" altLang="en-US" dirty="0">
                <a:solidFill>
                  <a:srgbClr val="C00000"/>
                </a:solidFill>
              </a:rPr>
              <a:t> </a:t>
            </a:r>
            <a:r>
              <a:rPr lang="en-US" altLang="en-US" sz="2039" dirty="0">
                <a:solidFill>
                  <a:srgbClr val="C00000"/>
                </a:solidFill>
              </a:rPr>
              <a:t>(~275/</a:t>
            </a:r>
            <a:r>
              <a:rPr lang="en-US" altLang="en-US" sz="2039" dirty="0" err="1">
                <a:solidFill>
                  <a:srgbClr val="C00000"/>
                </a:solidFill>
              </a:rPr>
              <a:t>mo</a:t>
            </a:r>
            <a:r>
              <a:rPr lang="en-US" altLang="en-US" sz="2039" dirty="0">
                <a:solidFill>
                  <a:srgbClr val="C00000"/>
                </a:solidFill>
              </a:rPr>
              <a:t>, M4+) </a:t>
            </a:r>
            <a:r>
              <a:rPr lang="en-US" altLang="en-US" dirty="0"/>
              <a:t>by EQs worldwide</a:t>
            </a:r>
          </a:p>
          <a:p>
            <a:pPr marL="475779" indent="-475779">
              <a:lnSpc>
                <a:spcPct val="100000"/>
              </a:lnSpc>
              <a:spcBef>
                <a:spcPts val="1300"/>
              </a:spcBef>
              <a:tabLst>
                <a:tab pos="1103679" algn="l"/>
              </a:tabLst>
            </a:pPr>
            <a:r>
              <a:rPr lang="en-US" altLang="en-US" dirty="0"/>
              <a:t>~335 </a:t>
            </a:r>
            <a:r>
              <a:rPr lang="en-US" altLang="en-US" dirty="0">
                <a:solidFill>
                  <a:srgbClr val="B90000"/>
                </a:solidFill>
              </a:rPr>
              <a:t>Observatory </a:t>
            </a:r>
            <a:r>
              <a:rPr lang="en-US" altLang="en-US" dirty="0" err="1">
                <a:solidFill>
                  <a:srgbClr val="B90000"/>
                </a:solidFill>
              </a:rPr>
              <a:t>Msgs</a:t>
            </a:r>
            <a:r>
              <a:rPr lang="en-US" altLang="en-US" dirty="0">
                <a:solidFill>
                  <a:srgbClr val="B90000"/>
                </a:solidFill>
              </a:rPr>
              <a:t>/year </a:t>
            </a:r>
            <a:r>
              <a:rPr lang="en-US" altLang="en-US" sz="2039" dirty="0">
                <a:solidFill>
                  <a:srgbClr val="B90000"/>
                </a:solidFill>
              </a:rPr>
              <a:t>(~32/</a:t>
            </a:r>
            <a:r>
              <a:rPr lang="en-US" altLang="en-US" sz="2039" dirty="0" err="1">
                <a:solidFill>
                  <a:srgbClr val="B90000"/>
                </a:solidFill>
              </a:rPr>
              <a:t>mo</a:t>
            </a:r>
            <a:r>
              <a:rPr lang="en-US" altLang="en-US" sz="2039" dirty="0">
                <a:solidFill>
                  <a:srgbClr val="B90000"/>
                </a:solidFill>
              </a:rPr>
              <a:t>, M5.8+) </a:t>
            </a:r>
            <a:r>
              <a:rPr lang="en-US" altLang="en-US" dirty="0"/>
              <a:t>(=&gt; CISN)</a:t>
            </a:r>
          </a:p>
          <a:p>
            <a:pPr marL="580969" lvl="3" indent="0">
              <a:lnSpc>
                <a:spcPct val="100000"/>
              </a:lnSpc>
              <a:spcBef>
                <a:spcPts val="1223"/>
              </a:spcBef>
              <a:buNone/>
              <a:tabLst>
                <a:tab pos="1103679" algn="l"/>
              </a:tabLst>
            </a:pPr>
            <a:r>
              <a:rPr lang="en-US" altLang="en-US" sz="1121" dirty="0">
                <a:latin typeface="Courier New" panose="02070309020205020404" pitchFamily="49" charset="0"/>
                <a:cs typeface="Courier New" panose="02070309020205020404" pitchFamily="49" charset="0"/>
              </a:rPr>
              <a:t>FROM PACIFIC TSUNAMI WARNING CENTER</a:t>
            </a:r>
          </a:p>
          <a:p>
            <a:pPr marL="580969" lvl="3" indent="0">
              <a:lnSpc>
                <a:spcPct val="100000"/>
              </a:lnSpc>
              <a:buNone/>
              <a:tabLst>
                <a:tab pos="1103679" algn="l"/>
              </a:tabLst>
            </a:pPr>
            <a:r>
              <a:rPr lang="en-US" altLang="en-US" sz="306" dirty="0">
                <a:latin typeface="Courier New" panose="02070309020205020404" pitchFamily="49" charset="0"/>
                <a:cs typeface="Courier New" panose="02070309020205020404" pitchFamily="49" charset="0"/>
              </a:rPr>
              <a:t>  </a:t>
            </a: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THIS IS PRELIMINARY DATA, NOT FOR PUBLIC DISSEMINATION.</a:t>
            </a: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COMPLETE INFORMATION CAN BE OBTAINED FROM THE USGS/NEIC</a:t>
            </a: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TELEPHONE (303) 273-8500.</a:t>
            </a:r>
          </a:p>
          <a:p>
            <a:pPr marL="580969" lvl="3" indent="0">
              <a:lnSpc>
                <a:spcPct val="100000"/>
              </a:lnSpc>
              <a:buNone/>
              <a:tabLst>
                <a:tab pos="1103679" algn="l"/>
              </a:tabLst>
            </a:pPr>
            <a:endParaRPr lang="en-US" altLang="en-US" sz="306" dirty="0">
              <a:latin typeface="Courier New" panose="02070309020205020404" pitchFamily="49" charset="0"/>
              <a:cs typeface="Courier New" panose="02070309020205020404" pitchFamily="49" charset="0"/>
            </a:endParaRP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H 08:24:47Z MAY 24 2014Z LAT 16.3N LONG 98.2W DEPTH 16.2km </a:t>
            </a:r>
            <a:r>
              <a:rPr lang="en-US" altLang="en-US" sz="1121" dirty="0" err="1">
                <a:latin typeface="Courier New" panose="02070309020205020404" pitchFamily="49" charset="0"/>
                <a:cs typeface="Courier New" panose="02070309020205020404" pitchFamily="49" charset="0"/>
              </a:rPr>
              <a:t>Mwp</a:t>
            </a:r>
            <a:r>
              <a:rPr lang="en-US" altLang="en-US" sz="1121" dirty="0">
                <a:latin typeface="Courier New" panose="02070309020205020404" pitchFamily="49" charset="0"/>
                <a:cs typeface="Courier New" panose="02070309020205020404" pitchFamily="49" charset="0"/>
              </a:rPr>
              <a:t> 5.7 (5 STATIONS)</a:t>
            </a:r>
          </a:p>
          <a:p>
            <a:pPr marL="580969" lvl="3" indent="0">
              <a:lnSpc>
                <a:spcPct val="100000"/>
              </a:lnSpc>
              <a:buNone/>
              <a:tabLst>
                <a:tab pos="1103679" algn="l"/>
              </a:tabLst>
            </a:pPr>
            <a:endParaRPr lang="en-US" altLang="en-US" sz="306" dirty="0">
              <a:latin typeface="Courier New" panose="02070309020205020404" pitchFamily="49" charset="0"/>
              <a:cs typeface="Courier New" panose="02070309020205020404" pitchFamily="49" charset="0"/>
            </a:endParaRP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NEAR THE COAST OF GUERRERO, MEXICO</a:t>
            </a:r>
          </a:p>
          <a:p>
            <a:pPr marL="580969" lvl="3" indent="0">
              <a:lnSpc>
                <a:spcPct val="100000"/>
              </a:lnSpc>
              <a:buNone/>
              <a:tabLst>
                <a:tab pos="1103679" algn="l"/>
              </a:tabLst>
            </a:pPr>
            <a:endParaRPr lang="en-US" altLang="en-US" sz="306" dirty="0">
              <a:latin typeface="Courier New" panose="02070309020205020404" pitchFamily="49" charset="0"/>
              <a:cs typeface="Courier New" panose="02070309020205020404" pitchFamily="49" charset="0"/>
            </a:endParaRP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PNIG  P 082452.2  PNIG  S 082456.7  UNM   P 082535.0  CUIG  P 082535.0</a:t>
            </a: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LVIG  P 082542.5  PCIG  P 082600.1  TGIG  P 082600.5  ZAIG  P 082638.8</a:t>
            </a:r>
          </a:p>
          <a:p>
            <a:pPr marL="580969" lvl="3" indent="0">
              <a:lnSpc>
                <a:spcPct val="100000"/>
              </a:lnSpc>
              <a:buNone/>
              <a:tabLst>
                <a:tab pos="1103679" algn="l"/>
              </a:tabLst>
            </a:pPr>
            <a:r>
              <a:rPr lang="en-US" altLang="en-US" sz="1121" dirty="0">
                <a:latin typeface="Courier New" panose="02070309020205020404" pitchFamily="49" charset="0"/>
                <a:cs typeface="Courier New" panose="02070309020205020404" pitchFamily="49" charset="0"/>
              </a:rPr>
              <a:t>LNIG  P 082650.0  TEIG  P 082713.5  TGUH  P 082722.7  HKT   P 082808.5</a:t>
            </a:r>
            <a:endParaRPr lang="en-US" altLang="en-US" sz="1121" b="1" dirty="0">
              <a:latin typeface="Courier New" panose="02070309020205020404" pitchFamily="49" charset="0"/>
              <a:cs typeface="Courier New" panose="02070309020205020404" pitchFamily="49" charset="0"/>
            </a:endParaRPr>
          </a:p>
          <a:p>
            <a:pPr marL="475779" indent="-475779">
              <a:lnSpc>
                <a:spcPct val="100000"/>
              </a:lnSpc>
              <a:spcBef>
                <a:spcPts val="1300"/>
              </a:spcBef>
              <a:tabLst>
                <a:tab pos="1103679" algn="l"/>
              </a:tabLst>
            </a:pPr>
            <a:r>
              <a:rPr lang="en-US" altLang="en-US" dirty="0"/>
              <a:t>~10 </a:t>
            </a:r>
            <a:r>
              <a:rPr lang="en-US" altLang="en-US" dirty="0">
                <a:solidFill>
                  <a:srgbClr val="C00000"/>
                </a:solidFill>
              </a:rPr>
              <a:t>CARIBE-EWS Tsunami </a:t>
            </a:r>
            <a:r>
              <a:rPr lang="en-US" altLang="en-US" dirty="0">
                <a:solidFill>
                  <a:srgbClr val="B90000"/>
                </a:solidFill>
              </a:rPr>
              <a:t>Information Statements/year</a:t>
            </a:r>
            <a:r>
              <a:rPr lang="en-US" altLang="en-US" dirty="0"/>
              <a:t> </a:t>
            </a:r>
            <a:r>
              <a:rPr lang="en-US" altLang="en-US" dirty="0">
                <a:solidFill>
                  <a:srgbClr val="C00000"/>
                </a:solidFill>
              </a:rPr>
              <a:t>(most for Atlantic earthquakes)</a:t>
            </a:r>
          </a:p>
          <a:p>
            <a:pPr marL="475779" indent="-475779">
              <a:lnSpc>
                <a:spcPct val="100000"/>
              </a:lnSpc>
              <a:spcBef>
                <a:spcPts val="1300"/>
              </a:spcBef>
              <a:tabLst>
                <a:tab pos="1103679" algn="l"/>
              </a:tabLst>
            </a:pPr>
            <a:r>
              <a:rPr lang="en-US" altLang="en-US" dirty="0"/>
              <a:t>~50 </a:t>
            </a:r>
            <a:r>
              <a:rPr lang="en-US" altLang="en-US" dirty="0">
                <a:solidFill>
                  <a:srgbClr val="C00000"/>
                </a:solidFill>
              </a:rPr>
              <a:t>PTWS Tsunami </a:t>
            </a:r>
            <a:r>
              <a:rPr lang="en-US" altLang="en-US" dirty="0">
                <a:solidFill>
                  <a:srgbClr val="B90000"/>
                </a:solidFill>
              </a:rPr>
              <a:t>Information Statements/year</a:t>
            </a:r>
            <a:endParaRPr lang="en-US" altLang="en-US" sz="2039" dirty="0">
              <a:solidFill>
                <a:srgbClr val="B90000"/>
              </a:solidFill>
            </a:endParaRPr>
          </a:p>
        </p:txBody>
      </p:sp>
      <p:sp>
        <p:nvSpPr>
          <p:cNvPr id="10243" name="Title 2"/>
          <p:cNvSpPr txBox="1">
            <a:spLocks/>
          </p:cNvSpPr>
          <p:nvPr/>
        </p:nvSpPr>
        <p:spPr bwMode="auto">
          <a:xfrm>
            <a:off x="466090" y="394970"/>
            <a:ext cx="8622665" cy="7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eaLnBrk="0" hangingPunct="0">
              <a:lnSpc>
                <a:spcPct val="110000"/>
              </a:lnSpc>
              <a:spcBef>
                <a:spcPct val="0"/>
              </a:spcBef>
              <a:buClrTx/>
              <a:buSzTx/>
              <a:buNone/>
            </a:pPr>
            <a:r>
              <a:rPr lang="en-US" altLang="en-US" sz="3262" dirty="0">
                <a:solidFill>
                  <a:srgbClr val="B90000"/>
                </a:solidFill>
                <a:cs typeface="Arial" panose="020B0604020202020204" pitchFamily="34" charset="0"/>
              </a:rPr>
              <a:t>PTWC Activity:</a:t>
            </a:r>
            <a:endParaRPr lang="en-US" altLang="en-US" sz="2447" dirty="0">
              <a:solidFill>
                <a:srgbClr val="B90000"/>
              </a:solidFill>
              <a:cs typeface="Arial" panose="020B0604020202020204" pitchFamily="34" charset="0"/>
            </a:endParaRPr>
          </a:p>
        </p:txBody>
      </p:sp>
    </p:spTree>
    <p:extLst>
      <p:ext uri="{BB962C8B-B14F-4D97-AF65-F5344CB8AC3E}">
        <p14:creationId xmlns:p14="http://schemas.microsoft.com/office/powerpoint/2010/main" val="369383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4971627" y="1327150"/>
            <a:ext cx="4194810" cy="5670762"/>
          </a:xfrm>
          <a:prstGeom prst="rect">
            <a:avLst/>
          </a:prstGeom>
          <a:solidFill>
            <a:schemeClr val="bg1">
              <a:lumMod val="75000"/>
            </a:schemeClr>
          </a:solidFill>
          <a:ln w="9525" cap="flat" cmpd="sng" algn="ctr">
            <a:noFill/>
            <a:prstDash val="solid"/>
            <a:round/>
            <a:headEnd type="none" w="med" len="med"/>
            <a:tailEnd type="none" w="med" len="med"/>
          </a:ln>
          <a:effectLst/>
        </p:spPr>
        <p:txBody>
          <a:bodyPr lIns="93155" tIns="46578" rIns="93155" bIns="46578"/>
          <a:lstStyle/>
          <a:p>
            <a:pPr defTabSz="932139">
              <a:defRPr/>
            </a:pPr>
            <a:endParaRPr lang="en-US" sz="3670">
              <a:solidFill>
                <a:srgbClr val="000000"/>
              </a:solidFill>
              <a:latin typeface="Times New Roman" pitchFamily="-107" charset="0"/>
            </a:endParaRPr>
          </a:p>
        </p:txBody>
      </p:sp>
      <p:sp>
        <p:nvSpPr>
          <p:cNvPr id="690178" name="Text Box 2"/>
          <p:cNvSpPr txBox="1">
            <a:spLocks noChangeArrowheads="1"/>
          </p:cNvSpPr>
          <p:nvPr/>
        </p:nvSpPr>
        <p:spPr bwMode="auto">
          <a:xfrm>
            <a:off x="155364" y="1302875"/>
            <a:ext cx="4851867" cy="6178429"/>
          </a:xfrm>
          <a:prstGeom prst="rect">
            <a:avLst/>
          </a:prstGeom>
          <a:noFill/>
          <a:ln w="9525">
            <a:noFill/>
            <a:miter lim="800000"/>
            <a:headEnd/>
            <a:tailEnd/>
          </a:ln>
          <a:effectLst/>
        </p:spPr>
        <p:txBody>
          <a:bodyPr lIns="96844" tIns="48422" rIns="96844" bIns="48422">
            <a:spAutoFit/>
          </a:bodyPr>
          <a:lstStyle>
            <a:lvl1pPr marL="474663" indent="-474663" defTabSz="950913" eaLnBrk="0" hangingPunct="0">
              <a:defRPr sz="3600">
                <a:solidFill>
                  <a:schemeClr val="tx1"/>
                </a:solidFill>
                <a:latin typeface="Times New Roman" charset="0"/>
                <a:ea typeface="ＭＳ Ｐゴシック" charset="0"/>
                <a:cs typeface="Angsana New" charset="0"/>
              </a:defRPr>
            </a:lvl1pPr>
            <a:lvl2pPr marL="1184275" indent="-474663" defTabSz="950913" eaLnBrk="0" hangingPunct="0">
              <a:defRPr sz="3600">
                <a:solidFill>
                  <a:schemeClr val="tx1"/>
                </a:solidFill>
                <a:latin typeface="Times New Roman" charset="0"/>
                <a:ea typeface="Angsana New" charset="0"/>
                <a:cs typeface="Angsana New" charset="0"/>
              </a:defRPr>
            </a:lvl2pPr>
            <a:lvl3pPr eaLnBrk="0" hangingPunct="0">
              <a:defRPr sz="3600">
                <a:solidFill>
                  <a:schemeClr val="tx1"/>
                </a:solidFill>
                <a:latin typeface="Times New Roman" charset="0"/>
                <a:ea typeface="Angsana New" charset="0"/>
                <a:cs typeface="Angsana New" charset="0"/>
              </a:defRPr>
            </a:lvl3pPr>
            <a:lvl4pPr eaLnBrk="0" hangingPunct="0">
              <a:defRPr sz="3600">
                <a:solidFill>
                  <a:schemeClr val="tx1"/>
                </a:solidFill>
                <a:latin typeface="Times New Roman" charset="0"/>
                <a:ea typeface="Angsana New" charset="0"/>
                <a:cs typeface="Angsana New" charset="0"/>
              </a:defRPr>
            </a:lvl4pPr>
            <a:lvl5pPr marL="2376488" indent="-474663" defTabSz="950913" eaLnBrk="0" hangingPunct="0">
              <a:defRPr sz="3600">
                <a:solidFill>
                  <a:schemeClr val="tx1"/>
                </a:solidFill>
                <a:latin typeface="Times New Roman" charset="0"/>
                <a:ea typeface="Angsana New" charset="0"/>
                <a:cs typeface="Angsana New" charset="0"/>
              </a:defRPr>
            </a:lvl5pPr>
            <a:lvl6pPr marL="2833688" indent="-474663" algn="ctr" defTabSz="950913" eaLnBrk="0" fontAlgn="base" hangingPunct="0">
              <a:spcBef>
                <a:spcPct val="0"/>
              </a:spcBef>
              <a:spcAft>
                <a:spcPct val="0"/>
              </a:spcAft>
              <a:defRPr sz="3600">
                <a:solidFill>
                  <a:schemeClr val="tx1"/>
                </a:solidFill>
                <a:latin typeface="Times New Roman" charset="0"/>
                <a:ea typeface="Angsana New" charset="0"/>
                <a:cs typeface="Angsana New" charset="0"/>
              </a:defRPr>
            </a:lvl6pPr>
            <a:lvl7pPr marL="3290888" indent="-474663" algn="ctr" defTabSz="950913" eaLnBrk="0" fontAlgn="base" hangingPunct="0">
              <a:spcBef>
                <a:spcPct val="0"/>
              </a:spcBef>
              <a:spcAft>
                <a:spcPct val="0"/>
              </a:spcAft>
              <a:defRPr sz="3600">
                <a:solidFill>
                  <a:schemeClr val="tx1"/>
                </a:solidFill>
                <a:latin typeface="Times New Roman" charset="0"/>
                <a:ea typeface="Angsana New" charset="0"/>
                <a:cs typeface="Angsana New" charset="0"/>
              </a:defRPr>
            </a:lvl7pPr>
            <a:lvl8pPr marL="3748088" indent="-474663" algn="ctr" defTabSz="950913" eaLnBrk="0" fontAlgn="base" hangingPunct="0">
              <a:spcBef>
                <a:spcPct val="0"/>
              </a:spcBef>
              <a:spcAft>
                <a:spcPct val="0"/>
              </a:spcAft>
              <a:defRPr sz="3600">
                <a:solidFill>
                  <a:schemeClr val="tx1"/>
                </a:solidFill>
                <a:latin typeface="Times New Roman" charset="0"/>
                <a:ea typeface="Angsana New" charset="0"/>
                <a:cs typeface="Angsana New" charset="0"/>
              </a:defRPr>
            </a:lvl8pPr>
            <a:lvl9pPr marL="4205288" indent="-474663" algn="ctr" defTabSz="950913" eaLnBrk="0" fontAlgn="base" hangingPunct="0">
              <a:spcBef>
                <a:spcPct val="0"/>
              </a:spcBef>
              <a:spcAft>
                <a:spcPct val="0"/>
              </a:spcAft>
              <a:defRPr sz="3600">
                <a:solidFill>
                  <a:schemeClr val="tx1"/>
                </a:solidFill>
                <a:latin typeface="Times New Roman" charset="0"/>
                <a:ea typeface="Angsana New" charset="0"/>
                <a:cs typeface="Angsana New" charset="0"/>
              </a:defRPr>
            </a:lvl9pPr>
          </a:lstStyle>
          <a:p>
            <a:pPr marL="524328" indent="-524328" algn="l" defTabSz="969361" eaLnBrk="1" hangingPunct="1">
              <a:spcBef>
                <a:spcPct val="200000"/>
              </a:spcBef>
              <a:buFont typeface="+mj-lt"/>
              <a:buAutoNum type="arabicPeriod"/>
              <a:defRPr/>
            </a:pPr>
            <a:r>
              <a:rPr lang="en-US" sz="2854" b="1" dirty="0">
                <a:solidFill>
                  <a:srgbClr val="000000"/>
                </a:solidFill>
                <a:latin typeface="Arial"/>
                <a:cs typeface="Arial"/>
              </a:rPr>
              <a:t>Very Rapid Earthquake Evaluation </a:t>
            </a:r>
            <a:r>
              <a:rPr lang="en-US" sz="2447" dirty="0">
                <a:solidFill>
                  <a:srgbClr val="000000"/>
                </a:solidFill>
                <a:latin typeface="Arial"/>
                <a:cs typeface="Arial"/>
              </a:rPr>
              <a:t>(sec-min) </a:t>
            </a:r>
            <a:endParaRPr lang="en-US" sz="1223" b="1" dirty="0">
              <a:solidFill>
                <a:srgbClr val="000000"/>
              </a:solidFill>
              <a:latin typeface="Arial"/>
              <a:cs typeface="Arial"/>
            </a:endParaRPr>
          </a:p>
          <a:p>
            <a:pPr marL="524328" indent="-524328" algn="l" defTabSz="969361">
              <a:spcBef>
                <a:spcPts val="612"/>
              </a:spcBef>
              <a:buFont typeface="+mj-lt"/>
              <a:buAutoNum type="arabicPeriod"/>
              <a:defRPr/>
            </a:pPr>
            <a:r>
              <a:rPr lang="en-US" sz="2854" b="1" dirty="0">
                <a:solidFill>
                  <a:srgbClr val="000000"/>
                </a:solidFill>
                <a:latin typeface="Arial"/>
                <a:cs typeface="Arial"/>
              </a:rPr>
              <a:t>Very Rapid Tsunami Wave Forecast, Detection and Measurement </a:t>
            </a:r>
            <a:r>
              <a:rPr lang="en-US" sz="2447" dirty="0">
                <a:solidFill>
                  <a:srgbClr val="000000"/>
                </a:solidFill>
                <a:latin typeface="Arial"/>
                <a:cs typeface="Arial"/>
              </a:rPr>
              <a:t>(min-</a:t>
            </a:r>
            <a:r>
              <a:rPr lang="en-US" sz="2447" dirty="0" err="1">
                <a:solidFill>
                  <a:srgbClr val="000000"/>
                </a:solidFill>
                <a:latin typeface="Arial"/>
                <a:cs typeface="Arial"/>
              </a:rPr>
              <a:t>hr</a:t>
            </a:r>
            <a:r>
              <a:rPr lang="en-US" sz="2447" dirty="0">
                <a:solidFill>
                  <a:srgbClr val="000000"/>
                </a:solidFill>
                <a:latin typeface="Arial"/>
                <a:cs typeface="Arial"/>
              </a:rPr>
              <a:t>)</a:t>
            </a:r>
            <a:endParaRPr lang="en-US" sz="1223" b="1" dirty="0">
              <a:solidFill>
                <a:srgbClr val="000000"/>
              </a:solidFill>
              <a:latin typeface="Arial"/>
              <a:cs typeface="Arial"/>
            </a:endParaRPr>
          </a:p>
          <a:p>
            <a:pPr marL="524328" indent="-524328" algn="l" defTabSz="969361">
              <a:spcBef>
                <a:spcPts val="612"/>
              </a:spcBef>
              <a:buFont typeface="+mj-lt"/>
              <a:buAutoNum type="arabicPeriod"/>
              <a:defRPr/>
            </a:pPr>
            <a:r>
              <a:rPr lang="en-US" sz="2854" b="1" dirty="0">
                <a:solidFill>
                  <a:srgbClr val="000000"/>
                </a:solidFill>
                <a:latin typeface="Arial"/>
                <a:cs typeface="Arial"/>
              </a:rPr>
              <a:t>Very Reliable          Communications</a:t>
            </a:r>
          </a:p>
          <a:p>
            <a:pPr marL="372604" indent="0" algn="l" defTabSz="969361">
              <a:spcBef>
                <a:spcPts val="612"/>
              </a:spcBef>
              <a:defRPr/>
            </a:pPr>
            <a:r>
              <a:rPr lang="en-US" sz="2243" b="1" i="1" dirty="0">
                <a:solidFill>
                  <a:srgbClr val="000000"/>
                </a:solidFill>
                <a:latin typeface="Arial"/>
                <a:cs typeface="Arial"/>
              </a:rPr>
              <a:t>  e.g., Multi-national, </a:t>
            </a:r>
          </a:p>
          <a:p>
            <a:pPr marL="372604" indent="0" algn="l" defTabSz="969361">
              <a:defRPr/>
            </a:pPr>
            <a:r>
              <a:rPr lang="en-US" sz="2243" b="1" i="1" dirty="0">
                <a:solidFill>
                  <a:srgbClr val="000000"/>
                </a:solidFill>
                <a:latin typeface="Arial"/>
                <a:cs typeface="Arial"/>
              </a:rPr>
              <a:t>  global data networks     </a:t>
            </a:r>
          </a:p>
          <a:p>
            <a:pPr marL="372604" indent="0" algn="l" defTabSz="969361">
              <a:defRPr/>
            </a:pPr>
            <a:r>
              <a:rPr lang="en-US" sz="2243" b="1" i="1" dirty="0">
                <a:solidFill>
                  <a:srgbClr val="000000"/>
                </a:solidFill>
                <a:latin typeface="Arial"/>
                <a:cs typeface="Arial"/>
              </a:rPr>
              <a:t>  with real-time transmission         </a:t>
            </a:r>
          </a:p>
          <a:p>
            <a:pPr marL="372604" indent="0" algn="l" defTabSz="969361">
              <a:defRPr/>
            </a:pPr>
            <a:r>
              <a:rPr lang="en-US" sz="2243" b="1" i="1" dirty="0">
                <a:solidFill>
                  <a:srgbClr val="000000"/>
                </a:solidFill>
                <a:latin typeface="Arial"/>
                <a:cs typeface="Arial"/>
              </a:rPr>
              <a:t>  and free/open data sharing</a:t>
            </a:r>
            <a:endParaRPr lang="en-US" sz="1529" b="1" dirty="0">
              <a:solidFill>
                <a:srgbClr val="FF0000"/>
              </a:solidFill>
              <a:latin typeface="Arial"/>
              <a:cs typeface="Arial"/>
            </a:endParaRPr>
          </a:p>
          <a:p>
            <a:pPr marL="352789" indent="-464452" algn="l" defTabSz="969361">
              <a:spcBef>
                <a:spcPts val="612"/>
              </a:spcBef>
              <a:buFont typeface="Wingdings" charset="2"/>
              <a:buChar char="Ø"/>
              <a:defRPr/>
            </a:pPr>
            <a:r>
              <a:rPr lang="en-US" sz="2854" b="1" dirty="0">
                <a:solidFill>
                  <a:srgbClr val="0000FF"/>
                </a:solidFill>
                <a:latin typeface="Arial"/>
                <a:cs typeface="Arial"/>
              </a:rPr>
              <a:t>ALL ARE REQUIRED FOR TIMELY WARNING</a:t>
            </a:r>
          </a:p>
        </p:txBody>
      </p:sp>
      <p:pic>
        <p:nvPicPr>
          <p:cNvPr id="11268" name="Picture 4" descr="GSN-map-1-20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6700" y="1482513"/>
            <a:ext cx="3911596" cy="256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rmapglobal"/>
          <p:cNvPicPr>
            <a:picLocks noChangeAspect="1" noChangeArrowheads="1"/>
          </p:cNvPicPr>
          <p:nvPr/>
        </p:nvPicPr>
        <p:blipFill>
          <a:blip r:embed="rId4" cstate="email">
            <a:extLst>
              <a:ext uri="{28A0092B-C50C-407E-A947-70E740481C1C}">
                <a14:useLocalDpi xmlns:a14="http://schemas.microsoft.com/office/drawing/2010/main"/>
              </a:ext>
            </a:extLst>
          </a:blip>
          <a:srcRect l="3296" r="1144"/>
          <a:stretch>
            <a:fillRect/>
          </a:stretch>
        </p:blipFill>
        <p:spPr bwMode="auto">
          <a:xfrm>
            <a:off x="5126991" y="4279053"/>
            <a:ext cx="3900267"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p:cNvSpPr>
            <a:spLocks noChangeArrowheads="1"/>
          </p:cNvSpPr>
          <p:nvPr/>
        </p:nvSpPr>
        <p:spPr bwMode="auto">
          <a:xfrm>
            <a:off x="5049309" y="6609503"/>
            <a:ext cx="4117128" cy="270273"/>
          </a:xfrm>
          <a:prstGeom prst="rect">
            <a:avLst/>
          </a:prstGeom>
          <a:solidFill>
            <a:srgbClr val="EAEAEA"/>
          </a:solidFill>
          <a:ln w="9525">
            <a:solidFill>
              <a:srgbClr val="EAEAEA"/>
            </a:solidFill>
            <a:miter lim="800000"/>
            <a:headEnd/>
            <a:tailEnd/>
          </a:ln>
        </p:spPr>
        <p:txBody>
          <a:bodyPr lIns="96844" tIns="48422" rIns="96844" bIns="48422">
            <a:spAutoFit/>
          </a:bodyPr>
          <a:lstStyle>
            <a:lvl1pPr defTabSz="947738">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defTabSz="947738">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defTabSz="947738">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defTabSz="947738">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defTabSz="947738">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defTabSz="947738"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defTabSz="947738"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defTabSz="947738"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defTabSz="947738"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66124">
              <a:lnSpc>
                <a:spcPct val="100000"/>
              </a:lnSpc>
              <a:spcBef>
                <a:spcPct val="0"/>
              </a:spcBef>
              <a:buClrTx/>
              <a:buSzTx/>
              <a:buNone/>
            </a:pPr>
            <a:r>
              <a:rPr lang="en-US" altLang="en-US" sz="1121" i="1">
                <a:solidFill>
                  <a:srgbClr val="000066"/>
                </a:solidFill>
              </a:rPr>
              <a:t>IOC GLOSS Network, incl real-time, non-real time, archive</a:t>
            </a:r>
          </a:p>
        </p:txBody>
      </p:sp>
      <p:sp>
        <p:nvSpPr>
          <p:cNvPr id="11271" name="Rectangle 6"/>
          <p:cNvSpPr>
            <a:spLocks noChangeArrowheads="1"/>
          </p:cNvSpPr>
          <p:nvPr/>
        </p:nvSpPr>
        <p:spPr bwMode="auto">
          <a:xfrm>
            <a:off x="932180" y="466179"/>
            <a:ext cx="8156575" cy="62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spAutoFit/>
          </a:bodyPr>
          <a:lstStyle>
            <a:lvl1pPr>
              <a:lnSpc>
                <a:spcPct val="90000"/>
              </a:lnSpc>
              <a:spcBef>
                <a:spcPct val="20000"/>
              </a:spcBef>
              <a:buClr>
                <a:schemeClr val="accent2"/>
              </a:buClr>
              <a:buSzPct val="80000"/>
              <a:buFont typeface="Wingdings" panose="05000000000000000000" pitchFamily="2" charset="2"/>
              <a:buChar char="o"/>
              <a:defRPr sz="3000" b="1">
                <a:solidFill>
                  <a:schemeClr val="tx1"/>
                </a:solidFill>
                <a:latin typeface="Arial" panose="020B0604020202020204" pitchFamily="34" charset="0"/>
                <a:ea typeface="MS PGothic" panose="020B0600070205080204" pitchFamily="34" charset="-128"/>
              </a:defRPr>
            </a:lvl1pPr>
            <a:lvl2pPr marL="742950" indent="-285750">
              <a:lnSpc>
                <a:spcPct val="90000"/>
              </a:lnSpc>
              <a:spcBef>
                <a:spcPct val="20000"/>
              </a:spcBef>
              <a:buClr>
                <a:schemeClr val="accent2"/>
              </a:buClr>
              <a:buSzPct val="8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2pPr>
            <a:lvl3pPr marL="1143000" indent="-228600">
              <a:lnSpc>
                <a:spcPct val="90000"/>
              </a:lnSpc>
              <a:spcBef>
                <a:spcPct val="20000"/>
              </a:spcBef>
              <a:buClr>
                <a:schemeClr val="accent2"/>
              </a:buClr>
              <a:buSzPct val="80000"/>
              <a:buFont typeface="Wingdings" panose="05000000000000000000" pitchFamily="2" charset="2"/>
              <a:buChar char="o"/>
              <a:defRPr sz="2400">
                <a:solidFill>
                  <a:schemeClr val="tx1"/>
                </a:solidFill>
                <a:latin typeface="Arial" panose="020B0604020202020204" pitchFamily="34" charset="0"/>
                <a:ea typeface="MS PGothic" panose="020B0600070205080204" pitchFamily="34" charset="-128"/>
              </a:defRPr>
            </a:lvl3pPr>
            <a:lvl4pPr marL="1600200" indent="-228600">
              <a:lnSpc>
                <a:spcPct val="90000"/>
              </a:lnSpc>
              <a:spcBef>
                <a:spcPct val="20000"/>
              </a:spcBef>
              <a:buClr>
                <a:schemeClr val="accent2"/>
              </a:buClr>
              <a:buSzPct val="80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4pPr>
            <a:lvl5pPr marL="2057400" indent="-228600">
              <a:lnSpc>
                <a:spcPct val="90000"/>
              </a:lnSpc>
              <a:spcBef>
                <a:spcPct val="25000"/>
              </a:spcBef>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9pPr>
          </a:lstStyle>
          <a:p>
            <a:pPr algn="l" defTabSz="932139">
              <a:lnSpc>
                <a:spcPct val="100000"/>
              </a:lnSpc>
              <a:spcBef>
                <a:spcPts val="1835"/>
              </a:spcBef>
              <a:buClrTx/>
              <a:buSzTx/>
              <a:buNone/>
            </a:pPr>
            <a:r>
              <a:rPr lang="en-US" altLang="en-US" sz="3466">
                <a:solidFill>
                  <a:srgbClr val="B90000"/>
                </a:solidFill>
              </a:rPr>
              <a:t>For Tsunami Warning - 3 Basic Needs</a:t>
            </a:r>
          </a:p>
        </p:txBody>
      </p:sp>
    </p:spTree>
    <p:extLst>
      <p:ext uri="{BB962C8B-B14F-4D97-AF65-F5344CB8AC3E}">
        <p14:creationId xmlns:p14="http://schemas.microsoft.com/office/powerpoint/2010/main" val="3387686123"/>
      </p:ext>
    </p:extLst>
  </p:cSld>
  <p:clrMapOvr>
    <a:masterClrMapping/>
  </p:clrMapOvr>
  <p:transition/>
</p:sld>
</file>

<file path=ppt/theme/theme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TTI.McKinnie">
  <a:themeElements>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ITTI.McKinn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TTI.McKinnie">
  <a:themeElements>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ITTI.McKinn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16992</TotalTime>
  <Words>12185</Words>
  <Application>Microsoft Office PowerPoint</Application>
  <PresentationFormat>Custom</PresentationFormat>
  <Paragraphs>1824</Paragraphs>
  <Slides>48</Slides>
  <Notes>30</Notes>
  <HiddenSlides>12</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48</vt:i4>
      </vt:variant>
    </vt:vector>
  </HeadingPairs>
  <TitlesOfParts>
    <vt:vector size="66" baseType="lpstr">
      <vt:lpstr>Arial Unicode MS</vt:lpstr>
      <vt:lpstr>MS PGothic</vt:lpstr>
      <vt:lpstr>MS PGothic</vt:lpstr>
      <vt:lpstr>Angsana New</vt:lpstr>
      <vt:lpstr>Arial</vt:lpstr>
      <vt:lpstr>Arial Bold</vt:lpstr>
      <vt:lpstr>Calibri</vt:lpstr>
      <vt:lpstr>Courier</vt:lpstr>
      <vt:lpstr>Courier New</vt:lpstr>
      <vt:lpstr>Lucida Grande</vt:lpstr>
      <vt:lpstr>Times New Roman</vt:lpstr>
      <vt:lpstr>Verdana</vt:lpstr>
      <vt:lpstr>Wingdings</vt:lpstr>
      <vt:lpstr>6_ITTI.McKinnie</vt:lpstr>
      <vt:lpstr>Custom Design</vt:lpstr>
      <vt:lpstr>3_ITTI.McKinnie</vt:lpstr>
      <vt:lpstr>9_ITTI.McKinnie</vt:lpstr>
      <vt:lpstr>2_ITTI.McKinnie</vt:lpstr>
      <vt:lpstr>  UNESCO-IOC Intergovernmental Coordination Group for Tsunamis and Other Coastal Hazards Warning System for the Caribbean and Adjacent Regions (ICG/CARIBE-EWS) Tsunami Warning System</vt:lpstr>
      <vt:lpstr>PowerPoint Presentation</vt:lpstr>
      <vt:lpstr>Then and Now</vt:lpstr>
      <vt:lpstr>PowerPoint Presentation</vt:lpstr>
      <vt:lpstr>Terms and Definitions</vt:lpstr>
      <vt:lpstr>Pacific Tsunami Warning Center (PTWC)</vt:lpstr>
      <vt:lpstr>PTWC Operations Center</vt:lpstr>
      <vt:lpstr>PowerPoint Presentation</vt:lpstr>
      <vt:lpstr>PowerPoint Presentation</vt:lpstr>
      <vt:lpstr>Core Seismic Network - PTWC</vt:lpstr>
      <vt:lpstr>Core Sea Level Network - PTWC</vt:lpstr>
      <vt:lpstr>PTWC Pacific Response Time, 1993-2015</vt:lpstr>
      <vt:lpstr>PowerPoint Presentation</vt:lpstr>
      <vt:lpstr>PowerPoint Presentation</vt:lpstr>
      <vt:lpstr>PowerPoint Presentation</vt:lpstr>
      <vt:lpstr>PowerPoint Presentation</vt:lpstr>
      <vt:lpstr>PowerPoint Presentation</vt:lpstr>
      <vt:lpstr>Public Text message – Threat Message</vt:lpstr>
      <vt:lpstr>Public Text message – Threat Message</vt:lpstr>
      <vt:lpstr>Public Text message – Threat Message</vt:lpstr>
      <vt:lpstr>Public Text message – Threat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PTWC Timeline for Jan 10 Honduras Tsunami</vt:lpstr>
      <vt:lpstr>PTWC Timeline for Jan 10 Honduras Tsunami</vt:lpstr>
      <vt:lpstr>National Tsunami Products </vt:lpstr>
      <vt:lpstr>PowerPoint Presentation</vt:lpstr>
      <vt:lpstr>PowerPoint Presentation</vt:lpstr>
      <vt:lpstr>Communication Testing</vt:lpstr>
      <vt:lpstr>Regional Tsunami Exercises: CARIBE WAVE</vt:lpstr>
      <vt:lpstr>Regional Tsunami Exercises: CARIBE WAVE</vt:lpstr>
      <vt:lpstr>Regional Tsunami Exercises: CARIBE WAVE</vt:lpstr>
      <vt:lpstr>CARIBE WAVE 19</vt:lpstr>
      <vt:lpstr>Earthquake Impact Panama Scenario</vt:lpstr>
      <vt:lpstr>Earthquake Impact Kick em’ Jenny Scenario</vt:lpstr>
      <vt:lpstr>Member State Participation    The TsunamiZone Registration</vt:lpstr>
      <vt:lpstr>Timeline</vt:lpstr>
      <vt:lpstr>Education is Key:  Sulawesi, Indonesia</vt:lpstr>
      <vt:lpstr>PowerPoint Presentation</vt:lpstr>
      <vt:lpstr>PowerPoint Presentation</vt:lpstr>
      <vt:lpstr>Thank You</vt:lpstr>
    </vt:vector>
  </TitlesOfParts>
  <Company>OSU Dept. of Computer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Consolidated IT Pilot –  How it went, and What we propose next</dc:title>
  <dc:creator>pancake</dc:creator>
  <cp:lastModifiedBy>Alberto Costa Neves</cp:lastModifiedBy>
  <cp:revision>511</cp:revision>
  <cp:lastPrinted>2008-03-31T22:30:55Z</cp:lastPrinted>
  <dcterms:created xsi:type="dcterms:W3CDTF">2008-12-08T22:40:07Z</dcterms:created>
  <dcterms:modified xsi:type="dcterms:W3CDTF">2018-11-28T16:34:55Z</dcterms:modified>
</cp:coreProperties>
</file>