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852B-0047-4443-82A1-7FD7AAE0006A}" type="datetimeFigureOut">
              <a:rPr lang="es-ES" smtClean="0"/>
              <a:pPr/>
              <a:t>27/11/2018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96F1-DCBD-4262-968E-C7FC098FDF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hc.noaa.gov/news/UpdatedCostliest.pdf" TargetMode="External"/><Relationship Id="rId3" Type="http://schemas.openxmlformats.org/officeDocument/2006/relationships/hyperlink" Target="https://www.cbsnews.com/news/huricane-irma-death-toll-florida-power-outage/" TargetMode="External"/><Relationship Id="rId7" Type="http://schemas.openxmlformats.org/officeDocument/2006/relationships/hyperlink" Target="https://www.worldvision.org/disaster-relief-news-stories/hurricane-fac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un-sentinel.com/news/weather/hurricane/fl-reg-hurricane-irma-death-toll-20170915-story.html" TargetMode="External"/><Relationship Id="rId5" Type="http://schemas.openxmlformats.org/officeDocument/2006/relationships/hyperlink" Target="https://www.news4jax.com/news/florida/hurricane-irma-death-toll-in-florida-at-34-and-rising" TargetMode="External"/><Relationship Id="rId4" Type="http://schemas.openxmlformats.org/officeDocument/2006/relationships/hyperlink" Target="http://www.nhc.noaa.gov/graphics_at1.shtml?con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en-US" dirty="0"/>
              <a:t>Lessons </a:t>
            </a:r>
            <a:r>
              <a:rPr lang="en-US" dirty="0" smtClean="0"/>
              <a:t>learned </a:t>
            </a:r>
            <a:r>
              <a:rPr lang="en-US" dirty="0"/>
              <a:t>during chairing through natural disasters.</a:t>
            </a:r>
            <a:endParaRPr lang="en-GB" dirty="0"/>
          </a:p>
        </p:txBody>
      </p:sp>
      <p:pic>
        <p:nvPicPr>
          <p:cNvPr id="11266" name="Picture 2" descr="Resultado de imagen para huracan ir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672819"/>
            <a:ext cx="4714908" cy="2613701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68580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00"/>
                </a:solidFill>
              </a:rPr>
              <a:t>“Irma Hurricane”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9"/>
            <a:ext cx="7772400" cy="991582"/>
          </a:xfrm>
        </p:spPr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8001056" cy="306705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Antecedents of the event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Statutes of the MACHC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Comments about IHO Response to disasters resolutions 1/2005 amended</a:t>
            </a:r>
          </a:p>
          <a:p>
            <a:pPr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Actions taken during the event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Recommendations to improve the mechanisms in the MACHC</a:t>
            </a: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en-GB" dirty="0"/>
              <a:t>Antecedents of the event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28596" y="2420888"/>
            <a:ext cx="8358246" cy="3357586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solidFill>
                  <a:schemeClr val="tx1"/>
                </a:solidFill>
              </a:rPr>
              <a:t>“Hurricane Irma hit Florida as a Category 4 storm the morning of Sept. 10, 2017, ripping off roofs, flooding coastal cities, and knocking out power to more than 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6.8 million people</a:t>
            </a:r>
            <a:r>
              <a:rPr lang="en-US" sz="2000" dirty="0">
                <a:solidFill>
                  <a:schemeClr val="tx1"/>
                </a:solidFill>
              </a:rPr>
              <a:t>. By Sept. 11, Irma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weakened significantly to a tropical storm</a:t>
            </a:r>
            <a:r>
              <a:rPr lang="en-US" sz="2000" dirty="0">
                <a:solidFill>
                  <a:schemeClr val="tx1"/>
                </a:solidFill>
              </a:rPr>
              <a:t> as it powered north toward Georgia and Alabama. At 11 p.m. later that day, it weakened further to a tropical depression, and by Sept. 13, it had dissipated over western Tennessee”.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“The storm and its aftermath have killed at least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38 in the Caribbean,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34 in Florida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  <a:hlinkClick r:id="rId6"/>
              </a:rPr>
              <a:t>three in Georgia, four in South Carolina, and one in North Carolina</a:t>
            </a:r>
            <a:r>
              <a:rPr lang="en-US" sz="2000" dirty="0">
                <a:solidFill>
                  <a:schemeClr val="tx1"/>
                </a:solidFill>
              </a:rPr>
              <a:t>. Irma is the fifth-costliest </a:t>
            </a:r>
            <a:r>
              <a:rPr lang="en-US" sz="2000" dirty="0">
                <a:solidFill>
                  <a:schemeClr val="tx1"/>
                </a:solidFill>
                <a:hlinkClick r:id="rId7"/>
              </a:rPr>
              <a:t>hurricane</a:t>
            </a:r>
            <a:r>
              <a:rPr lang="en-US" sz="2000" dirty="0">
                <a:solidFill>
                  <a:schemeClr val="tx1"/>
                </a:solidFill>
              </a:rPr>
              <a:t> to hit the mainland United States, causing </a:t>
            </a:r>
            <a:r>
              <a:rPr lang="en-US" sz="2000" dirty="0">
                <a:solidFill>
                  <a:schemeClr val="tx1"/>
                </a:solidFill>
                <a:hlinkClick r:id="rId8"/>
              </a:rPr>
              <a:t>an estimated $50 billion in damage</a:t>
            </a:r>
            <a:r>
              <a:rPr lang="en-US" sz="2000" dirty="0">
                <a:solidFill>
                  <a:schemeClr val="tx1"/>
                </a:solidFill>
              </a:rPr>
              <a:t>, according to the National Hurricane Center.”</a:t>
            </a:r>
          </a:p>
          <a:p>
            <a:pPr algn="l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857224" y="6353212"/>
            <a:ext cx="8001056" cy="433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r">
              <a:spcBef>
                <a:spcPct val="20000"/>
              </a:spcBef>
            </a:pPr>
            <a:r>
              <a:rPr lang="en-US" sz="2200" dirty="0"/>
              <a:t>Huber Chris, 2017 Hurricane Irma 2017 Hurricane Irma: Facts, FAQs, and how to help, (2017)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en-GB" dirty="0"/>
              <a:t>Statutes of the MACHC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785786" y="2719398"/>
            <a:ext cx="8001056" cy="380594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ARTICLE 3: OF THE AIMS…</a:t>
            </a: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pPr marL="442913" indent="-442913" algn="just"/>
            <a:r>
              <a:rPr lang="en-US" dirty="0">
                <a:solidFill>
                  <a:schemeClr val="tx1"/>
                </a:solidFill>
              </a:rPr>
              <a:t>B) The Commission has a limited capacity for disaster response (IHO resolutions 1/2005). </a:t>
            </a:r>
            <a:endParaRPr lang="en-US" dirty="0" smtClean="0">
              <a:solidFill>
                <a:schemeClr val="tx1"/>
              </a:solidFill>
            </a:endParaRPr>
          </a:p>
          <a:p>
            <a:pPr marL="442913"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role of the Chair of the MACHC is that of a broker of hydrographic demand (from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affected countries) and supply (by countries offering assets). </a:t>
            </a:r>
            <a:endParaRPr lang="en-US" dirty="0" smtClean="0">
              <a:solidFill>
                <a:schemeClr val="tx1"/>
              </a:solidFill>
            </a:endParaRPr>
          </a:p>
          <a:p>
            <a:pPr marL="442913"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Chair cannot absorb Member States responsibilities for Diplomatic clearance needed to deploy those hydrographic assets.</a:t>
            </a:r>
            <a:endParaRPr lang="es-ES" dirty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dirty="0"/>
              <a:t>Comments about IHO Response to disasters resolutions 1/2005 amended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27703" y="2428868"/>
            <a:ext cx="8536785" cy="3786214"/>
          </a:xfrm>
        </p:spPr>
        <p:txBody>
          <a:bodyPr>
            <a:no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2. </a:t>
            </a:r>
            <a:r>
              <a:rPr lang="en-US" sz="2000" dirty="0">
                <a:solidFill>
                  <a:schemeClr val="tx1"/>
                </a:solidFill>
              </a:rPr>
              <a:t>Procedures</a:t>
            </a:r>
            <a:r>
              <a:rPr lang="es-MX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chemeClr val="tx1"/>
                </a:solidFill>
              </a:rPr>
              <a:t>Directions</a:t>
            </a:r>
            <a:r>
              <a:rPr lang="es-MX" sz="2000" dirty="0">
                <a:solidFill>
                  <a:schemeClr val="tx1"/>
                </a:solidFill>
              </a:rPr>
              <a:t>…</a:t>
            </a: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 </a:t>
            </a:r>
            <a:r>
              <a:rPr lang="es-MX" sz="2000" dirty="0" smtClean="0">
                <a:solidFill>
                  <a:schemeClr val="tx1"/>
                </a:solidFill>
              </a:rPr>
              <a:t>B</a:t>
            </a:r>
            <a:r>
              <a:rPr lang="es-MX" sz="2000" dirty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By the side of the Regional Hydrographic Commissions. The Chair of the Regional  Hydrographic Commission will be responsible to </a:t>
            </a:r>
            <a:r>
              <a:rPr lang="en-US" sz="2000" b="1" dirty="0" smtClean="0">
                <a:solidFill>
                  <a:schemeClr val="tx1"/>
                </a:solidFill>
              </a:rPr>
              <a:t>coordinate the required actions </a:t>
            </a:r>
            <a:r>
              <a:rPr lang="en-US" sz="2000" dirty="0" smtClean="0">
                <a:solidFill>
                  <a:schemeClr val="tx1"/>
                </a:solidFill>
              </a:rPr>
              <a:t>in the Region. To carry on the actions the regional hydrographic commission  </a:t>
            </a:r>
            <a:r>
              <a:rPr lang="en-US" sz="2000" b="1" dirty="0" smtClean="0">
                <a:solidFill>
                  <a:schemeClr val="tx1"/>
                </a:solidFill>
              </a:rPr>
              <a:t>must  develop an action plan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“against disasters”, </a:t>
            </a:r>
            <a:r>
              <a:rPr lang="en-US" sz="2000" dirty="0" smtClean="0">
                <a:solidFill>
                  <a:schemeClr val="tx1"/>
                </a:solidFill>
              </a:rPr>
              <a:t>whose objective will support the States in the hydrographic damage evaluation area, give support and coordinate actions and efforts.  Those plans will focus on the follow</a:t>
            </a:r>
            <a:r>
              <a:rPr lang="es-MX" sz="2000" dirty="0" smtClean="0">
                <a:solidFill>
                  <a:schemeClr val="tx1"/>
                </a:solidFill>
              </a:rPr>
              <a:t>: </a:t>
            </a: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i</a:t>
            </a:r>
            <a:r>
              <a:rPr lang="es-MX" sz="2000" dirty="0">
                <a:solidFill>
                  <a:schemeClr val="tx1"/>
                </a:solidFill>
              </a:rPr>
              <a:t>) </a:t>
            </a:r>
            <a:r>
              <a:rPr lang="en-US" sz="2000" b="1" dirty="0">
                <a:solidFill>
                  <a:schemeClr val="tx1"/>
                </a:solidFill>
              </a:rPr>
              <a:t>Communicate</a:t>
            </a:r>
            <a:r>
              <a:rPr lang="en-US" sz="2000" dirty="0">
                <a:solidFill>
                  <a:schemeClr val="tx1"/>
                </a:solidFill>
              </a:rPr>
              <a:t>, through the fastest available means, with the focal points of the States of the Region, to make an initial assessment of the extent of the damage;</a:t>
            </a:r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ii) </a:t>
            </a:r>
            <a:r>
              <a:rPr lang="en-US" sz="2000" b="1" dirty="0">
                <a:solidFill>
                  <a:schemeClr val="tx1"/>
                </a:solidFill>
              </a:rPr>
              <a:t>Decide</a:t>
            </a:r>
            <a:r>
              <a:rPr lang="en-US" sz="2000" dirty="0">
                <a:solidFill>
                  <a:schemeClr val="tx1"/>
                </a:solidFill>
              </a:rPr>
              <a:t> whether a </a:t>
            </a:r>
            <a:r>
              <a:rPr lang="en-US" sz="2000" b="1" dirty="0">
                <a:solidFill>
                  <a:schemeClr val="tx1"/>
                </a:solidFill>
              </a:rPr>
              <a:t>regional technical working group </a:t>
            </a:r>
            <a:r>
              <a:rPr lang="en-US" sz="2000" dirty="0">
                <a:solidFill>
                  <a:schemeClr val="tx1"/>
                </a:solidFill>
              </a:rPr>
              <a:t>needs to visit the States in the area to support the assessment of the damage and the support required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dirty="0"/>
              <a:t>Comments about IHO Response to disasters resolutions 1/2005 amended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27703" y="2428868"/>
            <a:ext cx="8536785" cy="3786214"/>
          </a:xfrm>
        </p:spPr>
        <p:txBody>
          <a:bodyPr>
            <a:noAutofit/>
          </a:bodyPr>
          <a:lstStyle/>
          <a:p>
            <a:pPr algn="just"/>
            <a:r>
              <a:rPr lang="es-MX" sz="1900" dirty="0">
                <a:solidFill>
                  <a:schemeClr val="tx1"/>
                </a:solidFill>
              </a:rPr>
              <a:t>2. </a:t>
            </a:r>
            <a:r>
              <a:rPr lang="en-US" sz="1900" dirty="0">
                <a:solidFill>
                  <a:schemeClr val="tx1"/>
                </a:solidFill>
              </a:rPr>
              <a:t>Procedures</a:t>
            </a:r>
            <a:r>
              <a:rPr lang="es-MX" sz="1900" dirty="0">
                <a:solidFill>
                  <a:schemeClr val="tx1"/>
                </a:solidFill>
              </a:rPr>
              <a:t> and </a:t>
            </a:r>
            <a:r>
              <a:rPr lang="en-US" sz="1900" dirty="0">
                <a:solidFill>
                  <a:schemeClr val="tx1"/>
                </a:solidFill>
              </a:rPr>
              <a:t>Directions</a:t>
            </a:r>
            <a:r>
              <a:rPr lang="es-MX" sz="1900" dirty="0">
                <a:solidFill>
                  <a:schemeClr val="tx1"/>
                </a:solidFill>
              </a:rPr>
              <a:t>…</a:t>
            </a:r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MX" sz="1900" dirty="0">
                <a:solidFill>
                  <a:schemeClr val="tx1"/>
                </a:solidFill>
              </a:rPr>
              <a:t> </a:t>
            </a:r>
            <a:r>
              <a:rPr lang="es-MX" sz="1900" dirty="0" smtClean="0">
                <a:solidFill>
                  <a:schemeClr val="tx1"/>
                </a:solidFill>
              </a:rPr>
              <a:t>iii</a:t>
            </a:r>
            <a:r>
              <a:rPr lang="es-MX" sz="1900" dirty="0">
                <a:solidFill>
                  <a:schemeClr val="tx1"/>
                </a:solidFill>
              </a:rPr>
              <a:t>) </a:t>
            </a:r>
            <a:r>
              <a:rPr lang="en-US" sz="1900" b="1" dirty="0">
                <a:solidFill>
                  <a:schemeClr val="tx1"/>
                </a:solidFill>
              </a:rPr>
              <a:t>Decide</a:t>
            </a:r>
            <a:r>
              <a:rPr lang="en-US" sz="1900" dirty="0">
                <a:solidFill>
                  <a:schemeClr val="tx1"/>
                </a:solidFill>
              </a:rPr>
              <a:t>, based on the information collected, if an </a:t>
            </a:r>
            <a:r>
              <a:rPr lang="en-US" sz="1900" b="1" dirty="0">
                <a:solidFill>
                  <a:schemeClr val="tx1"/>
                </a:solidFill>
              </a:rPr>
              <a:t>Extraordinary Meeting</a:t>
            </a:r>
            <a:r>
              <a:rPr lang="en-US" sz="1900" dirty="0">
                <a:solidFill>
                  <a:schemeClr val="tx1"/>
                </a:solidFill>
              </a:rPr>
              <a:t> of the CHR is needed, to discuss the problems in detail, to assess the damages and to respond to requests for support</a:t>
            </a:r>
            <a:r>
              <a:rPr lang="es-MX" sz="1900" dirty="0">
                <a:solidFill>
                  <a:schemeClr val="tx1"/>
                </a:solidFill>
              </a:rPr>
              <a:t>; </a:t>
            </a:r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MX" sz="1900" dirty="0">
                <a:solidFill>
                  <a:schemeClr val="tx1"/>
                </a:solidFill>
              </a:rPr>
              <a:t>iv)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Decide if the President needs to assume a coordinating role</a:t>
            </a:r>
            <a:r>
              <a:rPr lang="en-US" sz="1900" dirty="0">
                <a:solidFill>
                  <a:schemeClr val="tx1"/>
                </a:solidFill>
              </a:rPr>
              <a:t> in the evaluation of damages, providing support and disseminating the information to the navigators;</a:t>
            </a:r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MX" sz="1900" dirty="0">
                <a:solidFill>
                  <a:schemeClr val="tx1"/>
                </a:solidFill>
              </a:rPr>
              <a:t>v) </a:t>
            </a:r>
            <a:r>
              <a:rPr lang="en-US" sz="1900" b="1" dirty="0">
                <a:solidFill>
                  <a:schemeClr val="tx1"/>
                </a:solidFill>
              </a:rPr>
              <a:t>Inform the IHB about the situation</a:t>
            </a:r>
            <a:r>
              <a:rPr lang="en-US" sz="1900" dirty="0">
                <a:solidFill>
                  <a:schemeClr val="tx1"/>
                </a:solidFill>
              </a:rPr>
              <a:t>, the actions taken and the need, if any, for external support;</a:t>
            </a:r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MX" sz="1900" dirty="0">
                <a:solidFill>
                  <a:schemeClr val="tx1"/>
                </a:solidFill>
              </a:rPr>
              <a:t>vi) </a:t>
            </a:r>
            <a:r>
              <a:rPr lang="en-US" sz="1900" b="1" dirty="0">
                <a:solidFill>
                  <a:schemeClr val="tx1"/>
                </a:solidFill>
              </a:rPr>
              <a:t>Control the progress</a:t>
            </a:r>
            <a:r>
              <a:rPr lang="en-US" sz="1900" dirty="0">
                <a:solidFill>
                  <a:schemeClr val="tx1"/>
                </a:solidFill>
              </a:rPr>
              <a:t> of the agreed actions in the area, keeping the Member States of the Region and the IHB informed in accordance with the above;</a:t>
            </a:r>
            <a:endParaRPr lang="es-ES" sz="1900" dirty="0">
              <a:solidFill>
                <a:schemeClr val="tx1"/>
              </a:solidFill>
            </a:endParaRPr>
          </a:p>
          <a:p>
            <a:pPr algn="just"/>
            <a:r>
              <a:rPr lang="es-MX" sz="1900" dirty="0">
                <a:solidFill>
                  <a:schemeClr val="tx1"/>
                </a:solidFill>
              </a:rPr>
              <a:t>vii) </a:t>
            </a:r>
            <a:r>
              <a:rPr lang="en-US" sz="1900" b="1" dirty="0">
                <a:solidFill>
                  <a:schemeClr val="tx1"/>
                </a:solidFill>
              </a:rPr>
              <a:t>Include</a:t>
            </a:r>
            <a:r>
              <a:rPr lang="en-US" sz="1900" dirty="0">
                <a:solidFill>
                  <a:schemeClr val="tx1"/>
                </a:solidFill>
              </a:rPr>
              <a:t> this point as a permanent item </a:t>
            </a:r>
            <a:r>
              <a:rPr lang="en-US" sz="1900" b="1" dirty="0">
                <a:solidFill>
                  <a:schemeClr val="tx1"/>
                </a:solidFill>
              </a:rPr>
              <a:t>on the agenda</a:t>
            </a:r>
            <a:r>
              <a:rPr lang="en-US" sz="1900" dirty="0">
                <a:solidFill>
                  <a:schemeClr val="tx1"/>
                </a:solidFill>
              </a:rPr>
              <a:t> of the </a:t>
            </a:r>
            <a:r>
              <a:rPr lang="en-US" sz="1900" dirty="0" smtClean="0">
                <a:solidFill>
                  <a:schemeClr val="tx1"/>
                </a:solidFill>
              </a:rPr>
              <a:t>RHC </a:t>
            </a:r>
            <a:r>
              <a:rPr lang="en-US" sz="1900" dirty="0">
                <a:solidFill>
                  <a:schemeClr val="tx1"/>
                </a:solidFill>
              </a:rPr>
              <a:t>meetings, to monitor the availability of the Commission to respond to disasters and </a:t>
            </a:r>
            <a:r>
              <a:rPr lang="en-US" sz="1900" b="1" dirty="0">
                <a:solidFill>
                  <a:schemeClr val="tx1"/>
                </a:solidFill>
              </a:rPr>
              <a:t>conduct regular practical exercises</a:t>
            </a:r>
            <a:r>
              <a:rPr lang="en-US" sz="1900" dirty="0">
                <a:solidFill>
                  <a:schemeClr val="tx1"/>
                </a:solidFill>
              </a:rPr>
              <a:t> to evaluate the procedures.</a:t>
            </a:r>
            <a:endParaRPr lang="en-GB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3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/>
          </a:bodyPr>
          <a:lstStyle/>
          <a:p>
            <a:r>
              <a:rPr lang="en-GB" smtClean="0"/>
              <a:t>Actions taken during the event</a:t>
            </a:r>
            <a:endParaRPr lang="en-GB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785786" y="2636912"/>
            <a:ext cx="8001056" cy="403244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On September 8, an email was sent with the first report in response to Hurricane Irma, proposing </a:t>
            </a:r>
            <a:r>
              <a:rPr lang="en-US" sz="2000" b="1" dirty="0" smtClean="0">
                <a:solidFill>
                  <a:schemeClr val="tx1"/>
                </a:solidFill>
              </a:rPr>
              <a:t>two requests</a:t>
            </a:r>
            <a:r>
              <a:rPr lang="en-US" sz="2000" dirty="0" smtClean="0">
                <a:solidFill>
                  <a:schemeClr val="tx1"/>
                </a:solidFill>
              </a:rPr>
              <a:t>, in order to prepare to provide support to the extent of the possibilities available to the Commission:</a:t>
            </a:r>
            <a:r>
              <a:rPr lang="es-ES" sz="2000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1.- </a:t>
            </a:r>
            <a:r>
              <a:rPr lang="en-US" sz="2000" dirty="0" smtClean="0">
                <a:solidFill>
                  <a:schemeClr val="tx1"/>
                </a:solidFill>
              </a:rPr>
              <a:t>The affected nations must indicate through their National Hydrographic Services (or equivalent) if and </a:t>
            </a:r>
            <a:r>
              <a:rPr lang="en-US" sz="2000" b="1" dirty="0" smtClean="0">
                <a:solidFill>
                  <a:schemeClr val="tx1"/>
                </a:solidFill>
              </a:rPr>
              <a:t>what type of hydrographic support is required</a:t>
            </a:r>
            <a:r>
              <a:rPr lang="en-US" sz="2000" dirty="0" smtClean="0">
                <a:solidFill>
                  <a:schemeClr val="tx1"/>
                </a:solidFill>
              </a:rPr>
              <a:t> for the recovery phase. Must indicate the purpose of the support that is being requested.</a:t>
            </a:r>
            <a:r>
              <a:rPr lang="es-ES" sz="2000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s-ES" sz="2000" dirty="0" smtClean="0">
                <a:solidFill>
                  <a:schemeClr val="tx1"/>
                </a:solidFill>
              </a:rPr>
              <a:t>2.- </a:t>
            </a:r>
            <a:r>
              <a:rPr lang="en-US" sz="2000" dirty="0" smtClean="0">
                <a:solidFill>
                  <a:schemeClr val="tx1"/>
                </a:solidFill>
              </a:rPr>
              <a:t>Members and Associate Members </a:t>
            </a:r>
            <a:r>
              <a:rPr lang="en-US" sz="2000" b="1" dirty="0" smtClean="0">
                <a:solidFill>
                  <a:schemeClr val="tx1"/>
                </a:solidFill>
              </a:rPr>
              <a:t>indicate the hydrographic capacity of aid in the area</a:t>
            </a:r>
            <a:r>
              <a:rPr lang="en-US" sz="2000" dirty="0" smtClean="0">
                <a:solidFill>
                  <a:schemeClr val="tx1"/>
                </a:solidFill>
              </a:rPr>
              <a:t> that, pending diplomatic approval or national policy and pending other complementary international actions, could be available.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>Actions taken during the event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568952" cy="306705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On September 12, the status of the situation was updated by sending the second report, where some updates and reports of activities were received from different Organizations: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UKHO update. </a:t>
            </a:r>
            <a:r>
              <a:rPr lang="en-US" sz="2000" dirty="0" smtClean="0">
                <a:solidFill>
                  <a:schemeClr val="tx1"/>
                </a:solidFill>
              </a:rPr>
              <a:t>On several operations carried out by UKHO, the royal navy and the ministry </a:t>
            </a:r>
            <a:r>
              <a:rPr lang="en-US" sz="2000" smtClean="0">
                <a:solidFill>
                  <a:schemeClr val="tx1"/>
                </a:solidFill>
              </a:rPr>
              <a:t>of defense on the MACHC area.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Netherlands did not have any demand for hydrographic </a:t>
            </a:r>
            <a:r>
              <a:rPr lang="en-US" sz="2000" dirty="0" smtClean="0">
                <a:solidFill>
                  <a:schemeClr val="tx1"/>
                </a:solidFill>
              </a:rPr>
              <a:t>assistance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Report of the Armed Forces of </a:t>
            </a:r>
            <a:r>
              <a:rPr lang="en-US" sz="2000" dirty="0" smtClean="0">
                <a:solidFill>
                  <a:schemeClr val="tx1"/>
                </a:solidFill>
              </a:rPr>
              <a:t>Brazil about action taken for humanitarian aid in Haiti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SHOM report. </a:t>
            </a:r>
            <a:r>
              <a:rPr lang="en-US" sz="2000" dirty="0" smtClean="0">
                <a:solidFill>
                  <a:schemeClr val="tx1"/>
                </a:solidFill>
              </a:rPr>
              <a:t>Relief </a:t>
            </a:r>
            <a:r>
              <a:rPr lang="en-US" sz="2000" dirty="0">
                <a:solidFill>
                  <a:schemeClr val="tx1"/>
                </a:solidFill>
              </a:rPr>
              <a:t>operations were provided by air and sea, without immediate hydrographic </a:t>
            </a:r>
            <a:r>
              <a:rPr lang="en-US" sz="2000" dirty="0" smtClean="0">
                <a:solidFill>
                  <a:schemeClr val="tx1"/>
                </a:solidFill>
              </a:rPr>
              <a:t>needs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NGA developed a support web page for Hurricane Irma that is available on the NGA World Wide Web page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C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Recommendations to improve the mechanisms in the MACHC</a:t>
            </a: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8001056" cy="3067056"/>
          </a:xfrm>
        </p:spPr>
        <p:txBody>
          <a:bodyPr>
            <a:normAutofit/>
          </a:bodyPr>
          <a:lstStyle/>
          <a:p>
            <a:r>
              <a:rPr lang="es-ES" dirty="0"/>
              <a:t> </a:t>
            </a:r>
          </a:p>
          <a:p>
            <a:pPr algn="just"/>
            <a:endParaRPr lang="en-GB" dirty="0"/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938186" y="3081334"/>
            <a:ext cx="8001056" cy="3067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contact information updated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Add additional contact information other ways of communication (email, </a:t>
            </a:r>
            <a:r>
              <a:rPr lang="en-US" dirty="0" err="1" smtClean="0">
                <a:solidFill>
                  <a:schemeClr val="tx1"/>
                </a:solidFill>
              </a:rPr>
              <a:t>whatsapp</a:t>
            </a:r>
            <a:r>
              <a:rPr lang="en-US" dirty="0" smtClean="0">
                <a:solidFill>
                  <a:schemeClr val="tx1"/>
                </a:solidFill>
              </a:rPr>
              <a:t>, radio satellite)  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354013" indent="-354013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Contact MACHC </a:t>
            </a:r>
            <a:r>
              <a:rPr lang="en-US" dirty="0">
                <a:solidFill>
                  <a:schemeClr val="tx1"/>
                </a:solidFill>
              </a:rPr>
              <a:t>chair</a:t>
            </a:r>
            <a:r>
              <a:rPr lang="en-US" dirty="0" smtClean="0">
                <a:solidFill>
                  <a:schemeClr val="tx1"/>
                </a:solidFill>
              </a:rPr>
              <a:t> in the case you need support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Open </a:t>
            </a:r>
            <a:r>
              <a:rPr lang="en-US" dirty="0" smtClean="0">
                <a:solidFill>
                  <a:schemeClr val="tx1"/>
                </a:solidFill>
              </a:rPr>
              <a:t>diplomatic channels 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347</Words>
  <Application>Microsoft Office PowerPoint</Application>
  <PresentationFormat>Presentación en pantalla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Lessons learned during chairing through natural disasters.</vt:lpstr>
      <vt:lpstr>Content</vt:lpstr>
      <vt:lpstr>Antecedents of the event</vt:lpstr>
      <vt:lpstr>Statutes of the MACHC</vt:lpstr>
      <vt:lpstr>Comments about IHO Response to disasters resolutions 1/2005 amended</vt:lpstr>
      <vt:lpstr>Comments about IHO Response to disasters resolutions 1/2005 amended</vt:lpstr>
      <vt:lpstr>Actions taken during the event</vt:lpstr>
      <vt:lpstr>Actions taken during the event</vt:lpstr>
      <vt:lpstr>Recommendations to improve the mechanisms in the MACHC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ASUNEXT</dc:creator>
  <cp:lastModifiedBy>Leonardo Tun Humbert</cp:lastModifiedBy>
  <cp:revision>124</cp:revision>
  <dcterms:created xsi:type="dcterms:W3CDTF">2018-11-20T22:49:41Z</dcterms:created>
  <dcterms:modified xsi:type="dcterms:W3CDTF">2018-11-27T14:58:08Z</dcterms:modified>
</cp:coreProperties>
</file>