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5" r:id="rId5"/>
    <p:sldId id="269" r:id="rId6"/>
    <p:sldId id="276" r:id="rId7"/>
    <p:sldId id="277" r:id="rId8"/>
    <p:sldId id="261" r:id="rId9"/>
    <p:sldId id="262" r:id="rId10"/>
    <p:sldId id="263" r:id="rId11"/>
    <p:sldId id="264" r:id="rId12"/>
    <p:sldId id="265" r:id="rId13"/>
    <p:sldId id="271" r:id="rId14"/>
    <p:sldId id="272" r:id="rId15"/>
    <p:sldId id="273" r:id="rId16"/>
    <p:sldId id="270" r:id="rId17"/>
    <p:sldId id="267" r:id="rId18"/>
    <p:sldId id="260" r:id="rId19"/>
    <p:sldId id="268" r:id="rId20"/>
    <p:sldId id="259" r:id="rId21"/>
    <p:sldId id="274" r:id="rId22"/>
    <p:sldId id="27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am Greenland" initials="AG"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varScale="1">
        <p:scale>
          <a:sx n="79" d="100"/>
          <a:sy n="79" d="100"/>
        </p:scale>
        <p:origin x="82" y="14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55D2ED-DECA-4708-AEBA-4249CAE4730E}" type="datetimeFigureOut">
              <a:rPr lang="en-US" smtClean="0"/>
              <a:t>11/21/2018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FE27C5-1557-4336-B642-273E8689693E}" type="slidenum">
              <a:rPr lang="en-US" smtClean="0"/>
              <a:t>‹#›</a:t>
            </a:fld>
            <a:endParaRPr lang="en-US"/>
          </a:p>
        </p:txBody>
      </p:sp>
    </p:spTree>
    <p:extLst>
      <p:ext uri="{BB962C8B-B14F-4D97-AF65-F5344CB8AC3E}">
        <p14:creationId xmlns:p14="http://schemas.microsoft.com/office/powerpoint/2010/main" val="1472226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55D2ED-DECA-4708-AEBA-4249CAE4730E}" type="datetimeFigureOut">
              <a:rPr lang="en-US" smtClean="0"/>
              <a:t>11/21/2018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FE27C5-1557-4336-B642-273E8689693E}" type="slidenum">
              <a:rPr lang="en-US" smtClean="0"/>
              <a:t>‹#›</a:t>
            </a:fld>
            <a:endParaRPr lang="en-US"/>
          </a:p>
        </p:txBody>
      </p:sp>
    </p:spTree>
    <p:extLst>
      <p:ext uri="{BB962C8B-B14F-4D97-AF65-F5344CB8AC3E}">
        <p14:creationId xmlns:p14="http://schemas.microsoft.com/office/powerpoint/2010/main" val="4233975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55D2ED-DECA-4708-AEBA-4249CAE4730E}" type="datetimeFigureOut">
              <a:rPr lang="en-US" smtClean="0"/>
              <a:t>11/21/2018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FE27C5-1557-4336-B642-273E8689693E}" type="slidenum">
              <a:rPr lang="en-US" smtClean="0"/>
              <a:t>‹#›</a:t>
            </a:fld>
            <a:endParaRPr lang="en-US"/>
          </a:p>
        </p:txBody>
      </p:sp>
    </p:spTree>
    <p:extLst>
      <p:ext uri="{BB962C8B-B14F-4D97-AF65-F5344CB8AC3E}">
        <p14:creationId xmlns:p14="http://schemas.microsoft.com/office/powerpoint/2010/main" val="643168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55D2ED-DECA-4708-AEBA-4249CAE4730E}" type="datetimeFigureOut">
              <a:rPr lang="en-US" smtClean="0"/>
              <a:t>11/21/2018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FE27C5-1557-4336-B642-273E8689693E}" type="slidenum">
              <a:rPr lang="en-US" smtClean="0"/>
              <a:t>‹#›</a:t>
            </a:fld>
            <a:endParaRPr lang="en-US"/>
          </a:p>
        </p:txBody>
      </p:sp>
    </p:spTree>
    <p:extLst>
      <p:ext uri="{BB962C8B-B14F-4D97-AF65-F5344CB8AC3E}">
        <p14:creationId xmlns:p14="http://schemas.microsoft.com/office/powerpoint/2010/main" val="2988514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55D2ED-DECA-4708-AEBA-4249CAE4730E}" type="datetimeFigureOut">
              <a:rPr lang="en-US" smtClean="0"/>
              <a:t>11/21/2018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FE27C5-1557-4336-B642-273E8689693E}" type="slidenum">
              <a:rPr lang="en-US" smtClean="0"/>
              <a:t>‹#›</a:t>
            </a:fld>
            <a:endParaRPr lang="en-US"/>
          </a:p>
        </p:txBody>
      </p:sp>
    </p:spTree>
    <p:extLst>
      <p:ext uri="{BB962C8B-B14F-4D97-AF65-F5344CB8AC3E}">
        <p14:creationId xmlns:p14="http://schemas.microsoft.com/office/powerpoint/2010/main" val="3617636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55D2ED-DECA-4708-AEBA-4249CAE4730E}" type="datetimeFigureOut">
              <a:rPr lang="en-US" smtClean="0"/>
              <a:t>11/21/2018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FE27C5-1557-4336-B642-273E8689693E}" type="slidenum">
              <a:rPr lang="en-US" smtClean="0"/>
              <a:t>‹#›</a:t>
            </a:fld>
            <a:endParaRPr lang="en-US"/>
          </a:p>
        </p:txBody>
      </p:sp>
    </p:spTree>
    <p:extLst>
      <p:ext uri="{BB962C8B-B14F-4D97-AF65-F5344CB8AC3E}">
        <p14:creationId xmlns:p14="http://schemas.microsoft.com/office/powerpoint/2010/main" val="138984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55D2ED-DECA-4708-AEBA-4249CAE4730E}" type="datetimeFigureOut">
              <a:rPr lang="en-US" smtClean="0"/>
              <a:t>11/21/2018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FE27C5-1557-4336-B642-273E8689693E}" type="slidenum">
              <a:rPr lang="en-US" smtClean="0"/>
              <a:t>‹#›</a:t>
            </a:fld>
            <a:endParaRPr lang="en-US"/>
          </a:p>
        </p:txBody>
      </p:sp>
    </p:spTree>
    <p:extLst>
      <p:ext uri="{BB962C8B-B14F-4D97-AF65-F5344CB8AC3E}">
        <p14:creationId xmlns:p14="http://schemas.microsoft.com/office/powerpoint/2010/main" val="3314217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55D2ED-DECA-4708-AEBA-4249CAE4730E}" type="datetimeFigureOut">
              <a:rPr lang="en-US" smtClean="0"/>
              <a:t>11/21/2018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FE27C5-1557-4336-B642-273E8689693E}" type="slidenum">
              <a:rPr lang="en-US" smtClean="0"/>
              <a:t>‹#›</a:t>
            </a:fld>
            <a:endParaRPr lang="en-US"/>
          </a:p>
        </p:txBody>
      </p:sp>
    </p:spTree>
    <p:extLst>
      <p:ext uri="{BB962C8B-B14F-4D97-AF65-F5344CB8AC3E}">
        <p14:creationId xmlns:p14="http://schemas.microsoft.com/office/powerpoint/2010/main" val="2431323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55D2ED-DECA-4708-AEBA-4249CAE4730E}" type="datetimeFigureOut">
              <a:rPr lang="en-US" smtClean="0"/>
              <a:t>11/21/2018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FE27C5-1557-4336-B642-273E8689693E}" type="slidenum">
              <a:rPr lang="en-US" smtClean="0"/>
              <a:t>‹#›</a:t>
            </a:fld>
            <a:endParaRPr lang="en-US"/>
          </a:p>
        </p:txBody>
      </p:sp>
    </p:spTree>
    <p:extLst>
      <p:ext uri="{BB962C8B-B14F-4D97-AF65-F5344CB8AC3E}">
        <p14:creationId xmlns:p14="http://schemas.microsoft.com/office/powerpoint/2010/main" val="1152684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55D2ED-DECA-4708-AEBA-4249CAE4730E}" type="datetimeFigureOut">
              <a:rPr lang="en-US" smtClean="0"/>
              <a:t>11/21/2018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FE27C5-1557-4336-B642-273E8689693E}" type="slidenum">
              <a:rPr lang="en-US" smtClean="0"/>
              <a:t>‹#›</a:t>
            </a:fld>
            <a:endParaRPr lang="en-US"/>
          </a:p>
        </p:txBody>
      </p:sp>
    </p:spTree>
    <p:extLst>
      <p:ext uri="{BB962C8B-B14F-4D97-AF65-F5344CB8AC3E}">
        <p14:creationId xmlns:p14="http://schemas.microsoft.com/office/powerpoint/2010/main" val="361739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55D2ED-DECA-4708-AEBA-4249CAE4730E}" type="datetimeFigureOut">
              <a:rPr lang="en-US" smtClean="0"/>
              <a:t>11/21/2018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FE27C5-1557-4336-B642-273E8689693E}" type="slidenum">
              <a:rPr lang="en-US" smtClean="0"/>
              <a:t>‹#›</a:t>
            </a:fld>
            <a:endParaRPr lang="en-US"/>
          </a:p>
        </p:txBody>
      </p:sp>
    </p:spTree>
    <p:extLst>
      <p:ext uri="{BB962C8B-B14F-4D97-AF65-F5344CB8AC3E}">
        <p14:creationId xmlns:p14="http://schemas.microsoft.com/office/powerpoint/2010/main" val="3332452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55D2ED-DECA-4708-AEBA-4249CAE4730E}" type="datetimeFigureOut">
              <a:rPr lang="en-US" smtClean="0"/>
              <a:t>11/21/2018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FE27C5-1557-4336-B642-273E8689693E}" type="slidenum">
              <a:rPr lang="en-US" smtClean="0"/>
              <a:t>‹#›</a:t>
            </a:fld>
            <a:endParaRPr lang="en-US"/>
          </a:p>
        </p:txBody>
      </p:sp>
    </p:spTree>
    <p:extLst>
      <p:ext uri="{BB962C8B-B14F-4D97-AF65-F5344CB8AC3E}">
        <p14:creationId xmlns:p14="http://schemas.microsoft.com/office/powerpoint/2010/main" val="13776735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10.bin"/><Relationship Id="rId5" Type="http://schemas.openxmlformats.org/officeDocument/2006/relationships/image" Target="../media/image4.pn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jpeg"/><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11.bin"/><Relationship Id="rId5" Type="http://schemas.openxmlformats.org/officeDocument/2006/relationships/image" Target="../media/image4.png"/><Relationship Id="rId4" Type="http://schemas.openxmlformats.org/officeDocument/2006/relationships/image" Target="../media/image5.jpeg"/><Relationship Id="rId9"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12.bin"/><Relationship Id="rId5" Type="http://schemas.openxmlformats.org/officeDocument/2006/relationships/image" Target="../media/image4.png"/><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13.bin"/><Relationship Id="rId5" Type="http://schemas.openxmlformats.org/officeDocument/2006/relationships/image" Target="../media/image4.png"/><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14.bin"/><Relationship Id="rId5" Type="http://schemas.openxmlformats.org/officeDocument/2006/relationships/image" Target="../media/image4.png"/><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15.bin"/><Relationship Id="rId5" Type="http://schemas.openxmlformats.org/officeDocument/2006/relationships/image" Target="../media/image4.png"/><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oleObject" Target="../embeddings/oleObject16.bin"/><Relationship Id="rId5" Type="http://schemas.openxmlformats.org/officeDocument/2006/relationships/image" Target="../media/image4.png"/><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2.jpeg"/><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oleObject" Target="../embeddings/oleObject17.bin"/><Relationship Id="rId5" Type="http://schemas.openxmlformats.org/officeDocument/2006/relationships/image" Target="../media/image4.png"/><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oleObject" Target="../embeddings/oleObject18.bin"/><Relationship Id="rId5" Type="http://schemas.openxmlformats.org/officeDocument/2006/relationships/image" Target="../media/image4.png"/><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oleObject" Target="../embeddings/oleObject19.bin"/><Relationship Id="rId5" Type="http://schemas.openxmlformats.org/officeDocument/2006/relationships/image" Target="../media/image4.pn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jpeg"/><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4.png"/><Relationship Id="rId4" Type="http://schemas.openxmlformats.org/officeDocument/2006/relationships/image" Target="../media/image5.jpeg"/><Relationship Id="rId9"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oleObject" Target="../embeddings/oleObject20.bin"/><Relationship Id="rId5" Type="http://schemas.openxmlformats.org/officeDocument/2006/relationships/image" Target="../media/image4.png"/><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oleObject" Target="../embeddings/oleObject21.bin"/><Relationship Id="rId5" Type="http://schemas.openxmlformats.org/officeDocument/2006/relationships/image" Target="../media/image4.png"/><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oleObject" Target="../embeddings/oleObject22.bin"/><Relationship Id="rId5" Type="http://schemas.openxmlformats.org/officeDocument/2006/relationships/image" Target="../media/image4.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image" Target="../media/image4.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image" Target="../media/image4.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image" Target="../media/image4.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8.png"/><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4.png"/><Relationship Id="rId5" Type="http://schemas.openxmlformats.org/officeDocument/2006/relationships/image" Target="../media/image5.jpe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jpeg"/><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7.bin"/><Relationship Id="rId5" Type="http://schemas.openxmlformats.org/officeDocument/2006/relationships/image" Target="../media/image4.pn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8.bin"/><Relationship Id="rId5" Type="http://schemas.openxmlformats.org/officeDocument/2006/relationships/image" Target="../media/image4.pn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jpeg"/><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9.bin"/><Relationship Id="rId5" Type="http://schemas.openxmlformats.org/officeDocument/2006/relationships/image" Target="../media/image4.pn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38250" y="2720051"/>
            <a:ext cx="9715500" cy="1361402"/>
          </a:xfrm>
        </p:spPr>
        <p:txBody>
          <a:bodyPr>
            <a:noAutofit/>
          </a:bodyPr>
          <a:lstStyle/>
          <a:p>
            <a:r>
              <a:rPr lang="en-US" sz="4000" b="1" dirty="0" smtClean="0"/>
              <a:t>The Standards of Competence for Hydrographic Surveyors and Nautical Cartographers</a:t>
            </a:r>
            <a:endParaRPr lang="en-US" sz="4000" b="1" dirty="0"/>
          </a:p>
        </p:txBody>
      </p:sp>
      <p:sp>
        <p:nvSpPr>
          <p:cNvPr id="3" name="Subtitle 2"/>
          <p:cNvSpPr>
            <a:spLocks noGrp="1"/>
          </p:cNvSpPr>
          <p:nvPr>
            <p:ph type="subTitle" idx="1"/>
          </p:nvPr>
        </p:nvSpPr>
        <p:spPr>
          <a:xfrm>
            <a:off x="1524000" y="4331243"/>
            <a:ext cx="9144000" cy="1655762"/>
          </a:xfrm>
        </p:spPr>
        <p:txBody>
          <a:bodyPr/>
          <a:lstStyle/>
          <a:p>
            <a:r>
              <a:rPr lang="en-US" dirty="0" smtClean="0"/>
              <a:t>Adam Greenland, IBSC </a:t>
            </a:r>
            <a:r>
              <a:rPr lang="en-US" dirty="0"/>
              <a:t>Chair and Keith Miller, IBSC Board Member</a:t>
            </a:r>
          </a:p>
          <a:p>
            <a:r>
              <a:rPr lang="en-US" dirty="0" smtClean="0"/>
              <a:t>(Presented by Alberto Costa Neves, IBSC Secretary)</a:t>
            </a:r>
            <a:endParaRPr lang="en-US" dirty="0"/>
          </a:p>
        </p:txBody>
      </p:sp>
      <p:pic>
        <p:nvPicPr>
          <p:cNvPr id="1026" name="Bild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6023" y="539186"/>
            <a:ext cx="1291601" cy="150053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027" name="Bild 2" descr="Beschreibung: Iho_cou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8800" y="539186"/>
            <a:ext cx="1136551" cy="1499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Bild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36186" y="539186"/>
            <a:ext cx="1874520" cy="1499616"/>
          </a:xfrm>
          <a:prstGeom prst="rect">
            <a:avLst/>
          </a:prstGeom>
          <a:solidFill>
            <a:schemeClr val="tx1"/>
          </a:solidFill>
          <a:ln>
            <a:noFill/>
          </a:ln>
        </p:spPr>
      </p:pic>
      <p:graphicFrame>
        <p:nvGraphicFramePr>
          <p:cNvPr id="4" name="Object 3"/>
          <p:cNvGraphicFramePr>
            <a:graphicFrameLocks noChangeAspect="1"/>
          </p:cNvGraphicFramePr>
          <p:nvPr>
            <p:extLst>
              <p:ext uri="{D42A27DB-BD31-4B8C-83A1-F6EECF244321}">
                <p14:modId xmlns:p14="http://schemas.microsoft.com/office/powerpoint/2010/main" val="3559079817"/>
              </p:ext>
            </p:extLst>
          </p:nvPr>
        </p:nvGraphicFramePr>
        <p:xfrm>
          <a:off x="10479851" y="539186"/>
          <a:ext cx="1518598" cy="1499616"/>
        </p:xfrm>
        <a:graphic>
          <a:graphicData uri="http://schemas.openxmlformats.org/presentationml/2006/ole">
            <mc:AlternateContent xmlns:mc="http://schemas.openxmlformats.org/markup-compatibility/2006">
              <mc:Choice xmlns:v="urn:schemas-microsoft-com:vml" Requires="v">
                <p:oleObj spid="_x0000_s1118" name="Bitmap Image" r:id="rId6" imgW="4428571" imgH="4382112" progId="Paint.Picture">
                  <p:embed/>
                </p:oleObj>
              </mc:Choice>
              <mc:Fallback>
                <p:oleObj name="Bitmap Image" r:id="rId6" imgW="4428571" imgH="4382112" progId="Paint.Picture">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79851" y="539186"/>
                        <a:ext cx="1518598" cy="14996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539127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250" y="1679112"/>
            <a:ext cx="11296649" cy="4721687"/>
          </a:xfrm>
        </p:spPr>
        <p:txBody>
          <a:bodyPr>
            <a:normAutofit/>
          </a:bodyPr>
          <a:lstStyle/>
          <a:p>
            <a:pPr marL="0" indent="0">
              <a:buNone/>
            </a:pPr>
            <a:r>
              <a:rPr lang="en-US" dirty="0" smtClean="0"/>
              <a:t>Used in education to express depth of learning.</a:t>
            </a:r>
            <a:endParaRPr lang="en-US" dirty="0"/>
          </a:p>
          <a:p>
            <a:r>
              <a:rPr lang="en-US" b="1" dirty="0" smtClean="0"/>
              <a:t>Remembering</a:t>
            </a:r>
            <a:r>
              <a:rPr lang="en-US" dirty="0" smtClean="0"/>
              <a:t> – Define, describe, identify, list, …...</a:t>
            </a:r>
            <a:endParaRPr lang="en-US" dirty="0"/>
          </a:p>
          <a:p>
            <a:r>
              <a:rPr lang="en-US" b="1" dirty="0" smtClean="0"/>
              <a:t>Understanding</a:t>
            </a:r>
            <a:r>
              <a:rPr lang="en-US" dirty="0" smtClean="0"/>
              <a:t> – Classify, report, discuss, demonstrate, …... </a:t>
            </a:r>
          </a:p>
          <a:p>
            <a:r>
              <a:rPr lang="en-US" b="1" dirty="0" smtClean="0"/>
              <a:t>Applying</a:t>
            </a:r>
            <a:r>
              <a:rPr lang="en-US" dirty="0" smtClean="0"/>
              <a:t> – Apply, prepare, produce, implement, ……..</a:t>
            </a:r>
          </a:p>
          <a:p>
            <a:r>
              <a:rPr lang="en-US" b="1" dirty="0" smtClean="0"/>
              <a:t>Analyzing</a:t>
            </a:r>
            <a:r>
              <a:rPr lang="en-US" dirty="0" smtClean="0"/>
              <a:t> – Analyze, classify, compare, examine, …..</a:t>
            </a:r>
          </a:p>
          <a:p>
            <a:r>
              <a:rPr lang="en-US" b="1" dirty="0" smtClean="0"/>
              <a:t>Evaluating</a:t>
            </a:r>
            <a:r>
              <a:rPr lang="en-US" dirty="0" smtClean="0"/>
              <a:t> – Assess, evaluate, justify, select, ….. </a:t>
            </a:r>
          </a:p>
          <a:p>
            <a:r>
              <a:rPr lang="en-US" b="1" dirty="0" smtClean="0"/>
              <a:t>Creating</a:t>
            </a:r>
            <a:r>
              <a:rPr lang="en-US" dirty="0" smtClean="0"/>
              <a:t> – Compose, design, develop, plan, …..</a:t>
            </a:r>
          </a:p>
          <a:p>
            <a:pPr marL="0" indent="0">
              <a:buNone/>
            </a:pPr>
            <a:r>
              <a:rPr lang="en-US" dirty="0" smtClean="0"/>
              <a:t>There is some overlap, ‘</a:t>
            </a:r>
            <a:r>
              <a:rPr lang="en-US" b="1" i="1" dirty="0" smtClean="0"/>
              <a:t>produce</a:t>
            </a:r>
            <a:r>
              <a:rPr lang="en-US" dirty="0" smtClean="0"/>
              <a:t>’ could be an application or a creation, ‘</a:t>
            </a:r>
            <a:r>
              <a:rPr lang="en-US" b="1" i="1" dirty="0" smtClean="0"/>
              <a:t>select</a:t>
            </a:r>
            <a:r>
              <a:rPr lang="en-US" dirty="0" smtClean="0"/>
              <a:t>’ could be considered as an application or at the depth of evaluation.</a:t>
            </a:r>
            <a:endParaRPr lang="en-US" dirty="0"/>
          </a:p>
        </p:txBody>
      </p:sp>
      <p:sp>
        <p:nvSpPr>
          <p:cNvPr id="8" name="Title 1"/>
          <p:cNvSpPr txBox="1">
            <a:spLocks/>
          </p:cNvSpPr>
          <p:nvPr/>
        </p:nvSpPr>
        <p:spPr>
          <a:xfrm>
            <a:off x="4827494" y="353550"/>
            <a:ext cx="451131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t>Bloom’s taxonomy </a:t>
            </a:r>
            <a:endParaRPr lang="en-US" b="1" dirty="0"/>
          </a:p>
        </p:txBody>
      </p:sp>
      <p:pic>
        <p:nvPicPr>
          <p:cNvPr id="9" name="Bild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509" y="539186"/>
            <a:ext cx="787079" cy="91440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0" name="Bild 2" descr="Beschreibung: Iho_cou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53878" y="559132"/>
            <a:ext cx="693019"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Bild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86187" y="559132"/>
            <a:ext cx="1143000" cy="914400"/>
          </a:xfrm>
          <a:prstGeom prst="rect">
            <a:avLst/>
          </a:prstGeom>
          <a:solidFill>
            <a:schemeClr val="tx1"/>
          </a:solidFill>
          <a:ln>
            <a:noFill/>
          </a:ln>
        </p:spPr>
      </p:pic>
      <p:graphicFrame>
        <p:nvGraphicFramePr>
          <p:cNvPr id="12" name="Object 11"/>
          <p:cNvGraphicFramePr>
            <a:graphicFrameLocks noChangeAspect="1"/>
          </p:cNvGraphicFramePr>
          <p:nvPr>
            <p:extLst>
              <p:ext uri="{D42A27DB-BD31-4B8C-83A1-F6EECF244321}">
                <p14:modId xmlns:p14="http://schemas.microsoft.com/office/powerpoint/2010/main" val="512517724"/>
              </p:ext>
            </p:extLst>
          </p:nvPr>
        </p:nvGraphicFramePr>
        <p:xfrm>
          <a:off x="10479851" y="539186"/>
          <a:ext cx="925974" cy="914400"/>
        </p:xfrm>
        <a:graphic>
          <a:graphicData uri="http://schemas.openxmlformats.org/presentationml/2006/ole">
            <mc:AlternateContent xmlns:mc="http://schemas.openxmlformats.org/markup-compatibility/2006">
              <mc:Choice xmlns:v="urn:schemas-microsoft-com:vml" Requires="v">
                <p:oleObj spid="_x0000_s8275" name="Bitmap Image" r:id="rId6" imgW="4428571" imgH="4382112" progId="Paint.Picture">
                  <p:embed/>
                </p:oleObj>
              </mc:Choice>
              <mc:Fallback>
                <p:oleObj name="Bitmap Image" r:id="rId6" imgW="4428571" imgH="4382112" progId="Paint.Picture">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79851" y="539186"/>
                        <a:ext cx="925974"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1541571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4825" y="1365570"/>
            <a:ext cx="10901000" cy="1107833"/>
          </a:xfrm>
        </p:spPr>
        <p:txBody>
          <a:bodyPr>
            <a:normAutofit/>
          </a:bodyPr>
          <a:lstStyle/>
          <a:p>
            <a:pPr marL="0" indent="0">
              <a:buNone/>
            </a:pPr>
            <a:r>
              <a:rPr lang="en-US" dirty="0" smtClean="0"/>
              <a:t>An indication of the expected level is provided within the element, which is described as Advanced (</a:t>
            </a:r>
            <a:r>
              <a:rPr lang="en-US" b="1" i="1" dirty="0" smtClean="0"/>
              <a:t>A</a:t>
            </a:r>
            <a:r>
              <a:rPr lang="en-US" dirty="0" smtClean="0"/>
              <a:t>), Intermediate (</a:t>
            </a:r>
            <a:r>
              <a:rPr lang="en-US" b="1" i="1" dirty="0" smtClean="0"/>
              <a:t>I</a:t>
            </a:r>
            <a:r>
              <a:rPr lang="en-US" dirty="0" smtClean="0"/>
              <a:t>), or Basic (</a:t>
            </a:r>
            <a:r>
              <a:rPr lang="en-US" b="1" i="1" dirty="0" smtClean="0"/>
              <a:t>B</a:t>
            </a:r>
            <a:r>
              <a:rPr lang="en-US" dirty="0" smtClean="0"/>
              <a:t>).</a:t>
            </a:r>
            <a:endParaRPr lang="en-US" dirty="0"/>
          </a:p>
        </p:txBody>
      </p:sp>
      <p:sp>
        <p:nvSpPr>
          <p:cNvPr id="8" name="Title 1"/>
          <p:cNvSpPr txBox="1">
            <a:spLocks/>
          </p:cNvSpPr>
          <p:nvPr/>
        </p:nvSpPr>
        <p:spPr>
          <a:xfrm>
            <a:off x="5170225" y="134475"/>
            <a:ext cx="416858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t>Guidance on level </a:t>
            </a:r>
            <a:endParaRPr lang="en-US" b="1" dirty="0"/>
          </a:p>
        </p:txBody>
      </p:sp>
      <p:pic>
        <p:nvPicPr>
          <p:cNvPr id="9" name="Bild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509" y="320111"/>
            <a:ext cx="787079" cy="91440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0" name="Bild 2" descr="Beschreibung: Iho_cou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53878" y="340057"/>
            <a:ext cx="693019"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Bild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86187" y="340057"/>
            <a:ext cx="1143000" cy="914400"/>
          </a:xfrm>
          <a:prstGeom prst="rect">
            <a:avLst/>
          </a:prstGeom>
          <a:solidFill>
            <a:schemeClr val="tx1"/>
          </a:solidFill>
          <a:ln>
            <a:noFill/>
          </a:ln>
        </p:spPr>
      </p:pic>
      <p:graphicFrame>
        <p:nvGraphicFramePr>
          <p:cNvPr id="12" name="Object 11"/>
          <p:cNvGraphicFramePr>
            <a:graphicFrameLocks noChangeAspect="1"/>
          </p:cNvGraphicFramePr>
          <p:nvPr>
            <p:extLst>
              <p:ext uri="{D42A27DB-BD31-4B8C-83A1-F6EECF244321}">
                <p14:modId xmlns:p14="http://schemas.microsoft.com/office/powerpoint/2010/main" val="1096444419"/>
              </p:ext>
            </p:extLst>
          </p:nvPr>
        </p:nvGraphicFramePr>
        <p:xfrm>
          <a:off x="10479851" y="320111"/>
          <a:ext cx="925974" cy="914400"/>
        </p:xfrm>
        <a:graphic>
          <a:graphicData uri="http://schemas.openxmlformats.org/presentationml/2006/ole">
            <mc:AlternateContent xmlns:mc="http://schemas.openxmlformats.org/markup-compatibility/2006">
              <mc:Choice xmlns:v="urn:schemas-microsoft-com:vml" Requires="v">
                <p:oleObj spid="_x0000_s9299" name="Bitmap Image" r:id="rId6" imgW="4428571" imgH="4382112" progId="Paint.Picture">
                  <p:embed/>
                </p:oleObj>
              </mc:Choice>
              <mc:Fallback>
                <p:oleObj name="Bitmap Image" r:id="rId6" imgW="4428571" imgH="4382112" progId="Paint.Picture">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79851" y="320111"/>
                        <a:ext cx="925974"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5" name="Picture 14"/>
          <p:cNvPicPr/>
          <p:nvPr/>
        </p:nvPicPr>
        <p:blipFill>
          <a:blip r:embed="rId8">
            <a:extLst>
              <a:ext uri="{28A0092B-C50C-407E-A947-70E740481C1C}">
                <a14:useLocalDpi xmlns:a14="http://schemas.microsoft.com/office/drawing/2010/main" val="0"/>
              </a:ext>
            </a:extLst>
          </a:blip>
          <a:srcRect/>
          <a:stretch>
            <a:fillRect/>
          </a:stretch>
        </p:blipFill>
        <p:spPr bwMode="auto">
          <a:xfrm>
            <a:off x="165100" y="2256157"/>
            <a:ext cx="5670550" cy="2622550"/>
          </a:xfrm>
          <a:prstGeom prst="rect">
            <a:avLst/>
          </a:prstGeom>
          <a:noFill/>
          <a:ln w="9525" cmpd="sng">
            <a:solidFill>
              <a:srgbClr val="000000"/>
            </a:solidFill>
            <a:miter lim="800000"/>
            <a:headEnd/>
            <a:tailEnd/>
          </a:ln>
          <a:effectLst/>
        </p:spPr>
      </p:pic>
      <p:sp>
        <p:nvSpPr>
          <p:cNvPr id="16" name="Content Placeholder 2"/>
          <p:cNvSpPr txBox="1">
            <a:spLocks/>
          </p:cNvSpPr>
          <p:nvPr/>
        </p:nvSpPr>
        <p:spPr>
          <a:xfrm>
            <a:off x="165099" y="4878707"/>
            <a:ext cx="11843125" cy="167449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t>While ‘</a:t>
            </a:r>
            <a:r>
              <a:rPr lang="en-US" i="1" dirty="0" smtClean="0"/>
              <a:t>describe</a:t>
            </a:r>
            <a:r>
              <a:rPr lang="en-US" dirty="0" smtClean="0"/>
              <a:t>’ and ‘</a:t>
            </a:r>
            <a:r>
              <a:rPr lang="en-US" i="1" dirty="0" smtClean="0"/>
              <a:t>relate</a:t>
            </a:r>
            <a:r>
              <a:rPr lang="en-US" dirty="0" smtClean="0"/>
              <a:t>’ used H1.4a are remembering and applying, but the principles on which they are based are advanced.</a:t>
            </a:r>
          </a:p>
          <a:p>
            <a:pPr marL="0" indent="0">
              <a:buFont typeface="Arial" panose="020B0604020202020204" pitchFamily="34" charset="0"/>
              <a:buNone/>
            </a:pPr>
            <a:r>
              <a:rPr lang="en-US" dirty="0" smtClean="0"/>
              <a:t>Similarly in elements C4.1a the verb ‘</a:t>
            </a:r>
            <a:r>
              <a:rPr lang="en-US" i="1" dirty="0" smtClean="0"/>
              <a:t>outline</a:t>
            </a:r>
            <a:r>
              <a:rPr lang="en-US" dirty="0" smtClean="0"/>
              <a:t>’ alone implies remembering, but to achieve this in context of the content the level is considered as intermediate. </a:t>
            </a:r>
            <a:endParaRPr lang="en-US" dirty="0"/>
          </a:p>
        </p:txBody>
      </p:sp>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84514" y="2465606"/>
            <a:ext cx="5819775" cy="2028825"/>
          </a:xfrm>
          <a:prstGeom prst="rect">
            <a:avLst/>
          </a:prstGeom>
        </p:spPr>
      </p:pic>
    </p:spTree>
    <p:extLst>
      <p:ext uri="{BB962C8B-B14F-4D97-AF65-F5344CB8AC3E}">
        <p14:creationId xmlns:p14="http://schemas.microsoft.com/office/powerpoint/2010/main" val="24567033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4715" y="4102385"/>
            <a:ext cx="11605932" cy="2235662"/>
          </a:xfrm>
        </p:spPr>
        <p:txBody>
          <a:bodyPr>
            <a:normAutofit/>
          </a:bodyPr>
          <a:lstStyle/>
          <a:p>
            <a:pPr marL="0" indent="0">
              <a:buNone/>
            </a:pPr>
            <a:r>
              <a:rPr lang="en-US" dirty="0" smtClean="0"/>
              <a:t>A typical Masters program at a University might contain 70 learning outcomes, these are all academic.</a:t>
            </a:r>
          </a:p>
          <a:p>
            <a:pPr marL="0" indent="0">
              <a:buNone/>
            </a:pPr>
            <a:r>
              <a:rPr lang="en-US" dirty="0" smtClean="0"/>
              <a:t>Competencies cover both academic knowledge and practical skills, many of the skills based learning outcomes in the standards require short delivery time and may be integrated within practical learning tasks.</a:t>
            </a:r>
          </a:p>
        </p:txBody>
      </p:sp>
      <p:sp>
        <p:nvSpPr>
          <p:cNvPr id="8" name="Title 1"/>
          <p:cNvSpPr txBox="1">
            <a:spLocks/>
          </p:cNvSpPr>
          <p:nvPr/>
        </p:nvSpPr>
        <p:spPr>
          <a:xfrm>
            <a:off x="4368477" y="353550"/>
            <a:ext cx="497033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t>Number of outcomes </a:t>
            </a:r>
            <a:endParaRPr lang="en-US" b="1" dirty="0"/>
          </a:p>
        </p:txBody>
      </p:sp>
      <p:pic>
        <p:nvPicPr>
          <p:cNvPr id="9" name="Bild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509" y="539186"/>
            <a:ext cx="787079" cy="91440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0" name="Bild 2" descr="Beschreibung: Iho_cou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53878" y="559132"/>
            <a:ext cx="693019"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Bild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86187" y="559132"/>
            <a:ext cx="1143000" cy="914400"/>
          </a:xfrm>
          <a:prstGeom prst="rect">
            <a:avLst/>
          </a:prstGeom>
          <a:solidFill>
            <a:schemeClr val="tx1"/>
          </a:solidFill>
          <a:ln>
            <a:noFill/>
          </a:ln>
        </p:spPr>
      </p:pic>
      <p:graphicFrame>
        <p:nvGraphicFramePr>
          <p:cNvPr id="12" name="Object 11"/>
          <p:cNvGraphicFramePr>
            <a:graphicFrameLocks noChangeAspect="1"/>
          </p:cNvGraphicFramePr>
          <p:nvPr>
            <p:extLst>
              <p:ext uri="{D42A27DB-BD31-4B8C-83A1-F6EECF244321}">
                <p14:modId xmlns:p14="http://schemas.microsoft.com/office/powerpoint/2010/main" val="512517724"/>
              </p:ext>
            </p:extLst>
          </p:nvPr>
        </p:nvGraphicFramePr>
        <p:xfrm>
          <a:off x="10479851" y="539186"/>
          <a:ext cx="925974" cy="914400"/>
        </p:xfrm>
        <a:graphic>
          <a:graphicData uri="http://schemas.openxmlformats.org/presentationml/2006/ole">
            <mc:AlternateContent xmlns:mc="http://schemas.openxmlformats.org/markup-compatibility/2006">
              <mc:Choice xmlns:v="urn:schemas-microsoft-com:vml" Requires="v">
                <p:oleObj spid="_x0000_s10321" name="Bitmap Image" r:id="rId6" imgW="4428571" imgH="4382112" progId="Paint.Picture">
                  <p:embed/>
                </p:oleObj>
              </mc:Choice>
              <mc:Fallback>
                <p:oleObj name="Bitmap Image" r:id="rId6" imgW="4428571" imgH="4382112" progId="Paint.Picture">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79851" y="539186"/>
                        <a:ext cx="925974"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Table 1"/>
          <p:cNvGraphicFramePr>
            <a:graphicFrameLocks noGrp="1"/>
          </p:cNvGraphicFramePr>
          <p:nvPr>
            <p:extLst>
              <p:ext uri="{D42A27DB-BD31-4B8C-83A1-F6EECF244321}">
                <p14:modId xmlns:p14="http://schemas.microsoft.com/office/powerpoint/2010/main" val="1232588989"/>
              </p:ext>
            </p:extLst>
          </p:nvPr>
        </p:nvGraphicFramePr>
        <p:xfrm>
          <a:off x="4248150" y="1679113"/>
          <a:ext cx="5743575" cy="2000250"/>
        </p:xfrm>
        <a:graphic>
          <a:graphicData uri="http://schemas.openxmlformats.org/drawingml/2006/table">
            <a:tbl>
              <a:tblPr firstRow="1" firstCol="1" bandRow="1" bandCol="1">
                <a:tableStyleId>{5C22544A-7EE6-4342-B048-85BDC9FD1C3A}</a:tableStyleId>
              </a:tblPr>
              <a:tblGrid>
                <a:gridCol w="2200319"/>
                <a:gridCol w="954492"/>
                <a:gridCol w="856506"/>
                <a:gridCol w="866129"/>
                <a:gridCol w="866129"/>
              </a:tblGrid>
              <a:tr h="285750">
                <a:tc>
                  <a:txBody>
                    <a:bodyPr/>
                    <a:lstStyle/>
                    <a:p>
                      <a:pPr marL="0" marR="0" algn="ctr">
                        <a:lnSpc>
                          <a:spcPct val="107000"/>
                        </a:lnSpc>
                        <a:spcBef>
                          <a:spcPts val="0"/>
                        </a:spcBef>
                        <a:spcAft>
                          <a:spcPts val="0"/>
                        </a:spcAft>
                      </a:pPr>
                      <a:r>
                        <a:rPr lang="en-US" sz="1600" dirty="0">
                          <a:effectLst/>
                        </a:rPr>
                        <a:t>Subject type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S-5B</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S-5A</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S-8B</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S-8A</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5750">
                <a:tc>
                  <a:txBody>
                    <a:bodyPr/>
                    <a:lstStyle/>
                    <a:p>
                      <a:pPr marL="0" marR="0" algn="just">
                        <a:lnSpc>
                          <a:spcPct val="107000"/>
                        </a:lnSpc>
                        <a:spcBef>
                          <a:spcPts val="0"/>
                        </a:spcBef>
                        <a:spcAft>
                          <a:spcPts val="0"/>
                        </a:spcAft>
                      </a:pPr>
                      <a:r>
                        <a:rPr lang="en-US" sz="1600" dirty="0">
                          <a:effectLst/>
                        </a:rPr>
                        <a:t>Basic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49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62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34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38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5750">
                <a:tc>
                  <a:txBody>
                    <a:bodyPr/>
                    <a:lstStyle/>
                    <a:p>
                      <a:pPr marL="0" marR="0" algn="just">
                        <a:lnSpc>
                          <a:spcPct val="107000"/>
                        </a:lnSpc>
                        <a:spcBef>
                          <a:spcPts val="0"/>
                        </a:spcBef>
                        <a:spcAft>
                          <a:spcPts val="0"/>
                        </a:spcAft>
                      </a:pPr>
                      <a:r>
                        <a:rPr lang="en-US" sz="1600" dirty="0">
                          <a:effectLst/>
                        </a:rPr>
                        <a:t>Foundation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49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35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5750">
                <a:tc>
                  <a:txBody>
                    <a:bodyPr/>
                    <a:lstStyle/>
                    <a:p>
                      <a:pPr marL="0" marR="0" algn="just">
                        <a:lnSpc>
                          <a:spcPct val="107000"/>
                        </a:lnSpc>
                        <a:spcBef>
                          <a:spcPts val="0"/>
                        </a:spcBef>
                        <a:spcAft>
                          <a:spcPts val="0"/>
                        </a:spcAft>
                      </a:pPr>
                      <a:r>
                        <a:rPr lang="en-US" sz="1600">
                          <a:effectLst/>
                        </a:rPr>
                        <a:t>Essential</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118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191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5750">
                <a:tc>
                  <a:txBody>
                    <a:bodyPr/>
                    <a:lstStyle/>
                    <a:p>
                      <a:pPr marL="0" marR="0" algn="just">
                        <a:lnSpc>
                          <a:spcPct val="107000"/>
                        </a:lnSpc>
                        <a:spcBef>
                          <a:spcPts val="0"/>
                        </a:spcBef>
                        <a:spcAft>
                          <a:spcPts val="0"/>
                        </a:spcAft>
                      </a:pPr>
                      <a:r>
                        <a:rPr lang="en-US" sz="1600">
                          <a:effectLst/>
                        </a:rPr>
                        <a:t>Cartographic Science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164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5750">
                <a:tc>
                  <a:txBody>
                    <a:bodyPr/>
                    <a:lstStyle/>
                    <a:p>
                      <a:pPr marL="0" marR="0" algn="just">
                        <a:lnSpc>
                          <a:spcPct val="107000"/>
                        </a:lnSpc>
                        <a:spcBef>
                          <a:spcPts val="0"/>
                        </a:spcBef>
                        <a:spcAft>
                          <a:spcPts val="0"/>
                        </a:spcAft>
                      </a:pPr>
                      <a:r>
                        <a:rPr lang="en-US" sz="1600">
                          <a:effectLst/>
                        </a:rPr>
                        <a:t>Hydrographic Science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169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5750">
                <a:tc>
                  <a:txBody>
                    <a:bodyPr/>
                    <a:lstStyle/>
                    <a:p>
                      <a:pPr marL="0" marR="0" algn="just">
                        <a:lnSpc>
                          <a:spcPct val="107000"/>
                        </a:lnSpc>
                        <a:spcBef>
                          <a:spcPts val="0"/>
                        </a:spcBef>
                        <a:spcAft>
                          <a:spcPts val="0"/>
                        </a:spcAft>
                      </a:pPr>
                      <a:r>
                        <a:rPr lang="en-US" sz="1600">
                          <a:effectLst/>
                        </a:rPr>
                        <a:t>TOTAL</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167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280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225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237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1157345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5324" y="1764837"/>
            <a:ext cx="10827601" cy="4855037"/>
          </a:xfrm>
        </p:spPr>
        <p:txBody>
          <a:bodyPr>
            <a:normAutofit fontScale="85000" lnSpcReduction="10000"/>
          </a:bodyPr>
          <a:lstStyle/>
          <a:p>
            <a:pPr marL="0" indent="0">
              <a:buNone/>
            </a:pPr>
            <a:r>
              <a:rPr lang="en-US" dirty="0" smtClean="0"/>
              <a:t>Example skills based learning outcomes from S-5A:</a:t>
            </a:r>
          </a:p>
          <a:p>
            <a:r>
              <a:rPr lang="en-US" dirty="0" smtClean="0"/>
              <a:t>B4.9 - </a:t>
            </a:r>
            <a:r>
              <a:rPr lang="en-US" i="1" dirty="0" smtClean="0"/>
              <a:t>Specify </a:t>
            </a:r>
            <a:r>
              <a:rPr lang="en-US" i="1" dirty="0"/>
              <a:t>procedures for </a:t>
            </a:r>
            <a:r>
              <a:rPr lang="en-US" i="1" dirty="0" smtClean="0"/>
              <a:t>deployment </a:t>
            </a:r>
            <a:r>
              <a:rPr lang="en-US" i="1" dirty="0"/>
              <a:t>and </a:t>
            </a:r>
            <a:r>
              <a:rPr lang="en-US" i="1" dirty="0" smtClean="0"/>
              <a:t>recovery </a:t>
            </a:r>
            <a:r>
              <a:rPr lang="en-US" i="1" dirty="0"/>
              <a:t>of oceanographic and </a:t>
            </a:r>
            <a:r>
              <a:rPr lang="en-US" i="1" dirty="0" smtClean="0"/>
              <a:t>hydrographic </a:t>
            </a:r>
            <a:r>
              <a:rPr lang="en-US" i="1" dirty="0"/>
              <a:t>equipment</a:t>
            </a:r>
            <a:r>
              <a:rPr lang="en-US" dirty="0" smtClean="0"/>
              <a:t>. Students must be involved in equipment deployment and mobilization, this should not be done by technical support staff.</a:t>
            </a:r>
          </a:p>
          <a:p>
            <a:r>
              <a:rPr lang="en-US" dirty="0" smtClean="0"/>
              <a:t>F1.3e - </a:t>
            </a:r>
            <a:r>
              <a:rPr lang="en-US" i="1" dirty="0" smtClean="0"/>
              <a:t>Relate </a:t>
            </a:r>
            <a:r>
              <a:rPr lang="en-US" i="1" dirty="0"/>
              <a:t>historical surveys to legacy </a:t>
            </a:r>
            <a:r>
              <a:rPr lang="en-US" i="1" dirty="0" smtClean="0"/>
              <a:t>positioning </a:t>
            </a:r>
            <a:r>
              <a:rPr lang="en-US" i="1" dirty="0"/>
              <a:t>systems</a:t>
            </a:r>
            <a:r>
              <a:rPr lang="en-US" dirty="0" smtClean="0"/>
              <a:t>. Awareness that GNSS has not always existed, that historical data will not have the same accuracy that is available today.</a:t>
            </a:r>
          </a:p>
          <a:p>
            <a:r>
              <a:rPr lang="en-US" dirty="0" smtClean="0"/>
              <a:t>H2.1e - </a:t>
            </a:r>
            <a:r>
              <a:rPr lang="en-US" i="1" dirty="0" smtClean="0"/>
              <a:t>Use </a:t>
            </a:r>
            <a:r>
              <a:rPr lang="en-US" i="1" dirty="0"/>
              <a:t>the sound speed profile to compute </a:t>
            </a:r>
            <a:r>
              <a:rPr lang="en-US" i="1" dirty="0" smtClean="0"/>
              <a:t>the </a:t>
            </a:r>
            <a:r>
              <a:rPr lang="en-US" i="1" dirty="0"/>
              <a:t>path of </a:t>
            </a:r>
            <a:r>
              <a:rPr lang="en-US" i="1" dirty="0" smtClean="0"/>
              <a:t>sound </a:t>
            </a:r>
            <a:r>
              <a:rPr lang="en-US" i="1" dirty="0"/>
              <a:t>ray through the water </a:t>
            </a:r>
            <a:r>
              <a:rPr lang="en-US" i="1" dirty="0" smtClean="0"/>
              <a:t>column</a:t>
            </a:r>
            <a:r>
              <a:rPr lang="en-US" dirty="0" smtClean="0"/>
              <a:t>. A detailed task that each student must perform.</a:t>
            </a:r>
          </a:p>
          <a:p>
            <a:r>
              <a:rPr lang="en-US" dirty="0" smtClean="0"/>
              <a:t>H2.4b - </a:t>
            </a:r>
            <a:r>
              <a:rPr lang="en-US" i="1" dirty="0" smtClean="0"/>
              <a:t>Tune </a:t>
            </a:r>
            <a:r>
              <a:rPr lang="en-US" i="1" dirty="0"/>
              <a:t>acoustic parameters </a:t>
            </a:r>
            <a:r>
              <a:rPr lang="en-US" i="1" dirty="0" smtClean="0"/>
              <a:t>on-line </a:t>
            </a:r>
            <a:r>
              <a:rPr lang="en-US" i="1" dirty="0"/>
              <a:t>for </a:t>
            </a:r>
            <a:r>
              <a:rPr lang="en-US" i="1" dirty="0" smtClean="0"/>
              <a:t>depth and</a:t>
            </a:r>
            <a:r>
              <a:rPr lang="en-US" i="1" dirty="0"/>
              <a:t> </a:t>
            </a:r>
            <a:r>
              <a:rPr lang="en-US" i="1" dirty="0" smtClean="0"/>
              <a:t>backscatter</a:t>
            </a:r>
            <a:r>
              <a:rPr lang="en-US" dirty="0" smtClean="0"/>
              <a:t>. Can only be </a:t>
            </a:r>
            <a:r>
              <a:rPr lang="en-US" dirty="0"/>
              <a:t>a</a:t>
            </a:r>
            <a:r>
              <a:rPr lang="en-US" dirty="0" smtClean="0"/>
              <a:t>chieved through hands on practical work.</a:t>
            </a:r>
          </a:p>
          <a:p>
            <a:pPr marL="0" indent="0">
              <a:buNone/>
            </a:pPr>
            <a:r>
              <a:rPr lang="en-US" dirty="0" smtClean="0"/>
              <a:t>Competencies cover academic requirements and include core skills that a Category A surveyor must have demonstrated, these typically form an integral part of practical work, hence more learning outcomes exist than expected of an academic program.</a:t>
            </a:r>
            <a:endParaRPr lang="en-US" dirty="0"/>
          </a:p>
          <a:p>
            <a:endParaRPr lang="en-US" dirty="0"/>
          </a:p>
          <a:p>
            <a:endParaRPr lang="en-US" dirty="0"/>
          </a:p>
          <a:p>
            <a:endParaRPr lang="en-US" dirty="0"/>
          </a:p>
        </p:txBody>
      </p:sp>
      <p:sp>
        <p:nvSpPr>
          <p:cNvPr id="8" name="Title 1"/>
          <p:cNvSpPr txBox="1">
            <a:spLocks/>
          </p:cNvSpPr>
          <p:nvPr/>
        </p:nvSpPr>
        <p:spPr>
          <a:xfrm>
            <a:off x="4368477" y="353550"/>
            <a:ext cx="497033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t>Types of outcomes </a:t>
            </a:r>
            <a:endParaRPr lang="en-US" b="1" dirty="0"/>
          </a:p>
        </p:txBody>
      </p:sp>
      <p:pic>
        <p:nvPicPr>
          <p:cNvPr id="9" name="Bild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509" y="539186"/>
            <a:ext cx="787079" cy="91440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0" name="Bild 2" descr="Beschreibung: Iho_cou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53878" y="559132"/>
            <a:ext cx="693019"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Bild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86187" y="559132"/>
            <a:ext cx="1143000" cy="914400"/>
          </a:xfrm>
          <a:prstGeom prst="rect">
            <a:avLst/>
          </a:prstGeom>
          <a:solidFill>
            <a:schemeClr val="tx1"/>
          </a:solidFill>
          <a:ln>
            <a:noFill/>
          </a:ln>
        </p:spPr>
      </p:pic>
      <p:graphicFrame>
        <p:nvGraphicFramePr>
          <p:cNvPr id="12" name="Object 11"/>
          <p:cNvGraphicFramePr>
            <a:graphicFrameLocks noChangeAspect="1"/>
          </p:cNvGraphicFramePr>
          <p:nvPr>
            <p:extLst>
              <p:ext uri="{D42A27DB-BD31-4B8C-83A1-F6EECF244321}">
                <p14:modId xmlns:p14="http://schemas.microsoft.com/office/powerpoint/2010/main" val="512517724"/>
              </p:ext>
            </p:extLst>
          </p:nvPr>
        </p:nvGraphicFramePr>
        <p:xfrm>
          <a:off x="10479851" y="539186"/>
          <a:ext cx="925974" cy="914400"/>
        </p:xfrm>
        <a:graphic>
          <a:graphicData uri="http://schemas.openxmlformats.org/presentationml/2006/ole">
            <mc:AlternateContent xmlns:mc="http://schemas.openxmlformats.org/markup-compatibility/2006">
              <mc:Choice xmlns:v="urn:schemas-microsoft-com:vml" Requires="v">
                <p:oleObj spid="_x0000_s16422" name="Bitmap Image" r:id="rId6" imgW="4428571" imgH="4382112" progId="Paint.Picture">
                  <p:embed/>
                </p:oleObj>
              </mc:Choice>
              <mc:Fallback>
                <p:oleObj name="Bitmap Image" r:id="rId6" imgW="4428571" imgH="4382112" progId="Paint.Picture">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79851" y="539186"/>
                        <a:ext cx="925974"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362445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5324" y="1764838"/>
            <a:ext cx="11480426" cy="4483562"/>
          </a:xfrm>
        </p:spPr>
        <p:txBody>
          <a:bodyPr>
            <a:normAutofit lnSpcReduction="10000"/>
          </a:bodyPr>
          <a:lstStyle/>
          <a:p>
            <a:pPr marL="0" indent="0">
              <a:buNone/>
            </a:pPr>
            <a:r>
              <a:rPr lang="en-US" dirty="0" smtClean="0"/>
              <a:t>Guidelines that accompany the Standards specify:</a:t>
            </a:r>
          </a:p>
          <a:p>
            <a:r>
              <a:rPr lang="en-US" b="1" dirty="0" smtClean="0"/>
              <a:t>Maximum</a:t>
            </a:r>
            <a:r>
              <a:rPr lang="en-US" dirty="0" smtClean="0"/>
              <a:t> - The </a:t>
            </a:r>
            <a:r>
              <a:rPr lang="en-US" dirty="0"/>
              <a:t>time frame over </a:t>
            </a:r>
            <a:r>
              <a:rPr lang="en-US" dirty="0" smtClean="0"/>
              <a:t>which </a:t>
            </a:r>
            <a:r>
              <a:rPr lang="en-US" dirty="0"/>
              <a:t>an </a:t>
            </a:r>
            <a:r>
              <a:rPr lang="en-US" dirty="0" smtClean="0"/>
              <a:t>individual </a:t>
            </a:r>
            <a:r>
              <a:rPr lang="en-US" dirty="0"/>
              <a:t>studies towards a </a:t>
            </a:r>
            <a:r>
              <a:rPr lang="en-US" dirty="0" smtClean="0"/>
              <a:t>recognized program </a:t>
            </a:r>
            <a:r>
              <a:rPr lang="en-US" dirty="0"/>
              <a:t>cannot be more than five </a:t>
            </a:r>
            <a:r>
              <a:rPr lang="en-US" dirty="0" smtClean="0"/>
              <a:t>(</a:t>
            </a:r>
            <a:r>
              <a:rPr lang="en-US" dirty="0"/>
              <a:t>5) years for a </a:t>
            </a:r>
            <a:r>
              <a:rPr lang="en-US" dirty="0" smtClean="0"/>
              <a:t>Category "B</a:t>
            </a:r>
            <a:r>
              <a:rPr lang="en-US" dirty="0"/>
              <a:t>" </a:t>
            </a:r>
            <a:r>
              <a:rPr lang="en-US" dirty="0" smtClean="0"/>
              <a:t>Program </a:t>
            </a:r>
            <a:r>
              <a:rPr lang="en-US" dirty="0"/>
              <a:t>and no more than six (6) years for a </a:t>
            </a:r>
            <a:r>
              <a:rPr lang="en-US" dirty="0" smtClean="0"/>
              <a:t>Category "A</a:t>
            </a:r>
            <a:r>
              <a:rPr lang="en-US" dirty="0"/>
              <a:t>" </a:t>
            </a:r>
            <a:r>
              <a:rPr lang="en-US" dirty="0" smtClean="0"/>
              <a:t>Program.</a:t>
            </a:r>
          </a:p>
          <a:p>
            <a:r>
              <a:rPr lang="en-US" b="1" dirty="0" smtClean="0"/>
              <a:t>Minimum</a:t>
            </a:r>
            <a:r>
              <a:rPr lang="en-US" dirty="0" smtClean="0"/>
              <a:t> - In </a:t>
            </a:r>
            <a:r>
              <a:rPr lang="en-US" dirty="0"/>
              <a:t>the experience of the Board</a:t>
            </a:r>
            <a:r>
              <a:rPr lang="en-US"/>
              <a:t>, </a:t>
            </a:r>
            <a:r>
              <a:rPr lang="en-US" smtClean="0"/>
              <a:t>for </a:t>
            </a:r>
            <a:r>
              <a:rPr lang="en-US" dirty="0" smtClean="0"/>
              <a:t>a program (</a:t>
            </a:r>
            <a:r>
              <a:rPr lang="en-US" dirty="0"/>
              <a:t>without exemptions sought) delivered </a:t>
            </a:r>
            <a:r>
              <a:rPr lang="en-US" dirty="0" smtClean="0"/>
              <a:t>full-time </a:t>
            </a:r>
            <a:r>
              <a:rPr lang="en-US" dirty="0"/>
              <a:t>in a continuous manner </a:t>
            </a:r>
            <a:r>
              <a:rPr lang="en-US" dirty="0" smtClean="0"/>
              <a:t>an expected minimum time </a:t>
            </a:r>
            <a:r>
              <a:rPr lang="en-US" dirty="0"/>
              <a:t>frame </a:t>
            </a:r>
            <a:r>
              <a:rPr lang="en-US" dirty="0" smtClean="0"/>
              <a:t>is.</a:t>
            </a:r>
          </a:p>
          <a:p>
            <a:pPr lvl="1"/>
            <a:r>
              <a:rPr lang="en-US" dirty="0" smtClean="0"/>
              <a:t>At Category "B", twenty </a:t>
            </a:r>
            <a:r>
              <a:rPr lang="en-US" dirty="0"/>
              <a:t>four (24) </a:t>
            </a:r>
            <a:r>
              <a:rPr lang="en-US" dirty="0" smtClean="0"/>
              <a:t>weeks including </a:t>
            </a:r>
            <a:r>
              <a:rPr lang="en-US" dirty="0"/>
              <a:t>the final </a:t>
            </a:r>
            <a:r>
              <a:rPr lang="en-US" dirty="0" smtClean="0"/>
              <a:t>project.</a:t>
            </a:r>
          </a:p>
          <a:p>
            <a:pPr lvl="1"/>
            <a:r>
              <a:rPr lang="en-US" dirty="0"/>
              <a:t>At </a:t>
            </a:r>
            <a:r>
              <a:rPr lang="en-US" dirty="0" smtClean="0"/>
              <a:t>Category "A", forty </a:t>
            </a:r>
            <a:r>
              <a:rPr lang="en-US" dirty="0"/>
              <a:t>(40) </a:t>
            </a:r>
            <a:r>
              <a:rPr lang="en-US" dirty="0" smtClean="0"/>
              <a:t>weeks, </a:t>
            </a:r>
            <a:r>
              <a:rPr lang="en-US" dirty="0"/>
              <a:t>including the final </a:t>
            </a:r>
            <a:r>
              <a:rPr lang="en-US" dirty="0" smtClean="0"/>
              <a:t>project.</a:t>
            </a:r>
          </a:p>
          <a:p>
            <a:r>
              <a:rPr lang="en-US" dirty="0" smtClean="0"/>
              <a:t>Students are expected to be engaged for 50 to 60 hours per week over this duration to include lectures, practical work and guided study.</a:t>
            </a:r>
            <a:endParaRPr lang="en-US" dirty="0"/>
          </a:p>
          <a:p>
            <a:endParaRPr lang="en-US" dirty="0"/>
          </a:p>
          <a:p>
            <a:endParaRPr lang="en-US" dirty="0"/>
          </a:p>
        </p:txBody>
      </p:sp>
      <p:sp>
        <p:nvSpPr>
          <p:cNvPr id="8" name="Title 1"/>
          <p:cNvSpPr txBox="1">
            <a:spLocks/>
          </p:cNvSpPr>
          <p:nvPr/>
        </p:nvSpPr>
        <p:spPr>
          <a:xfrm>
            <a:off x="4368477" y="353550"/>
            <a:ext cx="497033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t>Program duration </a:t>
            </a:r>
            <a:endParaRPr lang="en-US" b="1" dirty="0"/>
          </a:p>
        </p:txBody>
      </p:sp>
      <p:pic>
        <p:nvPicPr>
          <p:cNvPr id="9" name="Bild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509" y="539186"/>
            <a:ext cx="787079" cy="91440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0" name="Bild 2" descr="Beschreibung: Iho_cou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53878" y="559132"/>
            <a:ext cx="693019"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Bild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86187" y="559132"/>
            <a:ext cx="1143000" cy="914400"/>
          </a:xfrm>
          <a:prstGeom prst="rect">
            <a:avLst/>
          </a:prstGeom>
          <a:solidFill>
            <a:schemeClr val="tx1"/>
          </a:solidFill>
          <a:ln>
            <a:noFill/>
          </a:ln>
        </p:spPr>
      </p:pic>
      <p:graphicFrame>
        <p:nvGraphicFramePr>
          <p:cNvPr id="12" name="Object 11"/>
          <p:cNvGraphicFramePr>
            <a:graphicFrameLocks noChangeAspect="1"/>
          </p:cNvGraphicFramePr>
          <p:nvPr>
            <p:extLst>
              <p:ext uri="{D42A27DB-BD31-4B8C-83A1-F6EECF244321}">
                <p14:modId xmlns:p14="http://schemas.microsoft.com/office/powerpoint/2010/main" val="512517724"/>
              </p:ext>
            </p:extLst>
          </p:nvPr>
        </p:nvGraphicFramePr>
        <p:xfrm>
          <a:off x="10479851" y="539186"/>
          <a:ext cx="925974" cy="914400"/>
        </p:xfrm>
        <a:graphic>
          <a:graphicData uri="http://schemas.openxmlformats.org/presentationml/2006/ole">
            <mc:AlternateContent xmlns:mc="http://schemas.openxmlformats.org/markup-compatibility/2006">
              <mc:Choice xmlns:v="urn:schemas-microsoft-com:vml" Requires="v">
                <p:oleObj spid="_x0000_s17443" name="Bitmap Image" r:id="rId6" imgW="4428571" imgH="4382112" progId="Paint.Picture">
                  <p:embed/>
                </p:oleObj>
              </mc:Choice>
              <mc:Fallback>
                <p:oleObj name="Bitmap Image" r:id="rId6" imgW="4428571" imgH="4382112" progId="Paint.Picture">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79851" y="539186"/>
                        <a:ext cx="925974"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927127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5324" y="1764837"/>
            <a:ext cx="11280401" cy="4855037"/>
          </a:xfrm>
        </p:spPr>
        <p:txBody>
          <a:bodyPr>
            <a:normAutofit/>
          </a:bodyPr>
          <a:lstStyle/>
          <a:p>
            <a:pPr marL="0" indent="0">
              <a:buNone/>
            </a:pPr>
            <a:r>
              <a:rPr lang="en-US" dirty="0" smtClean="0"/>
              <a:t>All standards require a comprehensive final project of at least 4 weeks in duration. Students must be involved in:</a:t>
            </a:r>
          </a:p>
          <a:p>
            <a:r>
              <a:rPr lang="en-US" dirty="0" smtClean="0"/>
              <a:t>Planning</a:t>
            </a:r>
          </a:p>
          <a:p>
            <a:r>
              <a:rPr lang="en-US" dirty="0" smtClean="0"/>
              <a:t>Preparation and Mobilization</a:t>
            </a:r>
          </a:p>
          <a:p>
            <a:r>
              <a:rPr lang="en-US" dirty="0" smtClean="0"/>
              <a:t>Data acquisition</a:t>
            </a:r>
          </a:p>
          <a:p>
            <a:r>
              <a:rPr lang="en-US" dirty="0" smtClean="0"/>
              <a:t>Data Processing</a:t>
            </a:r>
          </a:p>
          <a:p>
            <a:r>
              <a:rPr lang="en-US" dirty="0" smtClean="0"/>
              <a:t>Compilation of products and reporting.</a:t>
            </a:r>
          </a:p>
          <a:p>
            <a:pPr marL="0" indent="0">
              <a:buNone/>
            </a:pPr>
            <a:r>
              <a:rPr lang="en-US" dirty="0"/>
              <a:t>The project should be specified to incorporate a variety of </a:t>
            </a:r>
            <a:r>
              <a:rPr lang="en-US" dirty="0" smtClean="0"/>
              <a:t>equipment. Use of multi-beam in hydrography and multi-beam data in cartography are requirements.</a:t>
            </a:r>
            <a:endParaRPr lang="en-US" dirty="0"/>
          </a:p>
          <a:p>
            <a:endParaRPr lang="en-US" dirty="0"/>
          </a:p>
          <a:p>
            <a:endParaRPr lang="en-US" dirty="0"/>
          </a:p>
        </p:txBody>
      </p:sp>
      <p:sp>
        <p:nvSpPr>
          <p:cNvPr id="8" name="Title 1"/>
          <p:cNvSpPr txBox="1">
            <a:spLocks/>
          </p:cNvSpPr>
          <p:nvPr/>
        </p:nvSpPr>
        <p:spPr>
          <a:xfrm>
            <a:off x="4368477" y="353550"/>
            <a:ext cx="497033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t>Final project </a:t>
            </a:r>
            <a:endParaRPr lang="en-US" b="1" dirty="0"/>
          </a:p>
        </p:txBody>
      </p:sp>
      <p:pic>
        <p:nvPicPr>
          <p:cNvPr id="9" name="Bild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509" y="539186"/>
            <a:ext cx="787079" cy="91440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0" name="Bild 2" descr="Beschreibung: Iho_cou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53878" y="559132"/>
            <a:ext cx="693019"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Bild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86187" y="559132"/>
            <a:ext cx="1143000" cy="914400"/>
          </a:xfrm>
          <a:prstGeom prst="rect">
            <a:avLst/>
          </a:prstGeom>
          <a:solidFill>
            <a:schemeClr val="tx1"/>
          </a:solidFill>
          <a:ln>
            <a:noFill/>
          </a:ln>
        </p:spPr>
      </p:pic>
      <p:graphicFrame>
        <p:nvGraphicFramePr>
          <p:cNvPr id="12" name="Object 11"/>
          <p:cNvGraphicFramePr>
            <a:graphicFrameLocks noChangeAspect="1"/>
          </p:cNvGraphicFramePr>
          <p:nvPr>
            <p:extLst>
              <p:ext uri="{D42A27DB-BD31-4B8C-83A1-F6EECF244321}">
                <p14:modId xmlns:p14="http://schemas.microsoft.com/office/powerpoint/2010/main" val="512517724"/>
              </p:ext>
            </p:extLst>
          </p:nvPr>
        </p:nvGraphicFramePr>
        <p:xfrm>
          <a:off x="10479851" y="539186"/>
          <a:ext cx="925974" cy="914400"/>
        </p:xfrm>
        <a:graphic>
          <a:graphicData uri="http://schemas.openxmlformats.org/presentationml/2006/ole">
            <mc:AlternateContent xmlns:mc="http://schemas.openxmlformats.org/markup-compatibility/2006">
              <mc:Choice xmlns:v="urn:schemas-microsoft-com:vml" Requires="v">
                <p:oleObj spid="_x0000_s18467" name="Bitmap Image" r:id="rId6" imgW="4428571" imgH="4382112" progId="Paint.Picture">
                  <p:embed/>
                </p:oleObj>
              </mc:Choice>
              <mc:Fallback>
                <p:oleObj name="Bitmap Image" r:id="rId6" imgW="4428571" imgH="4382112" progId="Paint.Picture">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79851" y="539186"/>
                        <a:ext cx="925974"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8815622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4777" y="1921160"/>
            <a:ext cx="11080376" cy="4452746"/>
          </a:xfrm>
        </p:spPr>
        <p:txBody>
          <a:bodyPr>
            <a:normAutofit/>
          </a:bodyPr>
          <a:lstStyle/>
          <a:p>
            <a:pPr marL="0" indent="0">
              <a:buNone/>
            </a:pPr>
            <a:r>
              <a:rPr lang="en-US" dirty="0" smtClean="0"/>
              <a:t>Submitting organizations must fully document program structure, content and assessment strategy for both practical and theoretical components. Elements considered by the Board include:</a:t>
            </a:r>
          </a:p>
          <a:p>
            <a:r>
              <a:rPr lang="en-US" dirty="0" smtClean="0"/>
              <a:t>Level of assessment against expectations of specified learning outcomes.</a:t>
            </a:r>
          </a:p>
          <a:p>
            <a:r>
              <a:rPr lang="en-US" dirty="0" smtClean="0"/>
              <a:t>Content of lectures, practical tasks and other exercises that underpin the knowledge base to achieve the learning outcomes.</a:t>
            </a:r>
          </a:p>
          <a:p>
            <a:r>
              <a:rPr lang="en-US" dirty="0" smtClean="0"/>
              <a:t>Resources available for program delivery and assessment.</a:t>
            </a:r>
          </a:p>
          <a:p>
            <a:r>
              <a:rPr lang="en-US" dirty="0" smtClean="0"/>
              <a:t>Specifications and assessment criteria for assignment tasks and for the final field project.</a:t>
            </a:r>
          </a:p>
          <a:p>
            <a:endParaRPr lang="en-US" dirty="0"/>
          </a:p>
        </p:txBody>
      </p:sp>
      <p:sp>
        <p:nvSpPr>
          <p:cNvPr id="8" name="Title 1"/>
          <p:cNvSpPr txBox="1">
            <a:spLocks/>
          </p:cNvSpPr>
          <p:nvPr/>
        </p:nvSpPr>
        <p:spPr>
          <a:xfrm>
            <a:off x="4623971" y="353550"/>
            <a:ext cx="497033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t>Program submissions </a:t>
            </a:r>
            <a:endParaRPr lang="en-US" b="1" dirty="0"/>
          </a:p>
        </p:txBody>
      </p:sp>
      <p:pic>
        <p:nvPicPr>
          <p:cNvPr id="9" name="Bild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509" y="539186"/>
            <a:ext cx="787079" cy="91440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0" name="Bild 2" descr="Beschreibung: Iho_cou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53878" y="559132"/>
            <a:ext cx="693019"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Bild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86187" y="559132"/>
            <a:ext cx="1143000" cy="914400"/>
          </a:xfrm>
          <a:prstGeom prst="rect">
            <a:avLst/>
          </a:prstGeom>
          <a:solidFill>
            <a:schemeClr val="tx1"/>
          </a:solidFill>
          <a:ln>
            <a:noFill/>
          </a:ln>
        </p:spPr>
      </p:pic>
      <p:graphicFrame>
        <p:nvGraphicFramePr>
          <p:cNvPr id="12" name="Object 11"/>
          <p:cNvGraphicFramePr>
            <a:graphicFrameLocks noChangeAspect="1"/>
          </p:cNvGraphicFramePr>
          <p:nvPr>
            <p:extLst>
              <p:ext uri="{D42A27DB-BD31-4B8C-83A1-F6EECF244321}">
                <p14:modId xmlns:p14="http://schemas.microsoft.com/office/powerpoint/2010/main" val="512517724"/>
              </p:ext>
            </p:extLst>
          </p:nvPr>
        </p:nvGraphicFramePr>
        <p:xfrm>
          <a:off x="10479851" y="539186"/>
          <a:ext cx="925974" cy="914400"/>
        </p:xfrm>
        <a:graphic>
          <a:graphicData uri="http://schemas.openxmlformats.org/presentationml/2006/ole">
            <mc:AlternateContent xmlns:mc="http://schemas.openxmlformats.org/markup-compatibility/2006">
              <mc:Choice xmlns:v="urn:schemas-microsoft-com:vml" Requires="v">
                <p:oleObj spid="_x0000_s15399" name="Bitmap Image" r:id="rId6" imgW="4428571" imgH="4382112" progId="Paint.Picture">
                  <p:embed/>
                </p:oleObj>
              </mc:Choice>
              <mc:Fallback>
                <p:oleObj name="Bitmap Image" r:id="rId6" imgW="4428571" imgH="4382112" progId="Paint.Picture">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79851" y="539186"/>
                        <a:ext cx="925974"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6965567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1842427"/>
            <a:ext cx="11080375" cy="1104428"/>
          </a:xfrm>
        </p:spPr>
        <p:txBody>
          <a:bodyPr>
            <a:normAutofit/>
          </a:bodyPr>
          <a:lstStyle/>
          <a:p>
            <a:pPr marL="0" indent="0">
              <a:buNone/>
            </a:pPr>
            <a:r>
              <a:rPr lang="en-US" dirty="0" smtClean="0"/>
              <a:t>Comprehensive guidelines are available to submitting organi</a:t>
            </a:r>
            <a:r>
              <a:rPr lang="en-US" dirty="0"/>
              <a:t>z</a:t>
            </a:r>
            <a:r>
              <a:rPr lang="en-US" dirty="0" smtClean="0"/>
              <a:t>ations, these are continually being updated.</a:t>
            </a:r>
          </a:p>
          <a:p>
            <a:endParaRPr lang="en-US" dirty="0"/>
          </a:p>
        </p:txBody>
      </p:sp>
      <p:sp>
        <p:nvSpPr>
          <p:cNvPr id="8" name="Title 1"/>
          <p:cNvSpPr txBox="1">
            <a:spLocks/>
          </p:cNvSpPr>
          <p:nvPr/>
        </p:nvSpPr>
        <p:spPr>
          <a:xfrm>
            <a:off x="4155140" y="353550"/>
            <a:ext cx="607807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t>Guidelines for submission </a:t>
            </a:r>
            <a:endParaRPr lang="en-US" b="1" dirty="0"/>
          </a:p>
        </p:txBody>
      </p:sp>
      <p:pic>
        <p:nvPicPr>
          <p:cNvPr id="9" name="Bild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509" y="539186"/>
            <a:ext cx="787079" cy="91440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0" name="Bild 2" descr="Beschreibung: Iho_cou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53878" y="559132"/>
            <a:ext cx="693019"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Bild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86187" y="559132"/>
            <a:ext cx="1143000" cy="914400"/>
          </a:xfrm>
          <a:prstGeom prst="rect">
            <a:avLst/>
          </a:prstGeom>
          <a:solidFill>
            <a:schemeClr val="tx1"/>
          </a:solidFill>
          <a:ln>
            <a:noFill/>
          </a:ln>
        </p:spPr>
      </p:pic>
      <p:graphicFrame>
        <p:nvGraphicFramePr>
          <p:cNvPr id="12" name="Object 11"/>
          <p:cNvGraphicFramePr>
            <a:graphicFrameLocks noChangeAspect="1"/>
          </p:cNvGraphicFramePr>
          <p:nvPr>
            <p:extLst>
              <p:ext uri="{D42A27DB-BD31-4B8C-83A1-F6EECF244321}">
                <p14:modId xmlns:p14="http://schemas.microsoft.com/office/powerpoint/2010/main" val="512517724"/>
              </p:ext>
            </p:extLst>
          </p:nvPr>
        </p:nvGraphicFramePr>
        <p:xfrm>
          <a:off x="10479851" y="539186"/>
          <a:ext cx="925974" cy="914400"/>
        </p:xfrm>
        <a:graphic>
          <a:graphicData uri="http://schemas.openxmlformats.org/presentationml/2006/ole">
            <mc:AlternateContent xmlns:mc="http://schemas.openxmlformats.org/markup-compatibility/2006">
              <mc:Choice xmlns:v="urn:schemas-microsoft-com:vml" Requires="v">
                <p:oleObj spid="_x0000_s12352" name="Bitmap Image" r:id="rId6" imgW="4428571" imgH="4382112" progId="Paint.Picture">
                  <p:embed/>
                </p:oleObj>
              </mc:Choice>
              <mc:Fallback>
                <p:oleObj name="Bitmap Image" r:id="rId6" imgW="4428571" imgH="4382112" progId="Paint.Picture">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79851" y="539186"/>
                        <a:ext cx="925974"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23763" y="2764212"/>
            <a:ext cx="6115050" cy="2028825"/>
          </a:xfrm>
          <a:prstGeom prst="rect">
            <a:avLst/>
          </a:prstGeom>
        </p:spPr>
      </p:pic>
      <p:sp>
        <p:nvSpPr>
          <p:cNvPr id="13" name="Content Placeholder 2"/>
          <p:cNvSpPr txBox="1">
            <a:spLocks/>
          </p:cNvSpPr>
          <p:nvPr/>
        </p:nvSpPr>
        <p:spPr>
          <a:xfrm>
            <a:off x="578224" y="4960901"/>
            <a:ext cx="10827601" cy="162000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t>A pro-forma cross reference table is provided that duplicates the standards with space for institutions to add modules and teaching hours associated with delivery and assessment. This must accompany detailed information on the program.</a:t>
            </a:r>
          </a:p>
          <a:p>
            <a:endParaRPr lang="en-US" dirty="0"/>
          </a:p>
        </p:txBody>
      </p:sp>
    </p:spTree>
    <p:extLst>
      <p:ext uri="{BB962C8B-B14F-4D97-AF65-F5344CB8AC3E}">
        <p14:creationId xmlns:p14="http://schemas.microsoft.com/office/powerpoint/2010/main" val="30626222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a:spLocks noGrp="1"/>
          </p:cNvSpPr>
          <p:nvPr>
            <p:ph idx="1"/>
          </p:nvPr>
        </p:nvSpPr>
        <p:spPr>
          <a:xfrm>
            <a:off x="485461" y="1659167"/>
            <a:ext cx="11200032" cy="4331014"/>
          </a:xfrm>
        </p:spPr>
        <p:txBody>
          <a:bodyPr>
            <a:noAutofit/>
          </a:bodyPr>
          <a:lstStyle/>
          <a:p>
            <a:pPr marL="0" indent="0">
              <a:buNone/>
            </a:pPr>
            <a:r>
              <a:rPr lang="en-US" dirty="0" smtClean="0"/>
              <a:t>The Board needs reassurance that student learning is taking place at the required level, this is evidenced by:</a:t>
            </a:r>
          </a:p>
          <a:p>
            <a:r>
              <a:rPr lang="en-US" dirty="0" smtClean="0"/>
              <a:t>Past examination papers, even for new programs specimen papers are required.</a:t>
            </a:r>
          </a:p>
          <a:p>
            <a:r>
              <a:rPr lang="en-US" dirty="0" smtClean="0"/>
              <a:t>Specifications for practical tasks and assignments together with assessment criteria.</a:t>
            </a:r>
          </a:p>
          <a:p>
            <a:r>
              <a:rPr lang="en-US" dirty="0" smtClean="0"/>
              <a:t>Specifications for the final project </a:t>
            </a:r>
            <a:r>
              <a:rPr lang="en-US" dirty="0"/>
              <a:t>with assessment criteria </a:t>
            </a:r>
            <a:r>
              <a:rPr lang="en-US" dirty="0" smtClean="0"/>
              <a:t>and previous </a:t>
            </a:r>
            <a:r>
              <a:rPr lang="en-US" dirty="0"/>
              <a:t>student </a:t>
            </a:r>
            <a:r>
              <a:rPr lang="en-US" dirty="0" smtClean="0"/>
              <a:t>project reports where available. It is expected that there will be more than one form of assessment and that students will be assessed individually as well as in their group performance. </a:t>
            </a:r>
          </a:p>
        </p:txBody>
      </p:sp>
      <p:sp>
        <p:nvSpPr>
          <p:cNvPr id="13" name="Title 1"/>
          <p:cNvSpPr txBox="1">
            <a:spLocks/>
          </p:cNvSpPr>
          <p:nvPr/>
        </p:nvSpPr>
        <p:spPr>
          <a:xfrm>
            <a:off x="4583576" y="333604"/>
            <a:ext cx="526648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t>Evidence of learning</a:t>
            </a:r>
            <a:endParaRPr lang="en-US" b="1" dirty="0"/>
          </a:p>
        </p:txBody>
      </p:sp>
      <p:pic>
        <p:nvPicPr>
          <p:cNvPr id="14" name="Bild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509" y="539186"/>
            <a:ext cx="787079" cy="91440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5" name="Bild 2" descr="Beschreibung: Iho_cou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53878" y="559132"/>
            <a:ext cx="693019"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Bild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86187" y="559132"/>
            <a:ext cx="1143000" cy="914400"/>
          </a:xfrm>
          <a:prstGeom prst="rect">
            <a:avLst/>
          </a:prstGeom>
          <a:solidFill>
            <a:schemeClr val="tx1"/>
          </a:solidFill>
          <a:ln>
            <a:noFill/>
          </a:ln>
        </p:spPr>
      </p:pic>
      <p:graphicFrame>
        <p:nvGraphicFramePr>
          <p:cNvPr id="17" name="Object 16"/>
          <p:cNvGraphicFramePr>
            <a:graphicFrameLocks noChangeAspect="1"/>
          </p:cNvGraphicFramePr>
          <p:nvPr>
            <p:extLst>
              <p:ext uri="{D42A27DB-BD31-4B8C-83A1-F6EECF244321}">
                <p14:modId xmlns:p14="http://schemas.microsoft.com/office/powerpoint/2010/main" val="934749728"/>
              </p:ext>
            </p:extLst>
          </p:nvPr>
        </p:nvGraphicFramePr>
        <p:xfrm>
          <a:off x="10479851" y="539186"/>
          <a:ext cx="925974" cy="914400"/>
        </p:xfrm>
        <a:graphic>
          <a:graphicData uri="http://schemas.openxmlformats.org/presentationml/2006/ole">
            <mc:AlternateContent xmlns:mc="http://schemas.openxmlformats.org/markup-compatibility/2006">
              <mc:Choice xmlns:v="urn:schemas-microsoft-com:vml" Requires="v">
                <p:oleObj spid="_x0000_s5209" name="Bitmap Image" r:id="rId6" imgW="4428571" imgH="4382112" progId="Paint.Picture">
                  <p:embed/>
                </p:oleObj>
              </mc:Choice>
              <mc:Fallback>
                <p:oleObj name="Bitmap Image" r:id="rId6" imgW="4428571" imgH="4382112" progId="Paint.Picture">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79851" y="539186"/>
                        <a:ext cx="925974"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6696568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9671" y="1990343"/>
            <a:ext cx="11080375" cy="3966703"/>
          </a:xfrm>
        </p:spPr>
        <p:txBody>
          <a:bodyPr>
            <a:normAutofit lnSpcReduction="10000"/>
          </a:bodyPr>
          <a:lstStyle/>
          <a:p>
            <a:pPr marL="0" indent="0">
              <a:buNone/>
            </a:pPr>
            <a:r>
              <a:rPr lang="en-US" dirty="0" smtClean="0"/>
              <a:t>Evidence is required that internal quality assurance mechanisms are in place that maintain currency of content in practice and theory and address problems associated with logistics of delivery:</a:t>
            </a:r>
          </a:p>
          <a:p>
            <a:r>
              <a:rPr lang="en-US" dirty="0" smtClean="0"/>
              <a:t>Student progression criteria and remedial measures must be in place.</a:t>
            </a:r>
          </a:p>
          <a:p>
            <a:r>
              <a:rPr lang="en-US" dirty="0" smtClean="0"/>
              <a:t>Programs should be reviewed every 5 years, more frequently for new programs with feedback from staff, stakeholders and students being considered.</a:t>
            </a:r>
          </a:p>
          <a:p>
            <a:r>
              <a:rPr lang="en-US" dirty="0" smtClean="0"/>
              <a:t>Student exit surveys must be undertaken each year with a formal mechanism in place to immediately deal with reported problems that need urgent attention.</a:t>
            </a:r>
          </a:p>
          <a:p>
            <a:endParaRPr lang="en-US" dirty="0" smtClean="0"/>
          </a:p>
          <a:p>
            <a:endParaRPr lang="en-US" dirty="0"/>
          </a:p>
        </p:txBody>
      </p:sp>
      <p:sp>
        <p:nvSpPr>
          <p:cNvPr id="8" name="Title 1"/>
          <p:cNvSpPr txBox="1">
            <a:spLocks/>
          </p:cNvSpPr>
          <p:nvPr/>
        </p:nvSpPr>
        <p:spPr>
          <a:xfrm>
            <a:off x="4879466" y="353550"/>
            <a:ext cx="497033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t>Quality assurance</a:t>
            </a:r>
            <a:endParaRPr lang="en-US" b="1" dirty="0"/>
          </a:p>
        </p:txBody>
      </p:sp>
      <p:pic>
        <p:nvPicPr>
          <p:cNvPr id="9" name="Bild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509" y="539186"/>
            <a:ext cx="787079" cy="91440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0" name="Bild 2" descr="Beschreibung: Iho_cou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53878" y="559132"/>
            <a:ext cx="693019"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Bild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86187" y="559132"/>
            <a:ext cx="1143000" cy="914400"/>
          </a:xfrm>
          <a:prstGeom prst="rect">
            <a:avLst/>
          </a:prstGeom>
          <a:solidFill>
            <a:schemeClr val="tx1"/>
          </a:solidFill>
          <a:ln>
            <a:noFill/>
          </a:ln>
        </p:spPr>
      </p:pic>
      <p:graphicFrame>
        <p:nvGraphicFramePr>
          <p:cNvPr id="12" name="Object 11"/>
          <p:cNvGraphicFramePr>
            <a:graphicFrameLocks noChangeAspect="1"/>
          </p:cNvGraphicFramePr>
          <p:nvPr>
            <p:extLst>
              <p:ext uri="{D42A27DB-BD31-4B8C-83A1-F6EECF244321}">
                <p14:modId xmlns:p14="http://schemas.microsoft.com/office/powerpoint/2010/main" val="512517724"/>
              </p:ext>
            </p:extLst>
          </p:nvPr>
        </p:nvGraphicFramePr>
        <p:xfrm>
          <a:off x="10479851" y="539186"/>
          <a:ext cx="925974" cy="914400"/>
        </p:xfrm>
        <a:graphic>
          <a:graphicData uri="http://schemas.openxmlformats.org/presentationml/2006/ole">
            <mc:AlternateContent xmlns:mc="http://schemas.openxmlformats.org/markup-compatibility/2006">
              <mc:Choice xmlns:v="urn:schemas-microsoft-com:vml" Requires="v">
                <p:oleObj spid="_x0000_s13373" name="Bitmap Image" r:id="rId6" imgW="4428571" imgH="4382112" progId="Paint.Picture">
                  <p:embed/>
                </p:oleObj>
              </mc:Choice>
              <mc:Fallback>
                <p:oleObj name="Bitmap Image" r:id="rId6" imgW="4428571" imgH="4382112" progId="Paint.Picture">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79851" y="539186"/>
                        <a:ext cx="925974"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5258105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1002" y="333604"/>
            <a:ext cx="4319053" cy="1325563"/>
          </a:xfrm>
        </p:spPr>
        <p:txBody>
          <a:bodyPr/>
          <a:lstStyle/>
          <a:p>
            <a:r>
              <a:rPr lang="en-US" b="1" dirty="0" smtClean="0"/>
              <a:t>The Board</a:t>
            </a:r>
            <a:endParaRPr lang="en-US" b="1" dirty="0"/>
          </a:p>
        </p:txBody>
      </p:sp>
      <p:sp>
        <p:nvSpPr>
          <p:cNvPr id="3" name="Content Placeholder 2"/>
          <p:cNvSpPr>
            <a:spLocks noGrp="1"/>
          </p:cNvSpPr>
          <p:nvPr>
            <p:ph idx="1"/>
          </p:nvPr>
        </p:nvSpPr>
        <p:spPr>
          <a:xfrm>
            <a:off x="94130" y="1864309"/>
            <a:ext cx="4706470" cy="4186868"/>
          </a:xfrm>
        </p:spPr>
        <p:txBody>
          <a:bodyPr>
            <a:normAutofit lnSpcReduction="10000"/>
          </a:bodyPr>
          <a:lstStyle/>
          <a:p>
            <a:pPr marL="0" indent="0">
              <a:buNone/>
            </a:pPr>
            <a:r>
              <a:rPr lang="en-US" dirty="0" smtClean="0"/>
              <a:t>The Board maintains the standards and considers programs for recognition against the standards.</a:t>
            </a:r>
          </a:p>
          <a:p>
            <a:r>
              <a:rPr lang="en-US" dirty="0" smtClean="0"/>
              <a:t>10 members (4  FIG, 4  IHO and 2 ICA), from government, education and industry; </a:t>
            </a:r>
          </a:p>
          <a:p>
            <a:r>
              <a:rPr lang="en-US" dirty="0" smtClean="0"/>
              <a:t>Members from New Zealand, Australia (2), Brazil, Greece, USA, UK, </a:t>
            </a:r>
            <a:r>
              <a:rPr lang="en-US" dirty="0" smtClean="0"/>
              <a:t>Portugal, </a:t>
            </a:r>
            <a:r>
              <a:rPr lang="en-US" dirty="0" smtClean="0"/>
              <a:t>Indonesia and Trinidad and Tobago</a:t>
            </a:r>
            <a:endParaRPr lang="en-US" dirty="0"/>
          </a:p>
        </p:txBody>
      </p:sp>
      <p:pic>
        <p:nvPicPr>
          <p:cNvPr id="4" name="Bild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509" y="539186"/>
            <a:ext cx="787079" cy="91440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 name="Bild 2" descr="Beschreibung: Iho_cou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53878" y="559132"/>
            <a:ext cx="693019"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Bild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86187" y="559132"/>
            <a:ext cx="1143000" cy="914400"/>
          </a:xfrm>
          <a:prstGeom prst="rect">
            <a:avLst/>
          </a:prstGeom>
          <a:solidFill>
            <a:schemeClr val="tx1"/>
          </a:solidFill>
          <a:ln>
            <a:noFill/>
          </a:ln>
        </p:spPr>
      </p:pic>
      <p:graphicFrame>
        <p:nvGraphicFramePr>
          <p:cNvPr id="7" name="Object 6"/>
          <p:cNvGraphicFramePr>
            <a:graphicFrameLocks noChangeAspect="1"/>
          </p:cNvGraphicFramePr>
          <p:nvPr>
            <p:extLst>
              <p:ext uri="{D42A27DB-BD31-4B8C-83A1-F6EECF244321}">
                <p14:modId xmlns:p14="http://schemas.microsoft.com/office/powerpoint/2010/main" val="995341635"/>
              </p:ext>
            </p:extLst>
          </p:nvPr>
        </p:nvGraphicFramePr>
        <p:xfrm>
          <a:off x="10479851" y="539186"/>
          <a:ext cx="925974" cy="914400"/>
        </p:xfrm>
        <a:graphic>
          <a:graphicData uri="http://schemas.openxmlformats.org/presentationml/2006/ole">
            <mc:AlternateContent xmlns:mc="http://schemas.openxmlformats.org/markup-compatibility/2006">
              <mc:Choice xmlns:v="urn:schemas-microsoft-com:vml" Requires="v">
                <p:oleObj spid="_x0000_s2137" name="Bitmap Image" r:id="rId6" imgW="4428571" imgH="4382112" progId="Paint.Picture">
                  <p:embed/>
                </p:oleObj>
              </mc:Choice>
              <mc:Fallback>
                <p:oleObj name="Bitmap Image" r:id="rId6" imgW="4428571" imgH="4382112" progId="Paint.Picture">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79851" y="539186"/>
                        <a:ext cx="925974"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96203" y="1659167"/>
            <a:ext cx="7189195" cy="4792796"/>
          </a:xfrm>
          <a:prstGeom prst="rect">
            <a:avLst/>
          </a:prstGeom>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96203" y="1659167"/>
            <a:ext cx="1278174" cy="1582501"/>
          </a:xfrm>
          <a:prstGeom prst="rect">
            <a:avLst/>
          </a:prstGeom>
        </p:spPr>
      </p:pic>
    </p:spTree>
    <p:extLst>
      <p:ext uri="{BB962C8B-B14F-4D97-AF65-F5344CB8AC3E}">
        <p14:creationId xmlns:p14="http://schemas.microsoft.com/office/powerpoint/2010/main" val="1283342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942390" y="333604"/>
            <a:ext cx="490766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t>Submissions</a:t>
            </a:r>
            <a:endParaRPr lang="en-US" b="1" dirty="0"/>
          </a:p>
        </p:txBody>
      </p:sp>
      <p:pic>
        <p:nvPicPr>
          <p:cNvPr id="9" name="Bild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509" y="539186"/>
            <a:ext cx="787079" cy="91440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0" name="Bild 2" descr="Beschreibung: Iho_cou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53878" y="559132"/>
            <a:ext cx="693019"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Bild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86187" y="559132"/>
            <a:ext cx="1143000" cy="914400"/>
          </a:xfrm>
          <a:prstGeom prst="rect">
            <a:avLst/>
          </a:prstGeom>
          <a:solidFill>
            <a:schemeClr val="tx1"/>
          </a:solidFill>
          <a:ln>
            <a:noFill/>
          </a:ln>
        </p:spPr>
      </p:pic>
      <p:graphicFrame>
        <p:nvGraphicFramePr>
          <p:cNvPr id="12" name="Object 11"/>
          <p:cNvGraphicFramePr>
            <a:graphicFrameLocks noChangeAspect="1"/>
          </p:cNvGraphicFramePr>
          <p:nvPr>
            <p:extLst>
              <p:ext uri="{D42A27DB-BD31-4B8C-83A1-F6EECF244321}">
                <p14:modId xmlns:p14="http://schemas.microsoft.com/office/powerpoint/2010/main" val="3836873518"/>
              </p:ext>
            </p:extLst>
          </p:nvPr>
        </p:nvGraphicFramePr>
        <p:xfrm>
          <a:off x="10479851" y="539186"/>
          <a:ext cx="925974" cy="914400"/>
        </p:xfrm>
        <a:graphic>
          <a:graphicData uri="http://schemas.openxmlformats.org/presentationml/2006/ole">
            <mc:AlternateContent xmlns:mc="http://schemas.openxmlformats.org/markup-compatibility/2006">
              <mc:Choice xmlns:v="urn:schemas-microsoft-com:vml" Requires="v">
                <p:oleObj spid="_x0000_s4186" name="Bitmap Image" r:id="rId6" imgW="4428571" imgH="4382112" progId="Paint.Picture">
                  <p:embed/>
                </p:oleObj>
              </mc:Choice>
              <mc:Fallback>
                <p:oleObj name="Bitmap Image" r:id="rId6" imgW="4428571" imgH="4382112" progId="Paint.Picture">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79851" y="539186"/>
                        <a:ext cx="925974"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Content Placeholder 2"/>
          <p:cNvSpPr>
            <a:spLocks noGrp="1"/>
          </p:cNvSpPr>
          <p:nvPr>
            <p:ph idx="1"/>
          </p:nvPr>
        </p:nvSpPr>
        <p:spPr>
          <a:xfrm>
            <a:off x="485461" y="1659167"/>
            <a:ext cx="11200032" cy="4956786"/>
          </a:xfrm>
        </p:spPr>
        <p:txBody>
          <a:bodyPr>
            <a:noAutofit/>
          </a:bodyPr>
          <a:lstStyle/>
          <a:p>
            <a:pPr marL="0" indent="0">
              <a:buNone/>
            </a:pPr>
            <a:r>
              <a:rPr lang="en-US" dirty="0" smtClean="0"/>
              <a:t>Must demonstrate that:</a:t>
            </a:r>
          </a:p>
          <a:p>
            <a:r>
              <a:rPr lang="en-US" dirty="0" smtClean="0"/>
              <a:t>Entry requirements are appropriate.</a:t>
            </a:r>
          </a:p>
          <a:p>
            <a:r>
              <a:rPr lang="en-US" dirty="0" smtClean="0"/>
              <a:t>A structured program exists with a plan for progression.</a:t>
            </a:r>
          </a:p>
          <a:p>
            <a:r>
              <a:rPr lang="en-US" dirty="0" smtClean="0"/>
              <a:t>Learning is taking place at the level specified in the standards.</a:t>
            </a:r>
          </a:p>
          <a:p>
            <a:r>
              <a:rPr lang="en-US" dirty="0" smtClean="0"/>
              <a:t>Scope of the intended learning outcomes is covered.</a:t>
            </a:r>
          </a:p>
          <a:p>
            <a:r>
              <a:rPr lang="en-US" dirty="0" smtClean="0"/>
              <a:t>Adequate time is given to theory and practice.</a:t>
            </a:r>
          </a:p>
          <a:p>
            <a:r>
              <a:rPr lang="en-US" dirty="0" smtClean="0"/>
              <a:t>Requirements given in the guidelines are met.</a:t>
            </a:r>
          </a:p>
          <a:p>
            <a:pPr marL="0" indent="0">
              <a:buNone/>
            </a:pPr>
            <a:r>
              <a:rPr lang="en-US" dirty="0" smtClean="0"/>
              <a:t>It is up to the submitting organization to provide </a:t>
            </a:r>
            <a:r>
              <a:rPr lang="en-US" b="1" dirty="0" smtClean="0"/>
              <a:t>documentary EVIDENCE</a:t>
            </a:r>
            <a:r>
              <a:rPr lang="en-US" dirty="0" smtClean="0"/>
              <a:t>. </a:t>
            </a:r>
          </a:p>
          <a:p>
            <a:pPr marL="0" indent="0">
              <a:buNone/>
            </a:pPr>
            <a:r>
              <a:rPr lang="en-US" dirty="0" smtClean="0"/>
              <a:t>Representatives are encouraged to attend the Board meeting to answer questions.</a:t>
            </a:r>
          </a:p>
        </p:txBody>
      </p:sp>
    </p:spTree>
    <p:extLst>
      <p:ext uri="{BB962C8B-B14F-4D97-AF65-F5344CB8AC3E}">
        <p14:creationId xmlns:p14="http://schemas.microsoft.com/office/powerpoint/2010/main" val="12497802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942390" y="333604"/>
            <a:ext cx="490766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t>T</a:t>
            </a:r>
            <a:r>
              <a:rPr lang="en-US" b="1" dirty="0" smtClean="0"/>
              <a:t>hanks from the IBSC</a:t>
            </a:r>
            <a:endParaRPr lang="en-US" b="1" dirty="0"/>
          </a:p>
        </p:txBody>
      </p:sp>
      <p:pic>
        <p:nvPicPr>
          <p:cNvPr id="9" name="Bild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509" y="539186"/>
            <a:ext cx="787079" cy="91440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0" name="Bild 2" descr="Beschreibung: Iho_cou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53878" y="559132"/>
            <a:ext cx="693019"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Bild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86187" y="559132"/>
            <a:ext cx="1143000" cy="914400"/>
          </a:xfrm>
          <a:prstGeom prst="rect">
            <a:avLst/>
          </a:prstGeom>
          <a:solidFill>
            <a:schemeClr val="tx1"/>
          </a:solidFill>
          <a:ln>
            <a:noFill/>
          </a:ln>
        </p:spPr>
      </p:pic>
      <p:graphicFrame>
        <p:nvGraphicFramePr>
          <p:cNvPr id="12" name="Object 11"/>
          <p:cNvGraphicFramePr>
            <a:graphicFrameLocks noChangeAspect="1"/>
          </p:cNvGraphicFramePr>
          <p:nvPr>
            <p:extLst>
              <p:ext uri="{D42A27DB-BD31-4B8C-83A1-F6EECF244321}">
                <p14:modId xmlns:p14="http://schemas.microsoft.com/office/powerpoint/2010/main" val="3836873518"/>
              </p:ext>
            </p:extLst>
          </p:nvPr>
        </p:nvGraphicFramePr>
        <p:xfrm>
          <a:off x="10479851" y="539186"/>
          <a:ext cx="925974" cy="914400"/>
        </p:xfrm>
        <a:graphic>
          <a:graphicData uri="http://schemas.openxmlformats.org/presentationml/2006/ole">
            <mc:AlternateContent xmlns:mc="http://schemas.openxmlformats.org/markup-compatibility/2006">
              <mc:Choice xmlns:v="urn:schemas-microsoft-com:vml" Requires="v">
                <p:oleObj spid="_x0000_s19466" name="Bitmap Image" r:id="rId6" imgW="4428571" imgH="4382112" progId="Paint.Picture">
                  <p:embed/>
                </p:oleObj>
              </mc:Choice>
              <mc:Fallback>
                <p:oleObj name="Bitmap Image" r:id="rId6" imgW="4428571" imgH="4382112" progId="Paint.Picture">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79851" y="539186"/>
                        <a:ext cx="925974"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Content Placeholder 2"/>
          <p:cNvSpPr>
            <a:spLocks noGrp="1"/>
          </p:cNvSpPr>
          <p:nvPr>
            <p:ph idx="1"/>
          </p:nvPr>
        </p:nvSpPr>
        <p:spPr>
          <a:xfrm>
            <a:off x="485461" y="1659167"/>
            <a:ext cx="11200032" cy="4956786"/>
          </a:xfrm>
        </p:spPr>
        <p:txBody>
          <a:bodyPr>
            <a:noAutofit/>
          </a:bodyPr>
          <a:lstStyle/>
          <a:p>
            <a:pPr marL="0" indent="0">
              <a:buNone/>
            </a:pPr>
            <a:r>
              <a:rPr lang="en-US" dirty="0"/>
              <a:t>On behalf of the Board, I thank you for providing this opportunity to present the new standards</a:t>
            </a:r>
            <a:r>
              <a:rPr lang="en-US" dirty="0" smtClean="0"/>
              <a:t>.</a:t>
            </a:r>
          </a:p>
          <a:p>
            <a:pPr marL="0" indent="0">
              <a:buNone/>
            </a:pPr>
            <a:r>
              <a:rPr lang="en-US" dirty="0" smtClean="0"/>
              <a:t>The Board acknowledges support from stakeholders in the region in providing feedback on drafts of the standards prior to their ratification.</a:t>
            </a:r>
          </a:p>
          <a:p>
            <a:pPr marL="0" indent="0">
              <a:buNone/>
            </a:pPr>
            <a:r>
              <a:rPr lang="en-US" dirty="0" smtClean="0"/>
              <a:t>The Board looks forward to receiving further submissions for recognition from organizations offering education in hydrographic surveying and nautical cartography within the region.</a:t>
            </a:r>
          </a:p>
          <a:p>
            <a:pPr marL="0" indent="0">
              <a:buNone/>
            </a:pPr>
            <a:r>
              <a:rPr lang="en-US" dirty="0" smtClean="0"/>
              <a:t>I </a:t>
            </a:r>
            <a:r>
              <a:rPr lang="en-US" dirty="0" smtClean="0"/>
              <a:t>will </a:t>
            </a:r>
            <a:r>
              <a:rPr lang="en-US" dirty="0" smtClean="0"/>
              <a:t>be pleased to </a:t>
            </a:r>
            <a:r>
              <a:rPr lang="en-US" dirty="0" smtClean="0"/>
              <a:t>answer questions now, during the breaks and afterwards.</a:t>
            </a:r>
            <a:endParaRPr lang="en-US" dirty="0" smtClean="0"/>
          </a:p>
        </p:txBody>
      </p:sp>
    </p:spTree>
    <p:extLst>
      <p:ext uri="{BB962C8B-B14F-4D97-AF65-F5344CB8AC3E}">
        <p14:creationId xmlns:p14="http://schemas.microsoft.com/office/powerpoint/2010/main" val="22063690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0012" y="641977"/>
            <a:ext cx="787079" cy="91440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0" name="Bild 2" descr="Beschreibung: Iho_cou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20325" y="652583"/>
            <a:ext cx="693019"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Bild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38095" y="641977"/>
            <a:ext cx="1143000" cy="914400"/>
          </a:xfrm>
          <a:prstGeom prst="rect">
            <a:avLst/>
          </a:prstGeom>
          <a:solidFill>
            <a:schemeClr val="tx1"/>
          </a:solidFill>
          <a:ln>
            <a:noFill/>
          </a:ln>
        </p:spPr>
      </p:pic>
      <p:graphicFrame>
        <p:nvGraphicFramePr>
          <p:cNvPr id="12" name="Object 11"/>
          <p:cNvGraphicFramePr>
            <a:graphicFrameLocks noChangeAspect="1"/>
          </p:cNvGraphicFramePr>
          <p:nvPr>
            <p:extLst>
              <p:ext uri="{D42A27DB-BD31-4B8C-83A1-F6EECF244321}">
                <p14:modId xmlns:p14="http://schemas.microsoft.com/office/powerpoint/2010/main" val="2663764654"/>
              </p:ext>
            </p:extLst>
          </p:nvPr>
        </p:nvGraphicFramePr>
        <p:xfrm>
          <a:off x="7205846" y="641977"/>
          <a:ext cx="925974" cy="914400"/>
        </p:xfrm>
        <a:graphic>
          <a:graphicData uri="http://schemas.openxmlformats.org/presentationml/2006/ole">
            <mc:AlternateContent xmlns:mc="http://schemas.openxmlformats.org/markup-compatibility/2006">
              <mc:Choice xmlns:v="urn:schemas-microsoft-com:vml" Requires="v">
                <p:oleObj spid="_x0000_s23555" name="Bitmap Image" r:id="rId6" imgW="4428571" imgH="4382112" progId="Paint.Picture">
                  <p:embed/>
                </p:oleObj>
              </mc:Choice>
              <mc:Fallback>
                <p:oleObj name="Bitmap Image" r:id="rId6" imgW="4428571" imgH="4382112" progId="Paint.Picture">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05846" y="641977"/>
                        <a:ext cx="925974"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Content Placeholder 2"/>
          <p:cNvSpPr>
            <a:spLocks noGrp="1"/>
          </p:cNvSpPr>
          <p:nvPr>
            <p:ph idx="1"/>
          </p:nvPr>
        </p:nvSpPr>
        <p:spPr>
          <a:xfrm>
            <a:off x="485461" y="1659167"/>
            <a:ext cx="11200032" cy="4956786"/>
          </a:xfrm>
        </p:spPr>
        <p:txBody>
          <a:bodyPr>
            <a:noAutofit/>
          </a:bodyPr>
          <a:lstStyle/>
          <a:p>
            <a:pPr marL="0" indent="0" algn="ctr">
              <a:buNone/>
            </a:pPr>
            <a:endParaRPr lang="en-US" dirty="0"/>
          </a:p>
          <a:p>
            <a:pPr marL="0" indent="0" algn="ctr">
              <a:buNone/>
            </a:pPr>
            <a:endParaRPr lang="en-US" dirty="0"/>
          </a:p>
          <a:p>
            <a:pPr marL="0" indent="0" algn="ctr">
              <a:buNone/>
            </a:pPr>
            <a:r>
              <a:rPr lang="en-US" dirty="0" smtClean="0"/>
              <a:t>Alberto Costa Neves</a:t>
            </a:r>
          </a:p>
          <a:p>
            <a:pPr marL="0" indent="0" algn="ctr">
              <a:buNone/>
            </a:pPr>
            <a:r>
              <a:rPr lang="en-US" dirty="0" smtClean="0"/>
              <a:t>IHO Assistant Director</a:t>
            </a:r>
          </a:p>
          <a:p>
            <a:pPr marL="0" indent="0" algn="ctr">
              <a:buNone/>
            </a:pPr>
            <a:r>
              <a:rPr lang="en-US" dirty="0" smtClean="0"/>
              <a:t>IBSC Secretary</a:t>
            </a:r>
          </a:p>
          <a:p>
            <a:pPr marL="0" indent="0" algn="ctr">
              <a:buNone/>
            </a:pPr>
            <a:r>
              <a:rPr lang="en-US" dirty="0" smtClean="0"/>
              <a:t>Email: alberto.neves@iho.int</a:t>
            </a:r>
          </a:p>
          <a:p>
            <a:pPr marL="0" indent="0" algn="ctr">
              <a:buNone/>
            </a:pPr>
            <a:r>
              <a:rPr lang="en-US" dirty="0" smtClean="0"/>
              <a:t>More information at:</a:t>
            </a:r>
          </a:p>
          <a:p>
            <a:pPr marL="0" indent="0" algn="ctr">
              <a:buNone/>
            </a:pPr>
            <a:r>
              <a:rPr lang="en-US" u="sng" dirty="0" smtClean="0"/>
              <a:t>www.iho.int/ibsc</a:t>
            </a:r>
            <a:r>
              <a:rPr lang="en-US" dirty="0" smtClean="0"/>
              <a:t> and </a:t>
            </a:r>
            <a:r>
              <a:rPr lang="en-US" u="sng" dirty="0" smtClean="0"/>
              <a:t>www.iho.int/cb</a:t>
            </a:r>
            <a:endParaRPr lang="en-US" u="sng" dirty="0"/>
          </a:p>
          <a:p>
            <a:pPr marL="0" indent="0" algn="ctr">
              <a:buNone/>
            </a:pPr>
            <a:endParaRPr lang="en-US" dirty="0"/>
          </a:p>
        </p:txBody>
      </p:sp>
    </p:spTree>
    <p:extLst>
      <p:ext uri="{BB962C8B-B14F-4D97-AF65-F5344CB8AC3E}">
        <p14:creationId xmlns:p14="http://schemas.microsoft.com/office/powerpoint/2010/main" val="27780725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7509" y="1925867"/>
            <a:ext cx="10911250" cy="4598758"/>
          </a:xfrm>
        </p:spPr>
        <p:txBody>
          <a:bodyPr>
            <a:normAutofit/>
          </a:bodyPr>
          <a:lstStyle/>
          <a:p>
            <a:pPr marL="0" indent="0">
              <a:buNone/>
            </a:pPr>
            <a:r>
              <a:rPr lang="en-US" dirty="0" smtClean="0"/>
              <a:t>New standards:</a:t>
            </a:r>
          </a:p>
          <a:p>
            <a:pPr lvl="0"/>
            <a:r>
              <a:rPr lang="en-US" dirty="0"/>
              <a:t>S-5A Standards of Competence for Category "A" Hydrographic Surveyors </a:t>
            </a:r>
            <a:endParaRPr lang="en-US" dirty="0" smtClean="0"/>
          </a:p>
          <a:p>
            <a:pPr lvl="0"/>
            <a:r>
              <a:rPr lang="en-US" dirty="0" smtClean="0"/>
              <a:t>S-8A </a:t>
            </a:r>
            <a:r>
              <a:rPr lang="en-US" dirty="0"/>
              <a:t>Standards of Competence for Category "A" Nautical </a:t>
            </a:r>
            <a:r>
              <a:rPr lang="en-US" dirty="0" smtClean="0"/>
              <a:t>Cartographers</a:t>
            </a:r>
            <a:endParaRPr lang="en-US" dirty="0"/>
          </a:p>
          <a:p>
            <a:pPr lvl="0"/>
            <a:r>
              <a:rPr lang="en-US" dirty="0"/>
              <a:t>S-5B Standards of Competence for Category "B" Hydrographic </a:t>
            </a:r>
            <a:r>
              <a:rPr lang="en-US" dirty="0" smtClean="0"/>
              <a:t>Surveyors</a:t>
            </a:r>
            <a:endParaRPr lang="en-US" dirty="0"/>
          </a:p>
          <a:p>
            <a:pPr lvl="0"/>
            <a:r>
              <a:rPr lang="en-US" dirty="0"/>
              <a:t>S-8B Standards of Competence for Category "B" Nautical </a:t>
            </a:r>
            <a:r>
              <a:rPr lang="en-US" dirty="0" smtClean="0"/>
              <a:t>Cartographers</a:t>
            </a:r>
          </a:p>
          <a:p>
            <a:pPr marL="0" lvl="0" indent="0">
              <a:buNone/>
            </a:pPr>
            <a:r>
              <a:rPr lang="en-US" dirty="0" smtClean="0"/>
              <a:t>Accompanying document: Guidelines for the Implementation of the Standards of Competence for Hydrographic Surveyors and Nautical Cartographers</a:t>
            </a:r>
          </a:p>
          <a:p>
            <a:pPr marL="0" lvl="0" indent="0">
              <a:buNone/>
            </a:pPr>
            <a:r>
              <a:rPr lang="en-US" dirty="0" smtClean="0"/>
              <a:t>Available from</a:t>
            </a:r>
            <a:r>
              <a:rPr lang="en-US" dirty="0"/>
              <a:t>: www.iho.int/download  </a:t>
            </a:r>
            <a:endParaRPr lang="en-US" dirty="0"/>
          </a:p>
        </p:txBody>
      </p:sp>
      <p:sp>
        <p:nvSpPr>
          <p:cNvPr id="8" name="Title 1"/>
          <p:cNvSpPr txBox="1">
            <a:spLocks/>
          </p:cNvSpPr>
          <p:nvPr/>
        </p:nvSpPr>
        <p:spPr>
          <a:xfrm>
            <a:off x="5494107" y="333604"/>
            <a:ext cx="395343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t>The Standards </a:t>
            </a:r>
            <a:endParaRPr lang="en-US" b="1" dirty="0"/>
          </a:p>
        </p:txBody>
      </p:sp>
      <p:pic>
        <p:nvPicPr>
          <p:cNvPr id="9" name="Bild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509" y="539186"/>
            <a:ext cx="787079" cy="91440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0" name="Bild 2" descr="Beschreibung: Iho_cou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53878" y="559132"/>
            <a:ext cx="693019"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Bild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86187" y="559132"/>
            <a:ext cx="1143000" cy="914400"/>
          </a:xfrm>
          <a:prstGeom prst="rect">
            <a:avLst/>
          </a:prstGeom>
          <a:solidFill>
            <a:schemeClr val="tx1"/>
          </a:solidFill>
          <a:ln>
            <a:noFill/>
          </a:ln>
        </p:spPr>
      </p:pic>
      <p:graphicFrame>
        <p:nvGraphicFramePr>
          <p:cNvPr id="12" name="Object 11"/>
          <p:cNvGraphicFramePr>
            <a:graphicFrameLocks noChangeAspect="1"/>
          </p:cNvGraphicFramePr>
          <p:nvPr>
            <p:extLst>
              <p:ext uri="{D42A27DB-BD31-4B8C-83A1-F6EECF244321}">
                <p14:modId xmlns:p14="http://schemas.microsoft.com/office/powerpoint/2010/main" val="512517724"/>
              </p:ext>
            </p:extLst>
          </p:nvPr>
        </p:nvGraphicFramePr>
        <p:xfrm>
          <a:off x="10479851" y="539186"/>
          <a:ext cx="925974" cy="914400"/>
        </p:xfrm>
        <a:graphic>
          <a:graphicData uri="http://schemas.openxmlformats.org/presentationml/2006/ole">
            <mc:AlternateContent xmlns:mc="http://schemas.openxmlformats.org/markup-compatibility/2006">
              <mc:Choice xmlns:v="urn:schemas-microsoft-com:vml" Requires="v">
                <p:oleObj spid="_x0000_s3164" name="Bitmap Image" r:id="rId6" imgW="4428571" imgH="4382112" progId="Paint.Picture">
                  <p:embed/>
                </p:oleObj>
              </mc:Choice>
              <mc:Fallback>
                <p:oleObj name="Bitmap Image" r:id="rId6" imgW="4428571" imgH="4382112" progId="Paint.Picture">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79851" y="539186"/>
                        <a:ext cx="925974"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8240601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7509" y="1925867"/>
            <a:ext cx="10911250" cy="4598758"/>
          </a:xfrm>
        </p:spPr>
        <p:txBody>
          <a:bodyPr>
            <a:normAutofit/>
          </a:bodyPr>
          <a:lstStyle/>
          <a:p>
            <a:pPr marL="0" indent="0">
              <a:buNone/>
            </a:pPr>
            <a:r>
              <a:rPr lang="en-US" dirty="0" smtClean="0"/>
              <a:t>New standards (2):</a:t>
            </a:r>
          </a:p>
          <a:p>
            <a:pPr marL="0" indent="0">
              <a:buNone/>
            </a:pPr>
            <a:r>
              <a:rPr lang="en-US" dirty="0" smtClean="0"/>
              <a:t>Replace S-5 and S-8.</a:t>
            </a:r>
          </a:p>
          <a:p>
            <a:pPr marL="0" indent="0">
              <a:buNone/>
            </a:pPr>
            <a:r>
              <a:rPr lang="en-US" dirty="0" smtClean="0"/>
              <a:t>Educational programs found to be compliant with the standards are awarded recognition for a period of 6 years.</a:t>
            </a:r>
          </a:p>
          <a:p>
            <a:pPr marL="0" indent="0">
              <a:buNone/>
            </a:pPr>
            <a:r>
              <a:rPr lang="en-US" dirty="0" smtClean="0"/>
              <a:t>Article published in the International Hydrographic Review (IHR), November 2017 Edition:</a:t>
            </a:r>
          </a:p>
          <a:p>
            <a:pPr marL="0" indent="0">
              <a:buNone/>
            </a:pPr>
            <a:r>
              <a:rPr lang="en-US" dirty="0"/>
              <a:t>https://www.iho.int/mtg_docs/com_wg/AB/AB_Misc/IHR-Nov-2017-Article-Standards.pdf</a:t>
            </a:r>
            <a:endParaRPr lang="en-US" dirty="0" smtClean="0"/>
          </a:p>
        </p:txBody>
      </p:sp>
      <p:sp>
        <p:nvSpPr>
          <p:cNvPr id="8" name="Title 1"/>
          <p:cNvSpPr txBox="1">
            <a:spLocks/>
          </p:cNvSpPr>
          <p:nvPr/>
        </p:nvSpPr>
        <p:spPr>
          <a:xfrm>
            <a:off x="5494107" y="333604"/>
            <a:ext cx="395343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t>The Standards </a:t>
            </a:r>
            <a:endParaRPr lang="en-US" b="1" dirty="0"/>
          </a:p>
        </p:txBody>
      </p:sp>
      <p:pic>
        <p:nvPicPr>
          <p:cNvPr id="9" name="Bild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509" y="539186"/>
            <a:ext cx="787079" cy="91440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0" name="Bild 2" descr="Beschreibung: Iho_cou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53878" y="559132"/>
            <a:ext cx="693019"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Bild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86187" y="559132"/>
            <a:ext cx="1143000" cy="914400"/>
          </a:xfrm>
          <a:prstGeom prst="rect">
            <a:avLst/>
          </a:prstGeom>
          <a:solidFill>
            <a:schemeClr val="tx1"/>
          </a:solidFill>
          <a:ln>
            <a:noFill/>
          </a:ln>
        </p:spPr>
      </p:pic>
      <p:graphicFrame>
        <p:nvGraphicFramePr>
          <p:cNvPr id="12" name="Object 11"/>
          <p:cNvGraphicFramePr>
            <a:graphicFrameLocks noChangeAspect="1"/>
          </p:cNvGraphicFramePr>
          <p:nvPr>
            <p:extLst/>
          </p:nvPr>
        </p:nvGraphicFramePr>
        <p:xfrm>
          <a:off x="10479851" y="539186"/>
          <a:ext cx="925974" cy="914400"/>
        </p:xfrm>
        <a:graphic>
          <a:graphicData uri="http://schemas.openxmlformats.org/presentationml/2006/ole">
            <mc:AlternateContent xmlns:mc="http://schemas.openxmlformats.org/markup-compatibility/2006">
              <mc:Choice xmlns:v="urn:schemas-microsoft-com:vml" Requires="v">
                <p:oleObj spid="_x0000_s20487" name="Bitmap Image" r:id="rId6" imgW="4428571" imgH="4382112" progId="Paint.Picture">
                  <p:embed/>
                </p:oleObj>
              </mc:Choice>
              <mc:Fallback>
                <p:oleObj name="Bitmap Image" r:id="rId6" imgW="4428571" imgH="4382112" progId="Paint.Picture">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79851" y="539186"/>
                        <a:ext cx="925974"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7843647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166968" y="1433513"/>
            <a:ext cx="11127346" cy="51539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National agencies –for management of territorial </a:t>
            </a:r>
            <a:r>
              <a:rPr lang="en-US" dirty="0" smtClean="0"/>
              <a:t>waters</a:t>
            </a:r>
            <a:endParaRPr lang="en-US" dirty="0"/>
          </a:p>
          <a:p>
            <a:pPr lvl="1"/>
            <a:r>
              <a:rPr lang="en-US" dirty="0" smtClean="0"/>
              <a:t>Civilian: labeled as Government</a:t>
            </a:r>
          </a:p>
          <a:p>
            <a:pPr lvl="1"/>
            <a:r>
              <a:rPr lang="en-US" dirty="0" smtClean="0"/>
              <a:t>Military: labeled as Defense</a:t>
            </a:r>
            <a:endParaRPr lang="en-US" dirty="0" smtClean="0"/>
          </a:p>
          <a:p>
            <a:r>
              <a:rPr lang="en-US" dirty="0" smtClean="0"/>
              <a:t>Education – Institutions offering degrees at Bachelors and Masters as well as diplomas. </a:t>
            </a:r>
          </a:p>
          <a:p>
            <a:r>
              <a:rPr lang="en-US" dirty="0" smtClean="0"/>
              <a:t>Industry – programs delivered commercially or internally for staff development.</a:t>
            </a:r>
          </a:p>
          <a:p>
            <a:pPr marL="0" indent="0">
              <a:buNone/>
            </a:pPr>
            <a:r>
              <a:rPr lang="en-US" dirty="0" smtClean="0"/>
              <a:t>Wide range of applications, many programs have a broad scope.</a:t>
            </a:r>
          </a:p>
          <a:p>
            <a:pPr marL="0" indent="0">
              <a:buNone/>
            </a:pPr>
            <a:r>
              <a:rPr lang="en-US" dirty="0" smtClean="0"/>
              <a:t>Standards must be flexible in meeting the demands while ensuring coverage of key competencies.</a:t>
            </a:r>
            <a:endParaRPr lang="en-US" dirty="0"/>
          </a:p>
        </p:txBody>
      </p:sp>
      <p:sp>
        <p:nvSpPr>
          <p:cNvPr id="10" name="Title 1"/>
          <p:cNvSpPr txBox="1">
            <a:spLocks/>
          </p:cNvSpPr>
          <p:nvPr/>
        </p:nvSpPr>
        <p:spPr>
          <a:xfrm>
            <a:off x="4256965" y="57620"/>
            <a:ext cx="592525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t>Sectors offering programs </a:t>
            </a:r>
            <a:endParaRPr lang="en-US" b="1" dirty="0"/>
          </a:p>
        </p:txBody>
      </p:sp>
      <p:pic>
        <p:nvPicPr>
          <p:cNvPr id="11" name="Bild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998" y="243256"/>
            <a:ext cx="787079" cy="91440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2" name="Bild 2" descr="Beschreibung: Iho_cou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42367" y="263202"/>
            <a:ext cx="693019"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Bild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74676" y="263202"/>
            <a:ext cx="1143000" cy="914400"/>
          </a:xfrm>
          <a:prstGeom prst="rect">
            <a:avLst/>
          </a:prstGeom>
          <a:solidFill>
            <a:schemeClr val="tx1"/>
          </a:solidFill>
          <a:ln>
            <a:noFill/>
          </a:ln>
        </p:spPr>
      </p:pic>
      <p:graphicFrame>
        <p:nvGraphicFramePr>
          <p:cNvPr id="14" name="Object 13"/>
          <p:cNvGraphicFramePr>
            <a:graphicFrameLocks noChangeAspect="1"/>
          </p:cNvGraphicFramePr>
          <p:nvPr>
            <p:extLst>
              <p:ext uri="{D42A27DB-BD31-4B8C-83A1-F6EECF244321}">
                <p14:modId xmlns:p14="http://schemas.microsoft.com/office/powerpoint/2010/main" val="3369741450"/>
              </p:ext>
            </p:extLst>
          </p:nvPr>
        </p:nvGraphicFramePr>
        <p:xfrm>
          <a:off x="10368340" y="243256"/>
          <a:ext cx="925974" cy="914400"/>
        </p:xfrm>
        <a:graphic>
          <a:graphicData uri="http://schemas.openxmlformats.org/presentationml/2006/ole">
            <mc:AlternateContent xmlns:mc="http://schemas.openxmlformats.org/markup-compatibility/2006">
              <mc:Choice xmlns:v="urn:schemas-microsoft-com:vml" Requires="v">
                <p:oleObj spid="_x0000_s14378" name="Bitmap Image" r:id="rId6" imgW="4428571" imgH="4382112" progId="Paint.Picture">
                  <p:embed/>
                </p:oleObj>
              </mc:Choice>
              <mc:Fallback>
                <p:oleObj name="Bitmap Image" r:id="rId6" imgW="4428571" imgH="4382112" progId="Paint.Picture">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368340" y="243256"/>
                        <a:ext cx="925974"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524469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071" y="-8715"/>
            <a:ext cx="12305146" cy="6859919"/>
          </a:xfrm>
          <a:prstGeom prst="rect">
            <a:avLst/>
          </a:prstGeom>
        </p:spPr>
      </p:pic>
      <p:sp>
        <p:nvSpPr>
          <p:cNvPr id="10" name="Title 1"/>
          <p:cNvSpPr txBox="1">
            <a:spLocks/>
          </p:cNvSpPr>
          <p:nvPr/>
        </p:nvSpPr>
        <p:spPr>
          <a:xfrm>
            <a:off x="4256965" y="57620"/>
            <a:ext cx="592525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t>Sectors offering programs </a:t>
            </a:r>
            <a:endParaRPr lang="en-US" b="1" dirty="0"/>
          </a:p>
        </p:txBody>
      </p:sp>
      <p:pic>
        <p:nvPicPr>
          <p:cNvPr id="11" name="Bild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998" y="243256"/>
            <a:ext cx="787079" cy="91440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2" name="Bild 2" descr="Beschreibung: Iho_cou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42367" y="263202"/>
            <a:ext cx="693019"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Bild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74676" y="263202"/>
            <a:ext cx="1143000" cy="914400"/>
          </a:xfrm>
          <a:prstGeom prst="rect">
            <a:avLst/>
          </a:prstGeom>
          <a:solidFill>
            <a:schemeClr val="tx1"/>
          </a:solidFill>
          <a:ln>
            <a:noFill/>
          </a:ln>
        </p:spPr>
      </p:pic>
      <p:graphicFrame>
        <p:nvGraphicFramePr>
          <p:cNvPr id="14" name="Object 13"/>
          <p:cNvGraphicFramePr>
            <a:graphicFrameLocks noChangeAspect="1"/>
          </p:cNvGraphicFramePr>
          <p:nvPr>
            <p:extLst/>
          </p:nvPr>
        </p:nvGraphicFramePr>
        <p:xfrm>
          <a:off x="10368340" y="243256"/>
          <a:ext cx="925974" cy="914400"/>
        </p:xfrm>
        <a:graphic>
          <a:graphicData uri="http://schemas.openxmlformats.org/presentationml/2006/ole">
            <mc:AlternateContent xmlns:mc="http://schemas.openxmlformats.org/markup-compatibility/2006">
              <mc:Choice xmlns:v="urn:schemas-microsoft-com:vml" Requires="v">
                <p:oleObj spid="_x0000_s21508" name="Bitmap Image" r:id="rId7" imgW="4428571" imgH="4382112" progId="Paint.Picture">
                  <p:embed/>
                </p:oleObj>
              </mc:Choice>
              <mc:Fallback>
                <p:oleObj name="Bitmap Image" r:id="rId7" imgW="4428571" imgH="4382112" progId="Paint.Picture">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368340" y="243256"/>
                        <a:ext cx="925974"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931097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4256965" y="57620"/>
            <a:ext cx="592525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t>Sectors offering programs </a:t>
            </a:r>
            <a:endParaRPr lang="en-US" b="1" dirty="0"/>
          </a:p>
        </p:txBody>
      </p:sp>
      <p:pic>
        <p:nvPicPr>
          <p:cNvPr id="11" name="Bild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998" y="243256"/>
            <a:ext cx="787079" cy="91440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2" name="Bild 2" descr="Beschreibung: Iho_cou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42367" y="263202"/>
            <a:ext cx="693019"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Bild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74676" y="263202"/>
            <a:ext cx="1143000" cy="914400"/>
          </a:xfrm>
          <a:prstGeom prst="rect">
            <a:avLst/>
          </a:prstGeom>
          <a:solidFill>
            <a:schemeClr val="tx1"/>
          </a:solidFill>
          <a:ln>
            <a:noFill/>
          </a:ln>
        </p:spPr>
      </p:pic>
      <p:graphicFrame>
        <p:nvGraphicFramePr>
          <p:cNvPr id="14" name="Object 13"/>
          <p:cNvGraphicFramePr>
            <a:graphicFrameLocks noChangeAspect="1"/>
          </p:cNvGraphicFramePr>
          <p:nvPr>
            <p:extLst/>
          </p:nvPr>
        </p:nvGraphicFramePr>
        <p:xfrm>
          <a:off x="10368340" y="243256"/>
          <a:ext cx="925974" cy="914400"/>
        </p:xfrm>
        <a:graphic>
          <a:graphicData uri="http://schemas.openxmlformats.org/presentationml/2006/ole">
            <mc:AlternateContent xmlns:mc="http://schemas.openxmlformats.org/markup-compatibility/2006">
              <mc:Choice xmlns:v="urn:schemas-microsoft-com:vml" Requires="v">
                <p:oleObj spid="_x0000_s22532" name="Bitmap Image" r:id="rId6" imgW="4428571" imgH="4382112" progId="Paint.Picture">
                  <p:embed/>
                </p:oleObj>
              </mc:Choice>
              <mc:Fallback>
                <p:oleObj name="Bitmap Image" r:id="rId6" imgW="4428571" imgH="4382112" progId="Paint.Picture">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368340" y="243256"/>
                        <a:ext cx="925974"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 name="Picture 2"/>
          <p:cNvPicPr>
            <a:picLocks noChangeAspect="1"/>
          </p:cNvPicPr>
          <p:nvPr/>
        </p:nvPicPr>
        <p:blipFill>
          <a:blip r:embed="rId8"/>
          <a:stretch>
            <a:fillRect/>
          </a:stretch>
        </p:blipFill>
        <p:spPr>
          <a:xfrm>
            <a:off x="0" y="0"/>
            <a:ext cx="12206978" cy="6855593"/>
          </a:xfrm>
          <a:prstGeom prst="rect">
            <a:avLst/>
          </a:prstGeom>
        </p:spPr>
      </p:pic>
      <p:sp>
        <p:nvSpPr>
          <p:cNvPr id="2" name="TextBox 1"/>
          <p:cNvSpPr txBox="1"/>
          <p:nvPr/>
        </p:nvSpPr>
        <p:spPr>
          <a:xfrm>
            <a:off x="1532709" y="1381703"/>
            <a:ext cx="3048000" cy="2031325"/>
          </a:xfrm>
          <a:prstGeom prst="rect">
            <a:avLst/>
          </a:prstGeom>
          <a:noFill/>
        </p:spPr>
        <p:txBody>
          <a:bodyPr wrap="square" rtlCol="0">
            <a:spAutoFit/>
          </a:bodyPr>
          <a:lstStyle/>
          <a:p>
            <a:r>
              <a:rPr lang="en-US" u="sng" dirty="0" smtClean="0">
                <a:solidFill>
                  <a:schemeClr val="bg1"/>
                </a:solidFill>
              </a:rPr>
              <a:t>November 2018</a:t>
            </a:r>
            <a:r>
              <a:rPr lang="en-US" dirty="0" smtClean="0">
                <a:solidFill>
                  <a:schemeClr val="bg1"/>
                </a:solidFill>
              </a:rPr>
              <a:t>:</a:t>
            </a:r>
          </a:p>
          <a:p>
            <a:endParaRPr lang="en-US" dirty="0">
              <a:solidFill>
                <a:schemeClr val="bg1"/>
              </a:solidFill>
            </a:endParaRPr>
          </a:p>
          <a:p>
            <a:r>
              <a:rPr lang="en-US" dirty="0" smtClean="0">
                <a:solidFill>
                  <a:schemeClr val="bg1"/>
                </a:solidFill>
              </a:rPr>
              <a:t>61 Recognized Programmes</a:t>
            </a:r>
          </a:p>
          <a:p>
            <a:endParaRPr lang="en-US" dirty="0">
              <a:solidFill>
                <a:schemeClr val="bg1"/>
              </a:solidFill>
            </a:endParaRPr>
          </a:p>
          <a:p>
            <a:r>
              <a:rPr lang="en-US" dirty="0" smtClean="0">
                <a:solidFill>
                  <a:schemeClr val="bg1"/>
                </a:solidFill>
              </a:rPr>
              <a:t>2 Schemes</a:t>
            </a:r>
          </a:p>
          <a:p>
            <a:endParaRPr lang="en-US" dirty="0">
              <a:solidFill>
                <a:schemeClr val="bg1"/>
              </a:solidFill>
            </a:endParaRPr>
          </a:p>
          <a:p>
            <a:r>
              <a:rPr lang="en-US" dirty="0" smtClean="0">
                <a:solidFill>
                  <a:schemeClr val="bg1"/>
                </a:solidFill>
              </a:rPr>
              <a:t>32 Countries</a:t>
            </a:r>
            <a:r>
              <a:rPr lang="en-US" dirty="0" smtClean="0"/>
              <a:t>:</a:t>
            </a:r>
            <a:endParaRPr lang="en-US" dirty="0"/>
          </a:p>
        </p:txBody>
      </p:sp>
    </p:spTree>
    <p:extLst>
      <p:ext uri="{BB962C8B-B14F-4D97-AF65-F5344CB8AC3E}">
        <p14:creationId xmlns:p14="http://schemas.microsoft.com/office/powerpoint/2010/main" val="1354529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314825" y="134475"/>
            <a:ext cx="5981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t>Subjects in the Standards </a:t>
            </a:r>
            <a:endParaRPr lang="en-US" b="1" dirty="0"/>
          </a:p>
        </p:txBody>
      </p:sp>
      <p:pic>
        <p:nvPicPr>
          <p:cNvPr id="9" name="Bild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709" y="320111"/>
            <a:ext cx="787079" cy="91440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0" name="Bild 2" descr="Beschreibung: Iho_cou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30078" y="340057"/>
            <a:ext cx="693019"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Bild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62387" y="340057"/>
            <a:ext cx="1143000" cy="914400"/>
          </a:xfrm>
          <a:prstGeom prst="rect">
            <a:avLst/>
          </a:prstGeom>
          <a:solidFill>
            <a:schemeClr val="tx1"/>
          </a:solidFill>
          <a:ln>
            <a:noFill/>
          </a:ln>
        </p:spPr>
      </p:pic>
      <p:graphicFrame>
        <p:nvGraphicFramePr>
          <p:cNvPr id="12" name="Object 11"/>
          <p:cNvGraphicFramePr>
            <a:graphicFrameLocks noChangeAspect="1"/>
          </p:cNvGraphicFramePr>
          <p:nvPr>
            <p:extLst>
              <p:ext uri="{D42A27DB-BD31-4B8C-83A1-F6EECF244321}">
                <p14:modId xmlns:p14="http://schemas.microsoft.com/office/powerpoint/2010/main" val="3700382377"/>
              </p:ext>
            </p:extLst>
          </p:nvPr>
        </p:nvGraphicFramePr>
        <p:xfrm>
          <a:off x="10556051" y="320111"/>
          <a:ext cx="925974" cy="914400"/>
        </p:xfrm>
        <a:graphic>
          <a:graphicData uri="http://schemas.openxmlformats.org/presentationml/2006/ole">
            <mc:AlternateContent xmlns:mc="http://schemas.openxmlformats.org/markup-compatibility/2006">
              <mc:Choice xmlns:v="urn:schemas-microsoft-com:vml" Requires="v">
                <p:oleObj spid="_x0000_s6229" name="Bitmap Image" r:id="rId6" imgW="4428571" imgH="4382112" progId="Paint.Picture">
                  <p:embed/>
                </p:oleObj>
              </mc:Choice>
              <mc:Fallback>
                <p:oleObj name="Bitmap Image" r:id="rId6" imgW="4428571" imgH="4382112" progId="Paint.Picture">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556051" y="320111"/>
                        <a:ext cx="925974"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963532836"/>
              </p:ext>
            </p:extLst>
          </p:nvPr>
        </p:nvGraphicFramePr>
        <p:xfrm>
          <a:off x="299720" y="1460038"/>
          <a:ext cx="5725160" cy="3065780"/>
        </p:xfrm>
        <a:graphic>
          <a:graphicData uri="http://schemas.openxmlformats.org/drawingml/2006/table">
            <a:tbl>
              <a:tblPr firstRow="1" firstCol="1" bandRow="1" bandCol="1">
                <a:tableStyleId>{5C22544A-7EE6-4342-B048-85BDC9FD1C3A}</a:tableStyleId>
              </a:tblPr>
              <a:tblGrid>
                <a:gridCol w="2877185"/>
                <a:gridCol w="2847975"/>
              </a:tblGrid>
              <a:tr h="0">
                <a:tc>
                  <a:txBody>
                    <a:bodyPr/>
                    <a:lstStyle/>
                    <a:p>
                      <a:pPr marL="0" marR="0" algn="ctr">
                        <a:lnSpc>
                          <a:spcPct val="107000"/>
                        </a:lnSpc>
                        <a:spcBef>
                          <a:spcPts val="0"/>
                        </a:spcBef>
                        <a:spcAft>
                          <a:spcPts val="0"/>
                        </a:spcAft>
                      </a:pPr>
                      <a:r>
                        <a:rPr lang="en-US" sz="1200">
                          <a:effectLst/>
                        </a:rPr>
                        <a:t>S-5A Subjects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S-5B Subjects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nSpc>
                          <a:spcPct val="107000"/>
                        </a:lnSpc>
                        <a:spcBef>
                          <a:spcPts val="0"/>
                        </a:spcBef>
                        <a:spcAft>
                          <a:spcPts val="0"/>
                        </a:spcAft>
                      </a:pPr>
                      <a:r>
                        <a:rPr lang="en-US" sz="1000">
                          <a:effectLst/>
                        </a:rPr>
                        <a:t>B1 Mathematics, statistics, theory of observations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000">
                          <a:effectLst/>
                        </a:rPr>
                        <a:t>B1 Mathematics, Statistics, Theory of Errors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marL="0" marR="0">
                        <a:lnSpc>
                          <a:spcPct val="107000"/>
                        </a:lnSpc>
                        <a:spcBef>
                          <a:spcPts val="0"/>
                        </a:spcBef>
                        <a:spcAft>
                          <a:spcPts val="0"/>
                        </a:spcAft>
                      </a:pPr>
                      <a:r>
                        <a:rPr lang="en-US" sz="1000">
                          <a:effectLst/>
                        </a:rPr>
                        <a:t>B2 Information and Communication Technology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000">
                          <a:effectLst/>
                        </a:rPr>
                        <a:t>B2 Information and Communication Technology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marL="0" marR="0">
                        <a:lnSpc>
                          <a:spcPct val="107000"/>
                        </a:lnSpc>
                        <a:spcBef>
                          <a:spcPts val="0"/>
                        </a:spcBef>
                        <a:spcAft>
                          <a:spcPts val="0"/>
                        </a:spcAft>
                      </a:pPr>
                      <a:r>
                        <a:rPr lang="en-US" sz="1000">
                          <a:effectLst/>
                        </a:rPr>
                        <a:t>B3 Physics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000">
                          <a:effectLst/>
                        </a:rPr>
                        <a:t>B3 Physics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marL="0" marR="0">
                        <a:lnSpc>
                          <a:spcPct val="107000"/>
                        </a:lnSpc>
                        <a:spcBef>
                          <a:spcPts val="0"/>
                        </a:spcBef>
                        <a:spcAft>
                          <a:spcPts val="0"/>
                        </a:spcAft>
                      </a:pPr>
                      <a:r>
                        <a:rPr lang="en-US" sz="1000">
                          <a:effectLst/>
                        </a:rPr>
                        <a:t>B4 Nautical science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000">
                          <a:effectLst/>
                        </a:rPr>
                        <a:t>B4 Earth Sciences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marL="0" marR="0">
                        <a:lnSpc>
                          <a:spcPct val="107000"/>
                        </a:lnSpc>
                        <a:spcBef>
                          <a:spcPts val="0"/>
                        </a:spcBef>
                        <a:spcAft>
                          <a:spcPts val="0"/>
                        </a:spcAft>
                      </a:pPr>
                      <a:r>
                        <a:rPr lang="en-US" sz="1000">
                          <a:effectLst/>
                        </a:rPr>
                        <a:t>B5 Meteorology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000">
                          <a:effectLst/>
                        </a:rPr>
                        <a:t>B5 Nautical science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marL="0" marR="0">
                        <a:lnSpc>
                          <a:spcPct val="107000"/>
                        </a:lnSpc>
                        <a:spcBef>
                          <a:spcPts val="0"/>
                        </a:spcBef>
                        <a:spcAft>
                          <a:spcPts val="0"/>
                        </a:spcAft>
                      </a:pPr>
                      <a:r>
                        <a:rPr lang="en-US" sz="1000">
                          <a:effectLst/>
                        </a:rPr>
                        <a:t>F1 Earth Models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000">
                          <a:effectLst/>
                        </a:rPr>
                        <a:t>B6 Meteorology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marL="0" marR="0">
                        <a:lnSpc>
                          <a:spcPct val="107000"/>
                        </a:lnSpc>
                        <a:spcBef>
                          <a:spcPts val="0"/>
                        </a:spcBef>
                        <a:spcAft>
                          <a:spcPts val="0"/>
                        </a:spcAft>
                      </a:pPr>
                      <a:r>
                        <a:rPr lang="en-US" sz="1000">
                          <a:effectLst/>
                        </a:rPr>
                        <a:t>F2 Oceanography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000">
                          <a:effectLst/>
                        </a:rPr>
                        <a:t>E1 Underwater Acoustics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marL="0" marR="0">
                        <a:lnSpc>
                          <a:spcPct val="107000"/>
                        </a:lnSpc>
                        <a:spcBef>
                          <a:spcPts val="0"/>
                        </a:spcBef>
                        <a:spcAft>
                          <a:spcPts val="0"/>
                        </a:spcAft>
                      </a:pPr>
                      <a:r>
                        <a:rPr lang="en-US" sz="1000">
                          <a:effectLst/>
                        </a:rPr>
                        <a:t>F3 Geology and geophysics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000">
                          <a:effectLst/>
                        </a:rPr>
                        <a:t>E2 Remote Sensing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marL="0" marR="0">
                        <a:lnSpc>
                          <a:spcPct val="107000"/>
                        </a:lnSpc>
                        <a:spcBef>
                          <a:spcPts val="0"/>
                        </a:spcBef>
                        <a:spcAft>
                          <a:spcPts val="0"/>
                        </a:spcAft>
                      </a:pPr>
                      <a:r>
                        <a:rPr lang="en-US" sz="1000">
                          <a:effectLst/>
                        </a:rPr>
                        <a:t>H1 Positioning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000">
                          <a:effectLst/>
                        </a:rPr>
                        <a:t>E3 Water Levels And Flow</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marL="0" marR="0">
                        <a:lnSpc>
                          <a:spcPct val="107000"/>
                        </a:lnSpc>
                        <a:spcBef>
                          <a:spcPts val="0"/>
                        </a:spcBef>
                        <a:spcAft>
                          <a:spcPts val="0"/>
                        </a:spcAft>
                      </a:pPr>
                      <a:r>
                        <a:rPr lang="en-US" sz="1000">
                          <a:effectLst/>
                        </a:rPr>
                        <a:t>H2 Underwater Sensors and Data Processing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000">
                          <a:effectLst/>
                        </a:rPr>
                        <a:t>E4 Positioning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marL="0" marR="0">
                        <a:lnSpc>
                          <a:spcPct val="107000"/>
                        </a:lnSpc>
                        <a:spcBef>
                          <a:spcPts val="0"/>
                        </a:spcBef>
                        <a:spcAft>
                          <a:spcPts val="0"/>
                        </a:spcAft>
                      </a:pPr>
                      <a:r>
                        <a:rPr lang="en-US" sz="1000">
                          <a:effectLst/>
                        </a:rPr>
                        <a:t>H3 LiDAR and Remote Sensing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000">
                          <a:effectLst/>
                        </a:rPr>
                        <a:t>E5 Hydrographic Practice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marL="0" marR="0">
                        <a:lnSpc>
                          <a:spcPct val="107000"/>
                        </a:lnSpc>
                        <a:spcBef>
                          <a:spcPts val="0"/>
                        </a:spcBef>
                        <a:spcAft>
                          <a:spcPts val="0"/>
                        </a:spcAft>
                      </a:pPr>
                      <a:r>
                        <a:rPr lang="en-US" sz="1000">
                          <a:effectLst/>
                        </a:rPr>
                        <a:t>H4 Survey Operations and Applications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000">
                          <a:effectLst/>
                        </a:rPr>
                        <a:t>E6 Hydrographic Data Management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marL="0" marR="0">
                        <a:lnSpc>
                          <a:spcPct val="107000"/>
                        </a:lnSpc>
                        <a:spcBef>
                          <a:spcPts val="0"/>
                        </a:spcBef>
                        <a:spcAft>
                          <a:spcPts val="0"/>
                        </a:spcAft>
                      </a:pPr>
                      <a:r>
                        <a:rPr lang="en-US" sz="1000">
                          <a:effectLst/>
                        </a:rPr>
                        <a:t>H5 Water Levels and Flow</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000">
                          <a:effectLst/>
                        </a:rPr>
                        <a:t>E7 Environment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marL="0" marR="0">
                        <a:lnSpc>
                          <a:spcPct val="107000"/>
                        </a:lnSpc>
                        <a:spcBef>
                          <a:spcPts val="0"/>
                        </a:spcBef>
                        <a:spcAft>
                          <a:spcPts val="0"/>
                        </a:spcAft>
                      </a:pPr>
                      <a:r>
                        <a:rPr lang="en-US" sz="1000">
                          <a:effectLst/>
                        </a:rPr>
                        <a:t>H6 Hydrographic Data Acquisition and Processing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000">
                          <a:effectLst/>
                        </a:rPr>
                        <a:t>COMPREHENSIVE FINAL FIELD PROJECT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marL="0" marR="0">
                        <a:lnSpc>
                          <a:spcPct val="107000"/>
                        </a:lnSpc>
                        <a:spcBef>
                          <a:spcPts val="0"/>
                        </a:spcBef>
                        <a:spcAft>
                          <a:spcPts val="0"/>
                        </a:spcAft>
                      </a:pPr>
                      <a:r>
                        <a:rPr lang="en-US" sz="1000">
                          <a:effectLst/>
                        </a:rPr>
                        <a:t>H7 Management of Hydrographic Data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marL="0" marR="0">
                        <a:lnSpc>
                          <a:spcPct val="107000"/>
                        </a:lnSpc>
                        <a:spcBef>
                          <a:spcPts val="0"/>
                        </a:spcBef>
                        <a:spcAft>
                          <a:spcPts val="0"/>
                        </a:spcAft>
                      </a:pPr>
                      <a:r>
                        <a:rPr lang="en-US" sz="1000">
                          <a:effectLst/>
                        </a:rPr>
                        <a:t>H8 Legal Aspects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marL="0" marR="0">
                        <a:lnSpc>
                          <a:spcPct val="107000"/>
                        </a:lnSpc>
                        <a:spcBef>
                          <a:spcPts val="0"/>
                        </a:spcBef>
                        <a:spcAft>
                          <a:spcPts val="0"/>
                        </a:spcAft>
                      </a:pPr>
                      <a:r>
                        <a:rPr lang="en-US" sz="1000">
                          <a:effectLst/>
                        </a:rPr>
                        <a:t>COMPLEX MULTIDISCIPLINARY FIELD PROJECT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2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386506182"/>
              </p:ext>
            </p:extLst>
          </p:nvPr>
        </p:nvGraphicFramePr>
        <p:xfrm>
          <a:off x="6249987" y="1460038"/>
          <a:ext cx="5826125" cy="2478659"/>
        </p:xfrm>
        <a:graphic>
          <a:graphicData uri="http://schemas.openxmlformats.org/drawingml/2006/table">
            <a:tbl>
              <a:tblPr firstRow="1" firstCol="1" bandRow="1" bandCol="1">
                <a:tableStyleId>{5C22544A-7EE6-4342-B048-85BDC9FD1C3A}</a:tableStyleId>
              </a:tblPr>
              <a:tblGrid>
                <a:gridCol w="2854325"/>
                <a:gridCol w="2971800"/>
              </a:tblGrid>
              <a:tr h="0">
                <a:tc>
                  <a:txBody>
                    <a:bodyPr/>
                    <a:lstStyle/>
                    <a:p>
                      <a:pPr marL="0" marR="0" algn="ctr">
                        <a:lnSpc>
                          <a:spcPct val="107000"/>
                        </a:lnSpc>
                        <a:spcBef>
                          <a:spcPts val="0"/>
                        </a:spcBef>
                        <a:spcAft>
                          <a:spcPts val="0"/>
                        </a:spcAft>
                      </a:pPr>
                      <a:r>
                        <a:rPr lang="en-US" sz="1200">
                          <a:effectLst/>
                        </a:rPr>
                        <a:t>S-8A Subjects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S-8B Subjects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nSpc>
                          <a:spcPct val="107000"/>
                        </a:lnSpc>
                        <a:spcBef>
                          <a:spcPts val="0"/>
                        </a:spcBef>
                        <a:spcAft>
                          <a:spcPts val="0"/>
                        </a:spcAft>
                      </a:pPr>
                      <a:r>
                        <a:rPr lang="en-US" sz="1000">
                          <a:effectLst/>
                        </a:rPr>
                        <a:t>B1 Mathematics, Statistics, Theory of Errors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000">
                          <a:effectLst/>
                        </a:rPr>
                        <a:t>B1: Mathematics, Statistics, Theory of Errors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marL="0" marR="0">
                        <a:lnSpc>
                          <a:spcPct val="107000"/>
                        </a:lnSpc>
                        <a:spcBef>
                          <a:spcPts val="0"/>
                        </a:spcBef>
                        <a:spcAft>
                          <a:spcPts val="0"/>
                        </a:spcAft>
                      </a:pPr>
                      <a:r>
                        <a:rPr lang="en-US" sz="1000">
                          <a:effectLst/>
                        </a:rPr>
                        <a:t>B2 Information and Communication Technology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000">
                          <a:effectLst/>
                        </a:rPr>
                        <a:t>B2: Information and Communication Technology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marL="0" marR="0">
                        <a:lnSpc>
                          <a:spcPct val="107000"/>
                        </a:lnSpc>
                        <a:spcBef>
                          <a:spcPts val="0"/>
                        </a:spcBef>
                        <a:spcAft>
                          <a:spcPts val="0"/>
                        </a:spcAft>
                      </a:pPr>
                      <a:r>
                        <a:rPr lang="en-US" sz="1000">
                          <a:effectLst/>
                        </a:rPr>
                        <a:t>B3 Earth Sciences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000">
                          <a:effectLst/>
                        </a:rPr>
                        <a:t>B3: Earth Sciences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marL="0" marR="0">
                        <a:spcBef>
                          <a:spcPts val="0"/>
                        </a:spcBef>
                        <a:spcAft>
                          <a:spcPts val="0"/>
                        </a:spcAft>
                      </a:pPr>
                      <a:r>
                        <a:rPr lang="en-US" sz="1000" kern="0">
                          <a:effectLst/>
                        </a:rPr>
                        <a:t>F1 General Geodesy</a:t>
                      </a:r>
                      <a:endParaRPr lang="en-US" sz="1000" b="1" kern="0">
                        <a:effectLst/>
                        <a:latin typeface="Calibri" panose="020F0502020204030204" pitchFamily="34" charset="0"/>
                        <a:ea typeface="Times New Roman" panose="02020603050405020304" pitchFamily="18" charset="0"/>
                        <a:cs typeface="Albertus Medium"/>
                      </a:endParaRPr>
                    </a:p>
                  </a:txBody>
                  <a:tcPr marL="68580" marR="68580" marT="0" marB="0" anchor="ctr"/>
                </a:tc>
                <a:tc>
                  <a:txBody>
                    <a:bodyPr/>
                    <a:lstStyle/>
                    <a:p>
                      <a:pPr marL="0" marR="0">
                        <a:lnSpc>
                          <a:spcPct val="107000"/>
                        </a:lnSpc>
                        <a:spcBef>
                          <a:spcPts val="0"/>
                        </a:spcBef>
                        <a:spcAft>
                          <a:spcPts val="0"/>
                        </a:spcAft>
                      </a:pPr>
                      <a:r>
                        <a:rPr lang="en-US" sz="1000">
                          <a:effectLst/>
                        </a:rPr>
                        <a:t>E1: General Geodesy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marL="0" marR="0">
                        <a:spcBef>
                          <a:spcPts val="0"/>
                        </a:spcBef>
                        <a:spcAft>
                          <a:spcPts val="0"/>
                        </a:spcAft>
                      </a:pPr>
                      <a:r>
                        <a:rPr lang="en-US" sz="1000" kern="0">
                          <a:effectLst/>
                        </a:rPr>
                        <a:t>F2 Hydrography and Nautical Products</a:t>
                      </a:r>
                      <a:endParaRPr lang="en-US" sz="1000" b="1" kern="0">
                        <a:effectLst/>
                        <a:latin typeface="Calibri" panose="020F0502020204030204" pitchFamily="34" charset="0"/>
                        <a:ea typeface="Times New Roman" panose="02020603050405020304" pitchFamily="18" charset="0"/>
                        <a:cs typeface="Albertus Medium"/>
                      </a:endParaRPr>
                    </a:p>
                  </a:txBody>
                  <a:tcPr marL="68580" marR="68580" marT="0" marB="0" anchor="ctr"/>
                </a:tc>
                <a:tc>
                  <a:txBody>
                    <a:bodyPr/>
                    <a:lstStyle/>
                    <a:p>
                      <a:pPr marL="0" marR="0">
                        <a:lnSpc>
                          <a:spcPct val="107000"/>
                        </a:lnSpc>
                        <a:spcBef>
                          <a:spcPts val="0"/>
                        </a:spcBef>
                        <a:spcAft>
                          <a:spcPts val="0"/>
                        </a:spcAft>
                      </a:pPr>
                      <a:r>
                        <a:rPr lang="en-US" sz="1000">
                          <a:effectLst/>
                        </a:rPr>
                        <a:t>E2: General Cartography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marL="0" marR="0">
                        <a:spcBef>
                          <a:spcPts val="0"/>
                        </a:spcBef>
                        <a:spcAft>
                          <a:spcPts val="0"/>
                        </a:spcAft>
                      </a:pPr>
                      <a:r>
                        <a:rPr lang="en-US" sz="1000" kern="0">
                          <a:effectLst/>
                        </a:rPr>
                        <a:t>F3 Photogrammetry and Remote Sensing</a:t>
                      </a:r>
                      <a:endParaRPr lang="en-US" sz="1000" b="1" kern="0">
                        <a:effectLst/>
                        <a:latin typeface="Calibri" panose="020F0502020204030204" pitchFamily="34" charset="0"/>
                        <a:ea typeface="Times New Roman" panose="02020603050405020304" pitchFamily="18" charset="0"/>
                        <a:cs typeface="Albertus Medium"/>
                      </a:endParaRPr>
                    </a:p>
                  </a:txBody>
                  <a:tcPr marL="68580" marR="68580" marT="0" marB="0" anchor="ctr"/>
                </a:tc>
                <a:tc>
                  <a:txBody>
                    <a:bodyPr/>
                    <a:lstStyle/>
                    <a:p>
                      <a:pPr marL="0" marR="0">
                        <a:lnSpc>
                          <a:spcPct val="107000"/>
                        </a:lnSpc>
                        <a:spcBef>
                          <a:spcPts val="0"/>
                        </a:spcBef>
                        <a:spcAft>
                          <a:spcPts val="0"/>
                        </a:spcAft>
                      </a:pPr>
                      <a:r>
                        <a:rPr lang="en-US" sz="1000">
                          <a:effectLst/>
                        </a:rPr>
                        <a:t>E3: Hydrography and Nautical Products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marL="0" marR="0">
                        <a:lnSpc>
                          <a:spcPct val="107000"/>
                        </a:lnSpc>
                        <a:spcBef>
                          <a:spcPts val="0"/>
                        </a:spcBef>
                        <a:spcAft>
                          <a:spcPts val="0"/>
                        </a:spcAft>
                      </a:pPr>
                      <a:r>
                        <a:rPr lang="en-US" sz="1000">
                          <a:effectLst/>
                        </a:rPr>
                        <a:t>C1 General Cartography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000">
                          <a:effectLst/>
                        </a:rPr>
                        <a:t>E4: Data for Nautical and Special Purpose Charting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marL="0" marR="0">
                        <a:lnSpc>
                          <a:spcPct val="107000"/>
                        </a:lnSpc>
                        <a:spcBef>
                          <a:spcPts val="0"/>
                        </a:spcBef>
                        <a:spcAft>
                          <a:spcPts val="0"/>
                        </a:spcAft>
                      </a:pPr>
                      <a:r>
                        <a:rPr lang="en-US" sz="1000">
                          <a:effectLst/>
                        </a:rPr>
                        <a:t>C2 Data for Nautical and Special Purpose Charting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000">
                          <a:effectLst/>
                        </a:rPr>
                        <a:t>E5: Photogrammetry and Remote Sensing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marL="0" marR="0">
                        <a:spcBef>
                          <a:spcPts val="0"/>
                        </a:spcBef>
                        <a:spcAft>
                          <a:spcPts val="0"/>
                        </a:spcAft>
                      </a:pPr>
                      <a:r>
                        <a:rPr lang="en-US" sz="1000" kern="0">
                          <a:effectLst/>
                        </a:rPr>
                        <a:t>C3 Geospatial Information and Processing</a:t>
                      </a:r>
                      <a:endParaRPr lang="en-US" sz="1000" b="1" kern="0">
                        <a:effectLst/>
                        <a:latin typeface="Calibri" panose="020F0502020204030204" pitchFamily="34" charset="0"/>
                        <a:ea typeface="Times New Roman" panose="02020603050405020304" pitchFamily="18" charset="0"/>
                        <a:cs typeface="Albertus Medium"/>
                      </a:endParaRPr>
                    </a:p>
                  </a:txBody>
                  <a:tcPr marL="68580" marR="68580" marT="0" marB="0" anchor="ctr"/>
                </a:tc>
                <a:tc>
                  <a:txBody>
                    <a:bodyPr/>
                    <a:lstStyle/>
                    <a:p>
                      <a:pPr marL="0" marR="0">
                        <a:lnSpc>
                          <a:spcPct val="107000"/>
                        </a:lnSpc>
                        <a:spcBef>
                          <a:spcPts val="0"/>
                        </a:spcBef>
                        <a:spcAft>
                          <a:spcPts val="0"/>
                        </a:spcAft>
                      </a:pPr>
                      <a:r>
                        <a:rPr lang="en-US" sz="1000">
                          <a:effectLst/>
                        </a:rPr>
                        <a:t>E6: Geospatial Information and Processing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marL="0" marR="0">
                        <a:spcBef>
                          <a:spcPts val="0"/>
                        </a:spcBef>
                        <a:spcAft>
                          <a:spcPts val="0"/>
                        </a:spcAft>
                      </a:pPr>
                      <a:r>
                        <a:rPr lang="en-US" sz="1000" kern="0">
                          <a:effectLst/>
                        </a:rPr>
                        <a:t>C4 Nautical Cartography</a:t>
                      </a:r>
                      <a:endParaRPr lang="en-US" sz="1000" b="1" kern="0">
                        <a:effectLst/>
                        <a:latin typeface="Calibri" panose="020F0502020204030204" pitchFamily="34" charset="0"/>
                        <a:ea typeface="Times New Roman" panose="02020603050405020304" pitchFamily="18" charset="0"/>
                        <a:cs typeface="Albertus Medium"/>
                      </a:endParaRPr>
                    </a:p>
                  </a:txBody>
                  <a:tcPr marL="68580" marR="68580" marT="0" marB="0" anchor="ctr"/>
                </a:tc>
                <a:tc>
                  <a:txBody>
                    <a:bodyPr/>
                    <a:lstStyle/>
                    <a:p>
                      <a:pPr marL="0" marR="0">
                        <a:lnSpc>
                          <a:spcPct val="107000"/>
                        </a:lnSpc>
                        <a:spcBef>
                          <a:spcPts val="0"/>
                        </a:spcBef>
                        <a:spcAft>
                          <a:spcPts val="0"/>
                        </a:spcAft>
                      </a:pPr>
                      <a:r>
                        <a:rPr lang="en-US" sz="1000">
                          <a:effectLst/>
                        </a:rPr>
                        <a:t>E7: Nautical Cartography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marL="0" marR="0">
                        <a:spcBef>
                          <a:spcPts val="0"/>
                        </a:spcBef>
                        <a:spcAft>
                          <a:spcPts val="0"/>
                        </a:spcAft>
                      </a:pPr>
                      <a:r>
                        <a:rPr lang="en-US" sz="1000" kern="0">
                          <a:effectLst/>
                        </a:rPr>
                        <a:t>C5 Legal aspects (Relating to nautical cartography)</a:t>
                      </a:r>
                      <a:endParaRPr lang="en-US" sz="1000" b="1" kern="0">
                        <a:effectLst/>
                        <a:latin typeface="Calibri" panose="020F0502020204030204" pitchFamily="34" charset="0"/>
                        <a:ea typeface="Times New Roman" panose="02020603050405020304" pitchFamily="18" charset="0"/>
                        <a:cs typeface="Albertus Medium"/>
                      </a:endParaRPr>
                    </a:p>
                  </a:txBody>
                  <a:tcPr marL="68580" marR="68580" marT="0" marB="0" anchor="ctr"/>
                </a:tc>
                <a:tc>
                  <a:txBody>
                    <a:bodyPr/>
                    <a:lstStyle/>
                    <a:p>
                      <a:pPr marL="0" marR="0">
                        <a:lnSpc>
                          <a:spcPct val="107000"/>
                        </a:lnSpc>
                        <a:spcBef>
                          <a:spcPts val="0"/>
                        </a:spcBef>
                        <a:spcAft>
                          <a:spcPts val="0"/>
                        </a:spcAft>
                      </a:pPr>
                      <a:r>
                        <a:rPr lang="en-US" sz="1000">
                          <a:effectLst/>
                        </a:rPr>
                        <a:t>E8: Legal aspects (Relating to nautical cartography)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marL="0" marR="0">
                        <a:lnSpc>
                          <a:spcPct val="107000"/>
                        </a:lnSpc>
                        <a:spcBef>
                          <a:spcPts val="0"/>
                        </a:spcBef>
                        <a:spcAft>
                          <a:spcPts val="0"/>
                        </a:spcAft>
                      </a:pPr>
                      <a:r>
                        <a:rPr lang="en-US" sz="1000">
                          <a:effectLst/>
                        </a:rPr>
                        <a:t>C6 Special Purpose Charting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000">
                          <a:effectLst/>
                        </a:rPr>
                        <a:t>E9: Special Purpose Charting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marL="0" marR="0">
                        <a:lnSpc>
                          <a:spcPct val="107000"/>
                        </a:lnSpc>
                        <a:spcBef>
                          <a:spcPts val="0"/>
                        </a:spcBef>
                        <a:spcAft>
                          <a:spcPts val="0"/>
                        </a:spcAft>
                      </a:pPr>
                      <a:r>
                        <a:rPr lang="en-US" sz="1000">
                          <a:effectLst/>
                        </a:rPr>
                        <a:t>C7 Map/Chart Reproduction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000">
                          <a:effectLst/>
                        </a:rPr>
                        <a:t>E10: Map/Chart Reproduction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marL="0" marR="0" algn="just">
                        <a:lnSpc>
                          <a:spcPct val="107000"/>
                        </a:lnSpc>
                        <a:spcBef>
                          <a:spcPts val="0"/>
                        </a:spcBef>
                        <a:spcAft>
                          <a:spcPts val="0"/>
                        </a:spcAft>
                      </a:pPr>
                      <a:r>
                        <a:rPr lang="en-US" sz="1000">
                          <a:effectLst/>
                        </a:rPr>
                        <a:t>COMPREHENSIVE FINAL CARTOGRAPHIC PROJECT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000" dirty="0">
                          <a:effectLst/>
                        </a:rPr>
                        <a:t>COMPREHENSIVE CARTOGRAPHIC PROJECT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13" name="Content Placeholder 2"/>
          <p:cNvSpPr txBox="1">
            <a:spLocks/>
          </p:cNvSpPr>
          <p:nvPr/>
        </p:nvSpPr>
        <p:spPr>
          <a:xfrm>
            <a:off x="166968" y="4796328"/>
            <a:ext cx="11909144" cy="1838325"/>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Basic subjects cover general background principles and skills; </a:t>
            </a:r>
          </a:p>
          <a:p>
            <a:r>
              <a:rPr lang="en-US" dirty="0" smtClean="0"/>
              <a:t>Foundation subjects cover specialized subjects that have a scope beyond the standards. </a:t>
            </a:r>
          </a:p>
          <a:p>
            <a:r>
              <a:rPr lang="en-US" dirty="0" smtClean="0"/>
              <a:t>Essential subjects (Cat B) and specialist subjects (Cat A) relate directly to the discipline.</a:t>
            </a:r>
          </a:p>
          <a:p>
            <a:pPr marL="0" indent="0">
              <a:buNone/>
            </a:pPr>
            <a:r>
              <a:rPr lang="en-US" dirty="0" smtClean="0"/>
              <a:t>Students may be exempted from Basic and Foundation subjects on the basis of </a:t>
            </a:r>
            <a:r>
              <a:rPr lang="en-US" dirty="0"/>
              <a:t>prior learning</a:t>
            </a:r>
            <a:r>
              <a:rPr lang="en-US" dirty="0" smtClean="0"/>
              <a:t>.</a:t>
            </a:r>
            <a:endParaRPr lang="en-US" dirty="0"/>
          </a:p>
        </p:txBody>
      </p:sp>
    </p:spTree>
    <p:extLst>
      <p:ext uri="{BB962C8B-B14F-4D97-AF65-F5344CB8AC3E}">
        <p14:creationId xmlns:p14="http://schemas.microsoft.com/office/powerpoint/2010/main" val="682343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00750" y="1412413"/>
            <a:ext cx="5886450" cy="1416512"/>
          </a:xfrm>
        </p:spPr>
        <p:txBody>
          <a:bodyPr>
            <a:normAutofit/>
          </a:bodyPr>
          <a:lstStyle/>
          <a:p>
            <a:pPr marL="0" indent="0">
              <a:buNone/>
            </a:pPr>
            <a:r>
              <a:rPr lang="en-US" dirty="0" smtClean="0"/>
              <a:t>Competencies are now specified in the standard format used in education as generic learning outcomes. </a:t>
            </a:r>
          </a:p>
        </p:txBody>
      </p:sp>
      <p:sp>
        <p:nvSpPr>
          <p:cNvPr id="8" name="Title 1"/>
          <p:cNvSpPr txBox="1">
            <a:spLocks/>
          </p:cNvSpPr>
          <p:nvPr/>
        </p:nvSpPr>
        <p:spPr>
          <a:xfrm>
            <a:off x="4368477" y="86850"/>
            <a:ext cx="571849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t>Expressing competencies </a:t>
            </a:r>
            <a:endParaRPr lang="en-US" b="1" dirty="0"/>
          </a:p>
        </p:txBody>
      </p:sp>
      <p:pic>
        <p:nvPicPr>
          <p:cNvPr id="9" name="Bild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509" y="272486"/>
            <a:ext cx="787079" cy="91440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0" name="Bild 2" descr="Beschreibung: Iho_cou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53878" y="292432"/>
            <a:ext cx="693019"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Bild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86187" y="292432"/>
            <a:ext cx="1143000" cy="914400"/>
          </a:xfrm>
          <a:prstGeom prst="rect">
            <a:avLst/>
          </a:prstGeom>
          <a:solidFill>
            <a:schemeClr val="tx1"/>
          </a:solidFill>
          <a:ln>
            <a:noFill/>
          </a:ln>
        </p:spPr>
      </p:pic>
      <p:graphicFrame>
        <p:nvGraphicFramePr>
          <p:cNvPr id="12" name="Object 11"/>
          <p:cNvGraphicFramePr>
            <a:graphicFrameLocks noChangeAspect="1"/>
          </p:cNvGraphicFramePr>
          <p:nvPr>
            <p:extLst>
              <p:ext uri="{D42A27DB-BD31-4B8C-83A1-F6EECF244321}">
                <p14:modId xmlns:p14="http://schemas.microsoft.com/office/powerpoint/2010/main" val="1461122339"/>
              </p:ext>
            </p:extLst>
          </p:nvPr>
        </p:nvGraphicFramePr>
        <p:xfrm>
          <a:off x="10479851" y="272486"/>
          <a:ext cx="925974" cy="914400"/>
        </p:xfrm>
        <a:graphic>
          <a:graphicData uri="http://schemas.openxmlformats.org/presentationml/2006/ole">
            <mc:AlternateContent xmlns:mc="http://schemas.openxmlformats.org/markup-compatibility/2006">
              <mc:Choice xmlns:v="urn:schemas-microsoft-com:vml" Requires="v">
                <p:oleObj spid="_x0000_s7251" name="Bitmap Image" r:id="rId6" imgW="4428571" imgH="4382112" progId="Paint.Picture">
                  <p:embed/>
                </p:oleObj>
              </mc:Choice>
              <mc:Fallback>
                <p:oleObj name="Bitmap Image" r:id="rId6" imgW="4428571" imgH="4382112" progId="Paint.Picture">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79851" y="272486"/>
                        <a:ext cx="925974"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Content Placeholder 2"/>
          <p:cNvSpPr txBox="1">
            <a:spLocks/>
          </p:cNvSpPr>
          <p:nvPr/>
        </p:nvSpPr>
        <p:spPr>
          <a:xfrm>
            <a:off x="6086475" y="3025779"/>
            <a:ext cx="5715000" cy="18859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t>Verbs such as ‘specify’, ‘analyze’, </a:t>
            </a:r>
            <a:r>
              <a:rPr lang="en-US" dirty="0" smtClean="0"/>
              <a:t> </a:t>
            </a:r>
            <a:r>
              <a:rPr lang="en-US" dirty="0" smtClean="0"/>
              <a:t>‘apply’, ‘select’ and ‘identify’ indicate the depth of knowledge through a competency.</a:t>
            </a:r>
          </a:p>
        </p:txBody>
      </p:sp>
      <p:pic>
        <p:nvPicPr>
          <p:cNvPr id="14" name="Picture 13"/>
          <p:cNvPicPr/>
          <p:nvPr/>
        </p:nvPicPr>
        <p:blipFill>
          <a:blip r:embed="rId8">
            <a:extLst>
              <a:ext uri="{28A0092B-C50C-407E-A947-70E740481C1C}">
                <a14:useLocalDpi xmlns:a14="http://schemas.microsoft.com/office/drawing/2010/main" val="0"/>
              </a:ext>
            </a:extLst>
          </a:blip>
          <a:srcRect/>
          <a:stretch>
            <a:fillRect/>
          </a:stretch>
        </p:blipFill>
        <p:spPr bwMode="auto">
          <a:xfrm>
            <a:off x="147108" y="1412413"/>
            <a:ext cx="5727700" cy="5251450"/>
          </a:xfrm>
          <a:prstGeom prst="rect">
            <a:avLst/>
          </a:prstGeom>
          <a:noFill/>
          <a:ln>
            <a:noFill/>
          </a:ln>
        </p:spPr>
      </p:pic>
      <p:sp>
        <p:nvSpPr>
          <p:cNvPr id="15" name="Content Placeholder 2"/>
          <p:cNvSpPr txBox="1">
            <a:spLocks/>
          </p:cNvSpPr>
          <p:nvPr/>
        </p:nvSpPr>
        <p:spPr>
          <a:xfrm>
            <a:off x="6172200" y="5108575"/>
            <a:ext cx="5715000" cy="10228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t>Content is given to provide a context for the learning outcome.</a:t>
            </a:r>
          </a:p>
        </p:txBody>
      </p:sp>
    </p:spTree>
    <p:extLst>
      <p:ext uri="{BB962C8B-B14F-4D97-AF65-F5344CB8AC3E}">
        <p14:creationId xmlns:p14="http://schemas.microsoft.com/office/powerpoint/2010/main" val="29371328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549719C-DEC0-4560-B98E-D672B4EDD74F}" vid="{35CE1EF2-A2A7-47DC-80A1-69854FDF7B6A}"/>
    </a:ext>
  </a:extLst>
</a:theme>
</file>

<file path=docProps/app.xml><?xml version="1.0" encoding="utf-8"?>
<Properties xmlns="http://schemas.openxmlformats.org/officeDocument/2006/extended-properties" xmlns:vt="http://schemas.openxmlformats.org/officeDocument/2006/docPropsVTypes">
  <Template/>
  <TotalTime>1341</TotalTime>
  <Words>1851</Words>
  <Application>Microsoft Office PowerPoint</Application>
  <PresentationFormat>Widescreen</PresentationFormat>
  <Paragraphs>229</Paragraphs>
  <Slides>22</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9" baseType="lpstr">
      <vt:lpstr>Albertus Medium</vt:lpstr>
      <vt:lpstr>Arial</vt:lpstr>
      <vt:lpstr>Calibri</vt:lpstr>
      <vt:lpstr>Calibri Light</vt:lpstr>
      <vt:lpstr>Times New Roman</vt:lpstr>
      <vt:lpstr>Office Theme</vt:lpstr>
      <vt:lpstr>Bitmap Image</vt:lpstr>
      <vt:lpstr>The Standards of Competence for Hydrographic Surveyors and Nautical Cartographers</vt:lpstr>
      <vt:lpstr>The Board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IBSC 2016-17 Report</dc:title>
  <dc:creator>Keith Miller</dc:creator>
  <cp:lastModifiedBy>Alberto Costa Neves</cp:lastModifiedBy>
  <cp:revision>93</cp:revision>
  <dcterms:created xsi:type="dcterms:W3CDTF">2017-05-31T18:33:04Z</dcterms:created>
  <dcterms:modified xsi:type="dcterms:W3CDTF">2018-11-21T15:35:13Z</dcterms:modified>
</cp:coreProperties>
</file>